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sldIdLst>
    <p:sldId id="257" r:id="rId2"/>
    <p:sldId id="273" r:id="rId3"/>
    <p:sldId id="259" r:id="rId4"/>
    <p:sldId id="274" r:id="rId5"/>
    <p:sldId id="261" r:id="rId6"/>
    <p:sldId id="260" r:id="rId7"/>
    <p:sldId id="262" r:id="rId8"/>
    <p:sldId id="263" r:id="rId9"/>
    <p:sldId id="275" r:id="rId10"/>
    <p:sldId id="264" r:id="rId11"/>
    <p:sldId id="265" r:id="rId12"/>
    <p:sldId id="266" r:id="rId13"/>
    <p:sldId id="267" r:id="rId14"/>
    <p:sldId id="276" r:id="rId15"/>
    <p:sldId id="277" r:id="rId16"/>
    <p:sldId id="278" r:id="rId17"/>
    <p:sldId id="279" r:id="rId18"/>
    <p:sldId id="280" r:id="rId19"/>
    <p:sldId id="268" r:id="rId20"/>
    <p:sldId id="269" r:id="rId21"/>
    <p:sldId id="281" r:id="rId22"/>
    <p:sldId id="282" r:id="rId23"/>
    <p:sldId id="283" r:id="rId24"/>
    <p:sldId id="284" r:id="rId25"/>
    <p:sldId id="285" r:id="rId26"/>
    <p:sldId id="270" r:id="rId27"/>
    <p:sldId id="272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943" autoAdjust="0"/>
  </p:normalViewPr>
  <p:slideViewPr>
    <p:cSldViewPr>
      <p:cViewPr>
        <p:scale>
          <a:sx n="76" d="100"/>
          <a:sy n="76" d="100"/>
        </p:scale>
        <p:origin x="-119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52F483-1175-49DF-B287-501B03FC3E53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C91445-E23D-4D82-B773-9717668DE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8958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914400" eaLnBrk="1" hangingPunct="1"/>
            <a:r>
              <a:rPr lang="en-US" altLang="en-US" sz="900" b="1" dirty="0" smtClean="0">
                <a:latin typeface="Arial" charset="0"/>
              </a:rPr>
              <a:t>FORMS OF LEGAL TENDER</a:t>
            </a:r>
          </a:p>
          <a:p>
            <a:pPr defTabSz="914400" eaLnBrk="1" hangingPunct="1">
              <a:buFontTx/>
              <a:buChar char="•"/>
            </a:pPr>
            <a:r>
              <a:rPr lang="en-US" altLang="en-US" sz="900" dirty="0" err="1" smtClean="0">
                <a:latin typeface="Arial" charset="0"/>
              </a:rPr>
              <a:t>Cheques</a:t>
            </a:r>
            <a:r>
              <a:rPr lang="en-US" altLang="en-US" sz="900" dirty="0" smtClean="0">
                <a:latin typeface="Arial" charset="0"/>
              </a:rPr>
              <a:t> and credit cards are not legal tender.</a:t>
            </a:r>
          </a:p>
          <a:p>
            <a:pPr defTabSz="914400" eaLnBrk="1" hangingPunct="1">
              <a:buFontTx/>
              <a:buChar char="•"/>
            </a:pPr>
            <a:r>
              <a:rPr lang="en-US" altLang="en-US" sz="900" dirty="0" smtClean="0">
                <a:latin typeface="Arial" charset="0"/>
              </a:rPr>
              <a:t>The Royal Canadian Mint manufactures coins such as the $1 and $2 that replaced the less durable paper notes.</a:t>
            </a:r>
          </a:p>
          <a:p>
            <a:pPr defTabSz="914400" eaLnBrk="1" hangingPunct="1">
              <a:buFontTx/>
              <a:buChar char="•"/>
            </a:pPr>
            <a:r>
              <a:rPr lang="en-US" altLang="en-US" sz="900" b="1" dirty="0" smtClean="0">
                <a:latin typeface="Arial" charset="0"/>
              </a:rPr>
              <a:t>Bank notes</a:t>
            </a:r>
            <a:r>
              <a:rPr lang="en-US" altLang="en-US" sz="900" dirty="0" smtClean="0">
                <a:latin typeface="Arial" charset="0"/>
              </a:rPr>
              <a:t> are issued by the federal government, Canada</a:t>
            </a:r>
            <a:r>
              <a:rPr lang="en-US" altLang="en-US" sz="900" dirty="0" smtClean="0"/>
              <a:t>’</a:t>
            </a:r>
            <a:r>
              <a:rPr lang="en-US" altLang="en-US" sz="900" dirty="0" smtClean="0">
                <a:latin typeface="Arial" charset="0"/>
              </a:rPr>
              <a:t>s central bank.</a:t>
            </a:r>
          </a:p>
          <a:p>
            <a:pPr defTabSz="914400" eaLnBrk="1" hangingPunct="1">
              <a:buFontTx/>
              <a:buChar char="•"/>
            </a:pPr>
            <a:r>
              <a:rPr lang="en-US" altLang="en-US" sz="900" dirty="0" smtClean="0">
                <a:latin typeface="Arial" charset="0"/>
              </a:rPr>
              <a:t>English and French versions of notes were first issued in 1935.</a:t>
            </a:r>
          </a:p>
          <a:p>
            <a:pPr defTabSz="914400" eaLnBrk="1" hangingPunct="1">
              <a:buFontTx/>
              <a:buChar char="•"/>
            </a:pPr>
            <a:r>
              <a:rPr lang="en-US" altLang="en-US" sz="900" dirty="0" smtClean="0">
                <a:latin typeface="Arial" charset="0"/>
              </a:rPr>
              <a:t>The Bank of Canada uses two privately owned, high-security, printing companies.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914400" eaLnBrk="1" hangingPunct="1"/>
            <a:r>
              <a:rPr lang="en-US" altLang="en-US" sz="900" b="1" smtClean="0">
                <a:latin typeface="Arial" charset="0"/>
              </a:rPr>
              <a:t>COMPARISON SHOPPING</a:t>
            </a:r>
          </a:p>
          <a:p>
            <a:pPr defTabSz="914400" eaLnBrk="1" hangingPunct="1">
              <a:buFontTx/>
              <a:buChar char="•"/>
            </a:pPr>
            <a:r>
              <a:rPr lang="en-US" altLang="en-US" sz="900" b="1" smtClean="0">
                <a:latin typeface="Arial" charset="0"/>
              </a:rPr>
              <a:t>See Figure 12.5, </a:t>
            </a:r>
            <a:r>
              <a:rPr lang="en-US" altLang="en-US" sz="900" b="1" smtClean="0"/>
              <a:t>“</a:t>
            </a:r>
            <a:r>
              <a:rPr lang="en-US" altLang="en-US" sz="900" b="1" smtClean="0">
                <a:latin typeface="Arial" charset="0"/>
              </a:rPr>
              <a:t>The Wise Shopper</a:t>
            </a:r>
            <a:r>
              <a:rPr lang="en-US" altLang="en-US" sz="900" b="1" smtClean="0"/>
              <a:t>”</a:t>
            </a:r>
            <a:r>
              <a:rPr lang="en-US" altLang="en-US" sz="900" b="1" smtClean="0">
                <a:latin typeface="Arial" charset="0"/>
              </a:rPr>
              <a:t> On page 375.</a:t>
            </a:r>
          </a:p>
          <a:p>
            <a:pPr defTabSz="914400" eaLnBrk="1" hangingPunct="1"/>
            <a:r>
              <a:rPr lang="en-US" altLang="en-US" sz="900" b="1" smtClean="0">
                <a:latin typeface="Arial" charset="0"/>
              </a:rPr>
              <a:t>Comparing Price and Quality</a:t>
            </a:r>
          </a:p>
          <a:p>
            <a:pPr defTabSz="914400" eaLnBrk="1" hangingPunct="1">
              <a:buFontTx/>
              <a:buChar char="•"/>
            </a:pPr>
            <a:r>
              <a:rPr lang="en-US" altLang="en-US" sz="900" smtClean="0">
                <a:latin typeface="Arial" charset="0"/>
              </a:rPr>
              <a:t>Selecting a product that has higher quality, usually at a higher price, may result in a savings since it may be more durable and last longer.</a:t>
            </a:r>
          </a:p>
          <a:p>
            <a:pPr defTabSz="914400" eaLnBrk="1" hangingPunct="1"/>
            <a:r>
              <a:rPr lang="en-US" altLang="en-US" sz="900" b="1" smtClean="0">
                <a:latin typeface="Arial" charset="0"/>
              </a:rPr>
              <a:t>Features</a:t>
            </a:r>
          </a:p>
          <a:p>
            <a:pPr defTabSz="914400" eaLnBrk="1" hangingPunct="1">
              <a:buFontTx/>
              <a:buChar char="•"/>
            </a:pPr>
            <a:r>
              <a:rPr lang="en-US" altLang="en-US" sz="900" smtClean="0">
                <a:latin typeface="Arial" charset="0"/>
              </a:rPr>
              <a:t>Weather it is the gears on a bike, the safety aspects of a new car, or cell phone features all of these characteristics influence purchases.</a:t>
            </a:r>
          </a:p>
          <a:p>
            <a:pPr defTabSz="914400" eaLnBrk="1" hangingPunct="1"/>
            <a:endParaRPr lang="en-US" altLang="en-US" sz="900" b="1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914400" eaLnBrk="1" hangingPunct="1"/>
            <a:r>
              <a:rPr lang="en-US" altLang="en-US" sz="900" b="1" smtClean="0">
                <a:latin typeface="Arial" charset="0"/>
              </a:rPr>
              <a:t>CLEARANCE SALES</a:t>
            </a:r>
          </a:p>
          <a:p>
            <a:pPr defTabSz="914400" eaLnBrk="1" hangingPunct="1">
              <a:buFontTx/>
              <a:buChar char="•"/>
            </a:pPr>
            <a:r>
              <a:rPr lang="en-US" altLang="en-US" sz="900" smtClean="0">
                <a:latin typeface="Arial" charset="0"/>
              </a:rPr>
              <a:t>Clothing stores usually have sales in January and June (July).</a:t>
            </a:r>
          </a:p>
          <a:p>
            <a:pPr defTabSz="914400" eaLnBrk="1" hangingPunct="1">
              <a:buFontTx/>
              <a:buChar char="•"/>
            </a:pPr>
            <a:r>
              <a:rPr lang="en-US" altLang="en-US" sz="900" smtClean="0">
                <a:latin typeface="Arial" charset="0"/>
              </a:rPr>
              <a:t>Traditionally Christmas items go on sale on Boxing Day.</a:t>
            </a:r>
          </a:p>
          <a:p>
            <a:pPr defTabSz="914400" eaLnBrk="1" hangingPunct="1">
              <a:buFontTx/>
              <a:buChar char="•"/>
            </a:pPr>
            <a:r>
              <a:rPr lang="en-US" altLang="en-US" sz="900" smtClean="0">
                <a:latin typeface="Arial" charset="0"/>
              </a:rPr>
              <a:t>Car dealerships lower prices in August and September to make room for new models.</a:t>
            </a:r>
          </a:p>
          <a:p>
            <a:pPr defTabSz="914400" eaLnBrk="1" hangingPunct="1">
              <a:buFontTx/>
              <a:buChar char="•"/>
            </a:pPr>
            <a:r>
              <a:rPr lang="en-US" altLang="en-US" sz="900" smtClean="0">
                <a:latin typeface="Arial" charset="0"/>
              </a:rPr>
              <a:t>Clearance sale selection is often limited making consumers decide it the lower price out-weights not getting exactly what they want.</a:t>
            </a:r>
          </a:p>
          <a:p>
            <a:pPr defTabSz="914400" eaLnBrk="1" hangingPunct="1"/>
            <a:r>
              <a:rPr lang="en-US" altLang="en-US" sz="900" b="1" smtClean="0">
                <a:latin typeface="Arial" charset="0"/>
              </a:rPr>
              <a:t>PROMOTIONAL SALES</a:t>
            </a:r>
          </a:p>
          <a:p>
            <a:pPr defTabSz="914400" eaLnBrk="1" hangingPunct="1">
              <a:buFontTx/>
              <a:buChar char="•"/>
            </a:pPr>
            <a:r>
              <a:rPr lang="en-US" altLang="en-US" sz="900" smtClean="0">
                <a:latin typeface="Arial" charset="0"/>
              </a:rPr>
              <a:t>The hope is the consumer will like the product that they purchased on sale and buy it again.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914400" eaLnBrk="1" hangingPunct="1"/>
            <a:r>
              <a:rPr lang="en-US" altLang="en-US" sz="900" b="1" dirty="0" smtClean="0">
                <a:latin typeface="Arial" charset="0"/>
              </a:rPr>
              <a:t>FORMS OF LEGAL TENDER</a:t>
            </a:r>
          </a:p>
          <a:p>
            <a:pPr defTabSz="914400" eaLnBrk="1" hangingPunct="1"/>
            <a:r>
              <a:rPr lang="en-US" altLang="en-US" sz="900" b="1" dirty="0" smtClean="0">
                <a:latin typeface="Arial" charset="0"/>
              </a:rPr>
              <a:t>Special Features of Bank Notes</a:t>
            </a:r>
          </a:p>
          <a:p>
            <a:pPr defTabSz="914400" eaLnBrk="1" hangingPunct="1">
              <a:buFontTx/>
              <a:buChar char="•"/>
            </a:pPr>
            <a:r>
              <a:rPr lang="en-US" altLang="en-US" sz="900" b="1" dirty="0" smtClean="0">
                <a:latin typeface="Arial" charset="0"/>
              </a:rPr>
              <a:t>See Figure 12.1, </a:t>
            </a:r>
            <a:r>
              <a:rPr lang="en-US" altLang="en-US" sz="900" b="1" dirty="0" smtClean="0"/>
              <a:t>“</a:t>
            </a:r>
            <a:r>
              <a:rPr lang="en-US" altLang="en-US" sz="900" b="1" dirty="0" smtClean="0">
                <a:latin typeface="Arial" charset="0"/>
              </a:rPr>
              <a:t>Security Features on This $5 Bill</a:t>
            </a:r>
            <a:r>
              <a:rPr lang="en-US" altLang="en-US" sz="900" b="1" dirty="0" smtClean="0"/>
              <a:t>”</a:t>
            </a:r>
            <a:r>
              <a:rPr lang="en-US" altLang="en-US" sz="900" b="1" dirty="0" smtClean="0">
                <a:latin typeface="Arial" charset="0"/>
              </a:rPr>
              <a:t>, on page 366</a:t>
            </a:r>
            <a:r>
              <a:rPr lang="en-US" altLang="en-US" sz="900" dirty="0" smtClean="0">
                <a:latin typeface="Arial" charset="0"/>
              </a:rPr>
              <a:t>.</a:t>
            </a:r>
          </a:p>
          <a:p>
            <a:pPr defTabSz="914400" eaLnBrk="1" hangingPunct="1">
              <a:buFontTx/>
              <a:buChar char="•"/>
            </a:pPr>
            <a:r>
              <a:rPr lang="en-US" altLang="en-US" sz="900" b="1" dirty="0" smtClean="0">
                <a:latin typeface="Arial" charset="0"/>
              </a:rPr>
              <a:t>Counterfeiting</a:t>
            </a:r>
            <a:r>
              <a:rPr lang="en-US" altLang="en-US" sz="900" dirty="0" smtClean="0">
                <a:latin typeface="Arial" charset="0"/>
              </a:rPr>
              <a:t> is the production of fake money. </a:t>
            </a:r>
          </a:p>
          <a:p>
            <a:pPr defTabSz="914400" eaLnBrk="1" hangingPunct="1"/>
            <a:r>
              <a:rPr lang="en-US" altLang="en-US" sz="900" b="1" dirty="0" smtClean="0">
                <a:latin typeface="Arial" charset="0"/>
              </a:rPr>
              <a:t>MONEY</a:t>
            </a:r>
            <a:r>
              <a:rPr lang="en-US" altLang="en-US" sz="900" b="1" dirty="0" smtClean="0"/>
              <a:t>’</a:t>
            </a:r>
            <a:r>
              <a:rPr lang="en-US" altLang="en-US" sz="900" b="1" dirty="0" smtClean="0">
                <a:latin typeface="Arial" charset="0"/>
              </a:rPr>
              <a:t>S CHANGING PURCHASING POWER</a:t>
            </a:r>
          </a:p>
          <a:p>
            <a:pPr defTabSz="914400" eaLnBrk="1" hangingPunct="1">
              <a:buFontTx/>
              <a:buChar char="•"/>
            </a:pPr>
            <a:r>
              <a:rPr lang="en-US" altLang="en-US" sz="900" b="1" dirty="0" smtClean="0">
                <a:latin typeface="Arial" charset="0"/>
              </a:rPr>
              <a:t>Inflation</a:t>
            </a:r>
            <a:r>
              <a:rPr lang="en-US" altLang="en-US" sz="900" dirty="0" smtClean="0">
                <a:latin typeface="Arial" charset="0"/>
              </a:rPr>
              <a:t> causes our money to be worth less as prices for goods and services goes up.</a:t>
            </a:r>
          </a:p>
          <a:p>
            <a:pPr defTabSz="914400" eaLnBrk="1" hangingPunct="1">
              <a:buFontTx/>
              <a:buChar char="•"/>
            </a:pPr>
            <a:r>
              <a:rPr lang="en-US" altLang="en-US" sz="900" dirty="0" smtClean="0">
                <a:latin typeface="Arial" charset="0"/>
              </a:rPr>
              <a:t>Calculated monthly, the </a:t>
            </a:r>
            <a:r>
              <a:rPr lang="en-US" altLang="en-US" sz="900" b="1" dirty="0" smtClean="0">
                <a:latin typeface="Arial" charset="0"/>
              </a:rPr>
              <a:t>Consumer Price Index (CPI)</a:t>
            </a:r>
            <a:r>
              <a:rPr lang="en-US" altLang="en-US" sz="900" dirty="0" smtClean="0">
                <a:latin typeface="Arial" charset="0"/>
              </a:rPr>
              <a:t> is a figure that represents purchasing power.</a:t>
            </a:r>
          </a:p>
          <a:p>
            <a:pPr lvl="1" defTabSz="914400" eaLnBrk="1" hangingPunct="1">
              <a:buFontTx/>
              <a:buChar char="•"/>
            </a:pPr>
            <a:r>
              <a:rPr lang="en-US" altLang="en-US" sz="900" dirty="0" smtClean="0">
                <a:latin typeface="Arial" charset="0"/>
              </a:rPr>
              <a:t>CPI calculates the cost of 600 products, including food, shelter, transportation, clothing, and recreation.</a:t>
            </a:r>
          </a:p>
          <a:p>
            <a:pPr defTabSz="914400" eaLnBrk="1" hangingPunct="1"/>
            <a:endParaRPr lang="en-US" altLang="en-US" sz="900" dirty="0" smtClean="0">
              <a:latin typeface="Arial" charset="0"/>
            </a:endParaRPr>
          </a:p>
          <a:p>
            <a:pPr defTabSz="914400" eaLnBrk="1" hangingPunct="1">
              <a:buFontTx/>
              <a:buChar char="•"/>
            </a:pPr>
            <a:endParaRPr lang="en-US" altLang="en-US" sz="900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914400" eaLnBrk="1" hangingPunct="1"/>
            <a:r>
              <a:rPr lang="en-US" altLang="en-US" sz="900" b="1" dirty="0" smtClean="0">
                <a:latin typeface="Arial" charset="0"/>
              </a:rPr>
              <a:t>FORMS OF LEGAL TENDER</a:t>
            </a:r>
          </a:p>
          <a:p>
            <a:pPr defTabSz="914400" eaLnBrk="1" hangingPunct="1"/>
            <a:r>
              <a:rPr lang="en-US" altLang="en-US" sz="900" b="1" dirty="0" smtClean="0">
                <a:latin typeface="Arial" charset="0"/>
              </a:rPr>
              <a:t>Special Features of Bank Notes</a:t>
            </a:r>
          </a:p>
          <a:p>
            <a:pPr defTabSz="914400" eaLnBrk="1" hangingPunct="1">
              <a:buFontTx/>
              <a:buChar char="•"/>
            </a:pPr>
            <a:r>
              <a:rPr lang="en-US" altLang="en-US" sz="900" b="1" dirty="0" smtClean="0">
                <a:latin typeface="Arial" charset="0"/>
              </a:rPr>
              <a:t>See Figure 12.1, </a:t>
            </a:r>
            <a:r>
              <a:rPr lang="en-US" altLang="en-US" sz="900" b="1" dirty="0" smtClean="0"/>
              <a:t>“</a:t>
            </a:r>
            <a:r>
              <a:rPr lang="en-US" altLang="en-US" sz="900" b="1" dirty="0" smtClean="0">
                <a:latin typeface="Arial" charset="0"/>
              </a:rPr>
              <a:t>Security Features on This $5 Bill</a:t>
            </a:r>
            <a:r>
              <a:rPr lang="en-US" altLang="en-US" sz="900" b="1" dirty="0" smtClean="0"/>
              <a:t>”</a:t>
            </a:r>
            <a:r>
              <a:rPr lang="en-US" altLang="en-US" sz="900" b="1" dirty="0" smtClean="0">
                <a:latin typeface="Arial" charset="0"/>
              </a:rPr>
              <a:t>, on page 366</a:t>
            </a:r>
            <a:r>
              <a:rPr lang="en-US" altLang="en-US" sz="900" dirty="0" smtClean="0">
                <a:latin typeface="Arial" charset="0"/>
              </a:rPr>
              <a:t>.</a:t>
            </a:r>
          </a:p>
          <a:p>
            <a:pPr defTabSz="914400" eaLnBrk="1" hangingPunct="1">
              <a:buFontTx/>
              <a:buChar char="•"/>
            </a:pPr>
            <a:r>
              <a:rPr lang="en-US" altLang="en-US" sz="900" b="1" dirty="0" smtClean="0">
                <a:latin typeface="Arial" charset="0"/>
              </a:rPr>
              <a:t>Counterfeiting</a:t>
            </a:r>
            <a:r>
              <a:rPr lang="en-US" altLang="en-US" sz="900" dirty="0" smtClean="0">
                <a:latin typeface="Arial" charset="0"/>
              </a:rPr>
              <a:t> is the production of fake money. </a:t>
            </a:r>
          </a:p>
          <a:p>
            <a:pPr defTabSz="914400" eaLnBrk="1" hangingPunct="1"/>
            <a:r>
              <a:rPr lang="en-US" altLang="en-US" sz="900" b="1" dirty="0" smtClean="0">
                <a:latin typeface="Arial" charset="0"/>
              </a:rPr>
              <a:t>MONEY</a:t>
            </a:r>
            <a:r>
              <a:rPr lang="en-US" altLang="en-US" sz="900" b="1" dirty="0" smtClean="0"/>
              <a:t>’</a:t>
            </a:r>
            <a:r>
              <a:rPr lang="en-US" altLang="en-US" sz="900" b="1" dirty="0" smtClean="0">
                <a:latin typeface="Arial" charset="0"/>
              </a:rPr>
              <a:t>S CHANGING PURCHASING POWER</a:t>
            </a:r>
          </a:p>
          <a:p>
            <a:pPr defTabSz="914400" eaLnBrk="1" hangingPunct="1">
              <a:buFontTx/>
              <a:buChar char="•"/>
            </a:pPr>
            <a:r>
              <a:rPr lang="en-US" altLang="en-US" sz="900" b="1" dirty="0" smtClean="0">
                <a:latin typeface="Arial" charset="0"/>
              </a:rPr>
              <a:t>Inflation</a:t>
            </a:r>
            <a:r>
              <a:rPr lang="en-US" altLang="en-US" sz="900" dirty="0" smtClean="0">
                <a:latin typeface="Arial" charset="0"/>
              </a:rPr>
              <a:t> causes our money to be worth less as prices for goods and services goes up.</a:t>
            </a:r>
          </a:p>
          <a:p>
            <a:pPr defTabSz="914400" eaLnBrk="1" hangingPunct="1">
              <a:buFontTx/>
              <a:buChar char="•"/>
            </a:pPr>
            <a:r>
              <a:rPr lang="en-US" altLang="en-US" sz="900" dirty="0" smtClean="0">
                <a:latin typeface="Arial" charset="0"/>
              </a:rPr>
              <a:t>Calculated monthly, the </a:t>
            </a:r>
            <a:r>
              <a:rPr lang="en-US" altLang="en-US" sz="900" b="1" dirty="0" smtClean="0">
                <a:latin typeface="Arial" charset="0"/>
              </a:rPr>
              <a:t>Consumer Price Index (CPI)</a:t>
            </a:r>
            <a:r>
              <a:rPr lang="en-US" altLang="en-US" sz="900" dirty="0" smtClean="0">
                <a:latin typeface="Arial" charset="0"/>
              </a:rPr>
              <a:t> is a figure that represents purchasing power.</a:t>
            </a:r>
          </a:p>
          <a:p>
            <a:pPr lvl="1" defTabSz="914400" eaLnBrk="1" hangingPunct="1">
              <a:buFontTx/>
              <a:buChar char="•"/>
            </a:pPr>
            <a:r>
              <a:rPr lang="en-US" altLang="en-US" sz="900" dirty="0" smtClean="0">
                <a:latin typeface="Arial" charset="0"/>
              </a:rPr>
              <a:t>CPI calculates the cost of 600 products, including food, shelter, transportation, clothing, and recreation.</a:t>
            </a:r>
          </a:p>
          <a:p>
            <a:pPr defTabSz="914400" eaLnBrk="1" hangingPunct="1"/>
            <a:endParaRPr lang="en-US" altLang="en-US" sz="900" dirty="0" smtClean="0">
              <a:latin typeface="Arial" charset="0"/>
            </a:endParaRPr>
          </a:p>
          <a:p>
            <a:pPr defTabSz="914400" eaLnBrk="1" hangingPunct="1">
              <a:buFontTx/>
              <a:buChar char="•"/>
            </a:pPr>
            <a:endParaRPr lang="en-US" altLang="en-US" sz="900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914400" eaLnBrk="1" hangingPunct="1">
              <a:buFontTx/>
              <a:buChar char="•"/>
            </a:pPr>
            <a:r>
              <a:rPr lang="en-US" altLang="en-US" sz="900" dirty="0" smtClean="0">
                <a:latin typeface="Arial" charset="0"/>
              </a:rPr>
              <a:t>Some people earn just enough to pay for needs or necessities such as food, rent, and clothing.</a:t>
            </a:r>
          </a:p>
          <a:p>
            <a:pPr defTabSz="914400" eaLnBrk="1" hangingPunct="1">
              <a:buFontTx/>
              <a:buChar char="•"/>
            </a:pPr>
            <a:r>
              <a:rPr lang="en-US" altLang="en-US" sz="900" dirty="0" smtClean="0">
                <a:latin typeface="Arial" charset="0"/>
              </a:rPr>
              <a:t>Individuals with higher incomes usually spend more on wants and non-essential items such as vacations and electronics.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914400" eaLnBrk="1" hangingPunct="1"/>
            <a:r>
              <a:rPr lang="en-US" altLang="en-US" sz="900" b="1" dirty="0" smtClean="0">
                <a:latin typeface="Arial" charset="0"/>
              </a:rPr>
              <a:t>TYPES OF PERSONAL INCOME</a:t>
            </a:r>
          </a:p>
          <a:p>
            <a:pPr defTabSz="914400" eaLnBrk="1" hangingPunct="1"/>
            <a:r>
              <a:rPr lang="en-US" altLang="en-US" sz="900" b="1" dirty="0" smtClean="0">
                <a:latin typeface="Arial" charset="0"/>
              </a:rPr>
              <a:t>Gross Income</a:t>
            </a:r>
          </a:p>
          <a:p>
            <a:pPr defTabSz="914400" eaLnBrk="1" hangingPunct="1">
              <a:buFontTx/>
              <a:buChar char="•"/>
            </a:pPr>
            <a:r>
              <a:rPr lang="en-US" altLang="en-US" sz="900" b="1" dirty="0" smtClean="0">
                <a:latin typeface="Arial" charset="0"/>
              </a:rPr>
              <a:t>See Figure 12.2, </a:t>
            </a:r>
            <a:r>
              <a:rPr lang="en-US" altLang="en-US" sz="900" b="1" dirty="0" smtClean="0"/>
              <a:t>“</a:t>
            </a:r>
            <a:r>
              <a:rPr lang="en-US" altLang="en-US" sz="900" b="1" dirty="0" err="1" smtClean="0">
                <a:latin typeface="Arial" charset="0"/>
              </a:rPr>
              <a:t>Nadira</a:t>
            </a:r>
            <a:r>
              <a:rPr lang="en-US" altLang="en-US" sz="900" b="1" dirty="0" err="1" smtClean="0"/>
              <a:t>’</a:t>
            </a:r>
            <a:r>
              <a:rPr lang="en-US" altLang="en-US" sz="900" b="1" dirty="0" err="1" smtClean="0">
                <a:latin typeface="Arial" charset="0"/>
              </a:rPr>
              <a:t>s</a:t>
            </a:r>
            <a:r>
              <a:rPr lang="en-US" altLang="en-US" sz="900" b="1" dirty="0" smtClean="0">
                <a:latin typeface="Arial" charset="0"/>
              </a:rPr>
              <a:t> Annual Gross Income</a:t>
            </a:r>
            <a:r>
              <a:rPr lang="en-US" altLang="en-US" sz="900" b="1" dirty="0" smtClean="0"/>
              <a:t>”</a:t>
            </a:r>
            <a:r>
              <a:rPr lang="en-US" altLang="en-US" sz="900" b="1" dirty="0" smtClean="0">
                <a:latin typeface="Arial" charset="0"/>
              </a:rPr>
              <a:t>, on page 368.</a:t>
            </a:r>
          </a:p>
          <a:p>
            <a:pPr defTabSz="914400" eaLnBrk="1" hangingPunct="1"/>
            <a:r>
              <a:rPr lang="en-US" altLang="en-US" sz="900" b="1" dirty="0" smtClean="0">
                <a:latin typeface="Arial" charset="0"/>
              </a:rPr>
              <a:t>Disposable Income</a:t>
            </a:r>
          </a:p>
          <a:p>
            <a:pPr defTabSz="914400" eaLnBrk="1" hangingPunct="1">
              <a:buFontTx/>
              <a:buChar char="•"/>
            </a:pPr>
            <a:r>
              <a:rPr lang="en-US" altLang="en-US" sz="900" dirty="0" smtClean="0">
                <a:latin typeface="Arial" charset="0"/>
              </a:rPr>
              <a:t>The amount an individual pays in income tax varies depending on things such as union dues, charitable contributions, pension deductions, dependents, etc.</a:t>
            </a:r>
          </a:p>
          <a:p>
            <a:pPr defTabSz="914400" eaLnBrk="1" hangingPunct="1">
              <a:buFontTx/>
              <a:buChar char="•"/>
            </a:pPr>
            <a:r>
              <a:rPr lang="en-US" altLang="en-US" sz="900" dirty="0" smtClean="0">
                <a:latin typeface="Arial" charset="0"/>
              </a:rPr>
              <a:t>Taxes are paid to Canada Revenue Agency (federal) and to the province the person lives in.</a:t>
            </a:r>
          </a:p>
          <a:p>
            <a:pPr defTabSz="914400" eaLnBrk="1" hangingPunct="1">
              <a:buFontTx/>
              <a:buChar char="•"/>
            </a:pPr>
            <a:r>
              <a:rPr lang="en-US" altLang="en-US" sz="900" b="1" dirty="0" smtClean="0">
                <a:latin typeface="Arial" charset="0"/>
              </a:rPr>
              <a:t>See Figure 12.3, </a:t>
            </a:r>
            <a:r>
              <a:rPr lang="en-US" altLang="en-US" sz="900" b="1" dirty="0" smtClean="0"/>
              <a:t>“</a:t>
            </a:r>
            <a:r>
              <a:rPr lang="en-US" altLang="en-US" sz="900" b="1" dirty="0" err="1" smtClean="0">
                <a:latin typeface="Arial" charset="0"/>
              </a:rPr>
              <a:t>Nadira</a:t>
            </a:r>
            <a:r>
              <a:rPr lang="en-US" altLang="en-US" sz="900" b="1" dirty="0" err="1" smtClean="0"/>
              <a:t>’</a:t>
            </a:r>
            <a:r>
              <a:rPr lang="en-US" altLang="en-US" sz="900" b="1" dirty="0" err="1" smtClean="0">
                <a:latin typeface="Arial" charset="0"/>
              </a:rPr>
              <a:t>s</a:t>
            </a:r>
            <a:r>
              <a:rPr lang="en-US" altLang="en-US" sz="900" b="1" dirty="0" smtClean="0">
                <a:latin typeface="Arial" charset="0"/>
              </a:rPr>
              <a:t> Disposable Income</a:t>
            </a:r>
            <a:r>
              <a:rPr lang="en-US" altLang="en-US" sz="900" b="1" dirty="0" smtClean="0"/>
              <a:t>”</a:t>
            </a:r>
            <a:r>
              <a:rPr lang="en-US" altLang="en-US" sz="900" b="1" dirty="0" smtClean="0">
                <a:latin typeface="Arial" charset="0"/>
              </a:rPr>
              <a:t> on page 369.</a:t>
            </a:r>
            <a:endParaRPr lang="en-US" altLang="en-US" sz="900" dirty="0" smtClean="0">
              <a:latin typeface="Arial" charset="0"/>
            </a:endParaRPr>
          </a:p>
          <a:p>
            <a:pPr defTabSz="914400" eaLnBrk="1" hangingPunct="1"/>
            <a:r>
              <a:rPr lang="en-US" altLang="en-US" sz="900" b="1" dirty="0" smtClean="0">
                <a:latin typeface="Arial" charset="0"/>
              </a:rPr>
              <a:t>Discretionary Income</a:t>
            </a:r>
          </a:p>
          <a:p>
            <a:pPr defTabSz="914400" eaLnBrk="1" hangingPunct="1">
              <a:buFontTx/>
              <a:buChar char="•"/>
            </a:pPr>
            <a:r>
              <a:rPr lang="en-US" altLang="en-US" sz="900" b="1" dirty="0" smtClean="0">
                <a:latin typeface="Arial" charset="0"/>
              </a:rPr>
              <a:t>See Figure 12.4, </a:t>
            </a:r>
            <a:r>
              <a:rPr lang="en-US" altLang="en-US" sz="900" b="1" dirty="0" smtClean="0"/>
              <a:t>“</a:t>
            </a:r>
            <a:r>
              <a:rPr lang="en-US" altLang="en-US" sz="900" b="1" dirty="0" err="1" smtClean="0">
                <a:latin typeface="Arial" charset="0"/>
              </a:rPr>
              <a:t>Nadira</a:t>
            </a:r>
            <a:r>
              <a:rPr lang="en-US" altLang="en-US" sz="900" b="1" dirty="0" err="1" smtClean="0"/>
              <a:t>’</a:t>
            </a:r>
            <a:r>
              <a:rPr lang="en-US" altLang="en-US" sz="900" b="1" dirty="0" err="1" smtClean="0">
                <a:latin typeface="Arial" charset="0"/>
              </a:rPr>
              <a:t>s</a:t>
            </a:r>
            <a:r>
              <a:rPr lang="en-US" altLang="en-US" sz="900" b="1" dirty="0" smtClean="0">
                <a:latin typeface="Arial" charset="0"/>
              </a:rPr>
              <a:t> Monthly Necessity Expenses and Discretionary Income</a:t>
            </a:r>
            <a:r>
              <a:rPr lang="en-US" altLang="en-US" sz="900" b="1" dirty="0" smtClean="0"/>
              <a:t>”</a:t>
            </a:r>
            <a:r>
              <a:rPr lang="en-US" altLang="en-US" sz="900" b="1" dirty="0" smtClean="0">
                <a:latin typeface="Arial" charset="0"/>
              </a:rPr>
              <a:t>, on page 370.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914400" eaLnBrk="1" hangingPunct="1"/>
            <a:r>
              <a:rPr lang="en-US" altLang="en-US" sz="900" b="1" smtClean="0">
                <a:latin typeface="Arial" charset="0"/>
              </a:rPr>
              <a:t>TYPES OF PERSONAL INCOME</a:t>
            </a:r>
          </a:p>
          <a:p>
            <a:pPr defTabSz="914400" eaLnBrk="1" hangingPunct="1"/>
            <a:r>
              <a:rPr lang="en-US" altLang="en-US" sz="900" b="1" smtClean="0">
                <a:latin typeface="Arial" charset="0"/>
              </a:rPr>
              <a:t>Gross Income</a:t>
            </a:r>
          </a:p>
          <a:p>
            <a:pPr defTabSz="914400" eaLnBrk="1" hangingPunct="1">
              <a:buFontTx/>
              <a:buChar char="•"/>
            </a:pPr>
            <a:r>
              <a:rPr lang="en-US" altLang="en-US" sz="900" b="1" smtClean="0">
                <a:latin typeface="Arial" charset="0"/>
              </a:rPr>
              <a:t>See Figure 12.2, </a:t>
            </a:r>
            <a:r>
              <a:rPr lang="en-US" altLang="en-US" sz="900" b="1" smtClean="0"/>
              <a:t>“</a:t>
            </a:r>
            <a:r>
              <a:rPr lang="en-US" altLang="en-US" sz="900" b="1" smtClean="0">
                <a:latin typeface="Arial" charset="0"/>
              </a:rPr>
              <a:t>Nadira</a:t>
            </a:r>
            <a:r>
              <a:rPr lang="en-US" altLang="en-US" sz="900" b="1" smtClean="0"/>
              <a:t>’</a:t>
            </a:r>
            <a:r>
              <a:rPr lang="en-US" altLang="en-US" sz="900" b="1" smtClean="0">
                <a:latin typeface="Arial" charset="0"/>
              </a:rPr>
              <a:t>s Annual Gross Income</a:t>
            </a:r>
            <a:r>
              <a:rPr lang="en-US" altLang="en-US" sz="900" b="1" smtClean="0"/>
              <a:t>”</a:t>
            </a:r>
            <a:r>
              <a:rPr lang="en-US" altLang="en-US" sz="900" b="1" smtClean="0">
                <a:latin typeface="Arial" charset="0"/>
              </a:rPr>
              <a:t>, on page 368.</a:t>
            </a:r>
          </a:p>
          <a:p>
            <a:pPr defTabSz="914400" eaLnBrk="1" hangingPunct="1"/>
            <a:r>
              <a:rPr lang="en-US" altLang="en-US" sz="900" b="1" smtClean="0">
                <a:latin typeface="Arial" charset="0"/>
              </a:rPr>
              <a:t>Disposable Income</a:t>
            </a:r>
          </a:p>
          <a:p>
            <a:pPr defTabSz="914400" eaLnBrk="1" hangingPunct="1">
              <a:buFontTx/>
              <a:buChar char="•"/>
            </a:pPr>
            <a:r>
              <a:rPr lang="en-US" altLang="en-US" sz="900" smtClean="0">
                <a:latin typeface="Arial" charset="0"/>
              </a:rPr>
              <a:t>The amount an individual pays in income tax varies depending on things such as union dues, charitable contributions, pension deductions, dependents, etc.</a:t>
            </a:r>
          </a:p>
          <a:p>
            <a:pPr defTabSz="914400" eaLnBrk="1" hangingPunct="1">
              <a:buFontTx/>
              <a:buChar char="•"/>
            </a:pPr>
            <a:r>
              <a:rPr lang="en-US" altLang="en-US" sz="900" smtClean="0">
                <a:latin typeface="Arial" charset="0"/>
              </a:rPr>
              <a:t>Taxes are paid to Canada Revenue Agency (federal) and to the province the person lives in.</a:t>
            </a:r>
          </a:p>
          <a:p>
            <a:pPr defTabSz="914400" eaLnBrk="1" hangingPunct="1">
              <a:buFontTx/>
              <a:buChar char="•"/>
            </a:pPr>
            <a:r>
              <a:rPr lang="en-US" altLang="en-US" sz="900" b="1" smtClean="0">
                <a:latin typeface="Arial" charset="0"/>
              </a:rPr>
              <a:t>See Figure 12.3, </a:t>
            </a:r>
            <a:r>
              <a:rPr lang="en-US" altLang="en-US" sz="900" b="1" smtClean="0"/>
              <a:t>“</a:t>
            </a:r>
            <a:r>
              <a:rPr lang="en-US" altLang="en-US" sz="900" b="1" smtClean="0">
                <a:latin typeface="Arial" charset="0"/>
              </a:rPr>
              <a:t>Nadira</a:t>
            </a:r>
            <a:r>
              <a:rPr lang="en-US" altLang="en-US" sz="900" b="1" smtClean="0"/>
              <a:t>’</a:t>
            </a:r>
            <a:r>
              <a:rPr lang="en-US" altLang="en-US" sz="900" b="1" smtClean="0">
                <a:latin typeface="Arial" charset="0"/>
              </a:rPr>
              <a:t>s Disposable Income</a:t>
            </a:r>
            <a:r>
              <a:rPr lang="en-US" altLang="en-US" sz="900" b="1" smtClean="0"/>
              <a:t>”</a:t>
            </a:r>
            <a:r>
              <a:rPr lang="en-US" altLang="en-US" sz="900" b="1" smtClean="0">
                <a:latin typeface="Arial" charset="0"/>
              </a:rPr>
              <a:t> on page 369.</a:t>
            </a:r>
            <a:endParaRPr lang="en-US" altLang="en-US" sz="900" smtClean="0">
              <a:latin typeface="Arial" charset="0"/>
            </a:endParaRPr>
          </a:p>
          <a:p>
            <a:pPr defTabSz="914400" eaLnBrk="1" hangingPunct="1"/>
            <a:r>
              <a:rPr lang="en-US" altLang="en-US" sz="900" b="1" smtClean="0">
                <a:latin typeface="Arial" charset="0"/>
              </a:rPr>
              <a:t>Discretionary Income</a:t>
            </a:r>
          </a:p>
          <a:p>
            <a:pPr defTabSz="914400" eaLnBrk="1" hangingPunct="1">
              <a:buFontTx/>
              <a:buChar char="•"/>
            </a:pPr>
            <a:r>
              <a:rPr lang="en-US" altLang="en-US" sz="900" b="1" smtClean="0">
                <a:latin typeface="Arial" charset="0"/>
              </a:rPr>
              <a:t>See Figure 12.4, </a:t>
            </a:r>
            <a:r>
              <a:rPr lang="en-US" altLang="en-US" sz="900" b="1" smtClean="0"/>
              <a:t>“</a:t>
            </a:r>
            <a:r>
              <a:rPr lang="en-US" altLang="en-US" sz="900" b="1" smtClean="0">
                <a:latin typeface="Arial" charset="0"/>
              </a:rPr>
              <a:t>Nadira</a:t>
            </a:r>
            <a:r>
              <a:rPr lang="en-US" altLang="en-US" sz="900" b="1" smtClean="0"/>
              <a:t>’</a:t>
            </a:r>
            <a:r>
              <a:rPr lang="en-US" altLang="en-US" sz="900" b="1" smtClean="0">
                <a:latin typeface="Arial" charset="0"/>
              </a:rPr>
              <a:t>s Monthly Necessity Expenses and Discretionary Income</a:t>
            </a:r>
            <a:r>
              <a:rPr lang="en-US" altLang="en-US" sz="900" b="1" smtClean="0"/>
              <a:t>”</a:t>
            </a:r>
            <a:r>
              <a:rPr lang="en-US" altLang="en-US" sz="900" b="1" smtClean="0">
                <a:latin typeface="Arial" charset="0"/>
              </a:rPr>
              <a:t>, on page 370.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914400" eaLnBrk="1" hangingPunct="1"/>
            <a:r>
              <a:rPr lang="en-US" altLang="en-US" sz="900" b="1" dirty="0" smtClean="0">
                <a:latin typeface="Arial" charset="0"/>
              </a:rPr>
              <a:t>WHY WE BUY</a:t>
            </a:r>
          </a:p>
          <a:p>
            <a:pPr defTabSz="914400" eaLnBrk="1" hangingPunct="1">
              <a:buFontTx/>
              <a:buChar char="•"/>
            </a:pPr>
            <a:r>
              <a:rPr lang="en-US" altLang="en-US" sz="800" dirty="0" smtClean="0">
                <a:latin typeface="Arial" charset="0"/>
              </a:rPr>
              <a:t>Money management education is very important and people often learn it by observing how adults close  to them earn and spend.</a:t>
            </a:r>
          </a:p>
          <a:p>
            <a:pPr defTabSz="914400" eaLnBrk="1" hangingPunct="1">
              <a:buFontTx/>
              <a:buChar char="•"/>
            </a:pPr>
            <a:r>
              <a:rPr lang="en-US" altLang="en-US" sz="800" dirty="0" smtClean="0">
                <a:latin typeface="Arial" charset="0"/>
              </a:rPr>
              <a:t>It is important to know how much you have to spend, where you spend it, and financial goals.</a:t>
            </a:r>
          </a:p>
          <a:p>
            <a:pPr defTabSz="914400" eaLnBrk="1" hangingPunct="1"/>
            <a:r>
              <a:rPr lang="en-US" altLang="en-US" sz="800" b="1" dirty="0" smtClean="0">
                <a:latin typeface="Arial" charset="0"/>
              </a:rPr>
              <a:t>Income and Price</a:t>
            </a:r>
          </a:p>
          <a:p>
            <a:pPr defTabSz="914400" eaLnBrk="1" hangingPunct="1">
              <a:buFontTx/>
              <a:buChar char="•"/>
            </a:pPr>
            <a:r>
              <a:rPr lang="en-US" altLang="en-US" sz="800" dirty="0" smtClean="0">
                <a:latin typeface="Arial" charset="0"/>
              </a:rPr>
              <a:t>Family obligations, such as children, and disposable income greatly influence what we buy.</a:t>
            </a:r>
          </a:p>
          <a:p>
            <a:pPr defTabSz="914400" eaLnBrk="1" hangingPunct="1">
              <a:buFontTx/>
              <a:buChar char="•"/>
            </a:pPr>
            <a:r>
              <a:rPr lang="en-US" altLang="en-US" sz="800" dirty="0" smtClean="0">
                <a:latin typeface="Arial" charset="0"/>
              </a:rPr>
              <a:t>Low-income families spend a greater percentage of income on necessities.</a:t>
            </a:r>
          </a:p>
          <a:p>
            <a:pPr defTabSz="914400" eaLnBrk="1" hangingPunct="1">
              <a:buFontTx/>
              <a:buChar char="•"/>
            </a:pPr>
            <a:r>
              <a:rPr lang="en-US" altLang="en-US" sz="800" dirty="0" smtClean="0">
                <a:latin typeface="Arial" charset="0"/>
              </a:rPr>
              <a:t>High-income families have more to spend on wants.</a:t>
            </a:r>
          </a:p>
          <a:p>
            <a:pPr defTabSz="914400" eaLnBrk="1" hangingPunct="1">
              <a:buFontTx/>
              <a:buChar char="•"/>
            </a:pPr>
            <a:r>
              <a:rPr lang="en-US" altLang="en-US" sz="800" dirty="0" smtClean="0">
                <a:latin typeface="Arial" charset="0"/>
              </a:rPr>
              <a:t>Price is the most important consideration for consumers.</a:t>
            </a:r>
          </a:p>
          <a:p>
            <a:pPr defTabSz="914400" eaLnBrk="1" hangingPunct="1">
              <a:buFontTx/>
              <a:buChar char="•"/>
            </a:pPr>
            <a:r>
              <a:rPr lang="en-US" altLang="en-US" sz="800" dirty="0" smtClean="0">
                <a:latin typeface="Arial" charset="0"/>
              </a:rPr>
              <a:t>Some consumers believe that a higher price always means better quality or design.</a:t>
            </a:r>
          </a:p>
          <a:p>
            <a:pPr defTabSz="914400" eaLnBrk="1" hangingPunct="1"/>
            <a:r>
              <a:rPr lang="en-US" altLang="en-US" sz="800" b="1" dirty="0" smtClean="0">
                <a:latin typeface="Arial" charset="0"/>
              </a:rPr>
              <a:t>Status</a:t>
            </a:r>
          </a:p>
          <a:p>
            <a:pPr defTabSz="914400" eaLnBrk="1" hangingPunct="1">
              <a:buFontTx/>
              <a:buChar char="•"/>
            </a:pPr>
            <a:r>
              <a:rPr lang="en-US" altLang="en-US" sz="800" dirty="0" smtClean="0">
                <a:latin typeface="Arial" charset="0"/>
              </a:rPr>
              <a:t>Some people feel that having a certain product makes them better or more noticed than others.</a:t>
            </a:r>
          </a:p>
          <a:p>
            <a:pPr defTabSz="914400" eaLnBrk="1" hangingPunct="1">
              <a:buFontTx/>
              <a:buChar char="•"/>
            </a:pPr>
            <a:r>
              <a:rPr lang="en-US" altLang="en-US" sz="800" b="1" dirty="0" smtClean="0">
                <a:latin typeface="Arial" charset="0"/>
              </a:rPr>
              <a:t>Conspicuous consumption</a:t>
            </a:r>
            <a:r>
              <a:rPr lang="en-US" altLang="en-US" sz="800" dirty="0" smtClean="0">
                <a:latin typeface="Arial" charset="0"/>
              </a:rPr>
              <a:t> is the purchase of products or services with the primary purpose of impressing others.</a:t>
            </a:r>
          </a:p>
          <a:p>
            <a:pPr defTabSz="914400" eaLnBrk="1" hangingPunct="1"/>
            <a:r>
              <a:rPr lang="en-US" altLang="en-US" sz="800" b="1" dirty="0" smtClean="0">
                <a:latin typeface="Arial" charset="0"/>
              </a:rPr>
              <a:t>Current Trends</a:t>
            </a:r>
          </a:p>
          <a:p>
            <a:pPr defTabSz="914400" eaLnBrk="1" hangingPunct="1">
              <a:buFontTx/>
              <a:buChar char="•"/>
            </a:pPr>
            <a:r>
              <a:rPr lang="en-US" altLang="en-US" sz="800" dirty="0" smtClean="0">
                <a:latin typeface="Arial" charset="0"/>
              </a:rPr>
              <a:t>Clothing trends, for some people, are the foundation of their image.</a:t>
            </a:r>
          </a:p>
          <a:p>
            <a:pPr defTabSz="914400" eaLnBrk="1" hangingPunct="1">
              <a:buFontTx/>
              <a:buChar char="•"/>
            </a:pPr>
            <a:r>
              <a:rPr lang="en-US" altLang="en-US" sz="800" dirty="0" smtClean="0">
                <a:latin typeface="Arial" charset="0"/>
              </a:rPr>
              <a:t>Clothing is often seen as an indication of status, popularity, or group identity.</a:t>
            </a:r>
          </a:p>
          <a:p>
            <a:pPr defTabSz="914400" eaLnBrk="1" hangingPunct="1">
              <a:buFontTx/>
              <a:buChar char="•"/>
            </a:pPr>
            <a:r>
              <a:rPr lang="en-US" altLang="en-US" sz="800" b="1" dirty="0" smtClean="0">
                <a:latin typeface="Arial" charset="0"/>
              </a:rPr>
              <a:t>Peer pressure</a:t>
            </a:r>
            <a:r>
              <a:rPr lang="en-US" altLang="en-US" sz="800" dirty="0" smtClean="0">
                <a:latin typeface="Arial" charset="0"/>
              </a:rPr>
              <a:t>, a strong influence on people in their social group, can cause individuals to buy products they do not want or need.</a:t>
            </a:r>
          </a:p>
          <a:p>
            <a:pPr defTabSz="914400" eaLnBrk="1" hangingPunct="1"/>
            <a:r>
              <a:rPr lang="en-US" altLang="en-US" sz="800" b="1" dirty="0" smtClean="0">
                <a:latin typeface="Arial" charset="0"/>
              </a:rPr>
              <a:t>Customs and Habits</a:t>
            </a:r>
          </a:p>
          <a:p>
            <a:pPr defTabSz="914400" eaLnBrk="1" hangingPunct="1">
              <a:buFontTx/>
              <a:buChar char="•"/>
            </a:pPr>
            <a:r>
              <a:rPr lang="en-US" altLang="en-US" sz="800" dirty="0" smtClean="0">
                <a:latin typeface="Arial" charset="0"/>
              </a:rPr>
              <a:t>Customs related to family, religion, and community influence consumer choices.</a:t>
            </a:r>
          </a:p>
          <a:p>
            <a:pPr defTabSz="914400" eaLnBrk="1" hangingPunct="1">
              <a:buFontTx/>
              <a:buChar char="•"/>
            </a:pPr>
            <a:r>
              <a:rPr lang="en-US" altLang="en-US" sz="800" dirty="0" smtClean="0">
                <a:latin typeface="Arial" charset="0"/>
              </a:rPr>
              <a:t>Habits are </a:t>
            </a:r>
            <a:r>
              <a:rPr lang="en-US" altLang="en-US" sz="800" dirty="0" err="1" smtClean="0">
                <a:latin typeface="Arial" charset="0"/>
              </a:rPr>
              <a:t>behaviours</a:t>
            </a:r>
            <a:r>
              <a:rPr lang="en-US" altLang="en-US" sz="800" dirty="0" smtClean="0">
                <a:latin typeface="Arial" charset="0"/>
              </a:rPr>
              <a:t> formed over time and done repetitively such as buying a magazine monthly.</a:t>
            </a:r>
          </a:p>
          <a:p>
            <a:pPr defTabSz="914400" eaLnBrk="1" hangingPunct="1"/>
            <a:r>
              <a:rPr lang="en-US" altLang="en-US" sz="800" b="1" dirty="0" smtClean="0">
                <a:latin typeface="Arial" charset="0"/>
              </a:rPr>
              <a:t>Promotion</a:t>
            </a:r>
          </a:p>
          <a:p>
            <a:pPr defTabSz="914400" eaLnBrk="1" hangingPunct="1">
              <a:buFontTx/>
              <a:buChar char="•"/>
            </a:pPr>
            <a:r>
              <a:rPr lang="en-US" altLang="en-US" sz="800" dirty="0" smtClean="0">
                <a:latin typeface="Arial" charset="0"/>
              </a:rPr>
              <a:t>Advertising and promotion influence consumer spending creating desire for products and services.</a:t>
            </a:r>
          </a:p>
          <a:p>
            <a:pPr defTabSz="914400" eaLnBrk="1" hangingPunct="1">
              <a:buFontTx/>
              <a:buChar char="•"/>
            </a:pPr>
            <a:r>
              <a:rPr lang="en-US" altLang="en-US" sz="800" b="1" dirty="0" smtClean="0">
                <a:latin typeface="Arial" charset="0"/>
              </a:rPr>
              <a:t>Lifestyle advertising</a:t>
            </a:r>
            <a:r>
              <a:rPr lang="en-US" altLang="en-US" sz="800" dirty="0" smtClean="0">
                <a:latin typeface="Arial" charset="0"/>
              </a:rPr>
              <a:t> incorporated attractive, successful, and appealing people thereby implying that using the product or service will improve ones life.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914400" eaLnBrk="1" hangingPunct="1"/>
            <a:r>
              <a:rPr lang="en-US" altLang="en-US" sz="900" b="1" dirty="0" smtClean="0">
                <a:latin typeface="Arial" charset="0"/>
              </a:rPr>
              <a:t>WHY WE BUY</a:t>
            </a:r>
          </a:p>
          <a:p>
            <a:pPr defTabSz="914400" eaLnBrk="1" hangingPunct="1">
              <a:buFontTx/>
              <a:buChar char="•"/>
            </a:pPr>
            <a:r>
              <a:rPr lang="en-US" altLang="en-US" sz="800" dirty="0" smtClean="0">
                <a:latin typeface="Arial" charset="0"/>
              </a:rPr>
              <a:t>Money management education is very important and people often learn it by observing how adults close  to them earn and spend.</a:t>
            </a:r>
          </a:p>
          <a:p>
            <a:pPr defTabSz="914400" eaLnBrk="1" hangingPunct="1">
              <a:buFontTx/>
              <a:buChar char="•"/>
            </a:pPr>
            <a:r>
              <a:rPr lang="en-US" altLang="en-US" sz="800" dirty="0" smtClean="0">
                <a:latin typeface="Arial" charset="0"/>
              </a:rPr>
              <a:t>It is important to know how much you have to spend, where you spend it, and financial goals.</a:t>
            </a:r>
          </a:p>
          <a:p>
            <a:pPr defTabSz="914400" eaLnBrk="1" hangingPunct="1"/>
            <a:r>
              <a:rPr lang="en-US" altLang="en-US" sz="800" b="1" dirty="0" smtClean="0">
                <a:latin typeface="Arial" charset="0"/>
              </a:rPr>
              <a:t>Income and Price</a:t>
            </a:r>
          </a:p>
          <a:p>
            <a:pPr defTabSz="914400" eaLnBrk="1" hangingPunct="1">
              <a:buFontTx/>
              <a:buChar char="•"/>
            </a:pPr>
            <a:r>
              <a:rPr lang="en-US" altLang="en-US" sz="800" dirty="0" smtClean="0">
                <a:latin typeface="Arial" charset="0"/>
              </a:rPr>
              <a:t>Family obligations, such as children, and disposable income greatly influence what we buy.</a:t>
            </a:r>
          </a:p>
          <a:p>
            <a:pPr defTabSz="914400" eaLnBrk="1" hangingPunct="1">
              <a:buFontTx/>
              <a:buChar char="•"/>
            </a:pPr>
            <a:r>
              <a:rPr lang="en-US" altLang="en-US" sz="800" dirty="0" smtClean="0">
                <a:latin typeface="Arial" charset="0"/>
              </a:rPr>
              <a:t>Low-income families spend a greater percentage of income on necessities.</a:t>
            </a:r>
          </a:p>
          <a:p>
            <a:pPr defTabSz="914400" eaLnBrk="1" hangingPunct="1">
              <a:buFontTx/>
              <a:buChar char="•"/>
            </a:pPr>
            <a:r>
              <a:rPr lang="en-US" altLang="en-US" sz="800" dirty="0" smtClean="0">
                <a:latin typeface="Arial" charset="0"/>
              </a:rPr>
              <a:t>High-income families have more to spend on wants.</a:t>
            </a:r>
          </a:p>
          <a:p>
            <a:pPr defTabSz="914400" eaLnBrk="1" hangingPunct="1">
              <a:buFontTx/>
              <a:buChar char="•"/>
            </a:pPr>
            <a:r>
              <a:rPr lang="en-US" altLang="en-US" sz="800" dirty="0" smtClean="0">
                <a:latin typeface="Arial" charset="0"/>
              </a:rPr>
              <a:t>Price is the most important consideration for consumers.</a:t>
            </a:r>
          </a:p>
          <a:p>
            <a:pPr defTabSz="914400" eaLnBrk="1" hangingPunct="1">
              <a:buFontTx/>
              <a:buChar char="•"/>
            </a:pPr>
            <a:r>
              <a:rPr lang="en-US" altLang="en-US" sz="800" dirty="0" smtClean="0">
                <a:latin typeface="Arial" charset="0"/>
              </a:rPr>
              <a:t>Some consumers believe that a higher price always means better quality or design.</a:t>
            </a:r>
          </a:p>
          <a:p>
            <a:pPr defTabSz="914400" eaLnBrk="1" hangingPunct="1"/>
            <a:r>
              <a:rPr lang="en-US" altLang="en-US" sz="800" b="1" dirty="0" smtClean="0">
                <a:latin typeface="Arial" charset="0"/>
              </a:rPr>
              <a:t>Status</a:t>
            </a:r>
          </a:p>
          <a:p>
            <a:pPr defTabSz="914400" eaLnBrk="1" hangingPunct="1">
              <a:buFontTx/>
              <a:buChar char="•"/>
            </a:pPr>
            <a:r>
              <a:rPr lang="en-US" altLang="en-US" sz="800" dirty="0" smtClean="0">
                <a:latin typeface="Arial" charset="0"/>
              </a:rPr>
              <a:t>Some people feel that having a certain product makes them better or more noticed than others.</a:t>
            </a:r>
          </a:p>
          <a:p>
            <a:pPr defTabSz="914400" eaLnBrk="1" hangingPunct="1">
              <a:buFontTx/>
              <a:buChar char="•"/>
            </a:pPr>
            <a:r>
              <a:rPr lang="en-US" altLang="en-US" sz="800" b="1" dirty="0" smtClean="0">
                <a:latin typeface="Arial" charset="0"/>
              </a:rPr>
              <a:t>Conspicuous consumption</a:t>
            </a:r>
            <a:r>
              <a:rPr lang="en-US" altLang="en-US" sz="800" dirty="0" smtClean="0">
                <a:latin typeface="Arial" charset="0"/>
              </a:rPr>
              <a:t> is the purchase of products or services with the primary purpose of impressing others.</a:t>
            </a:r>
          </a:p>
          <a:p>
            <a:pPr defTabSz="914400" eaLnBrk="1" hangingPunct="1"/>
            <a:r>
              <a:rPr lang="en-US" altLang="en-US" sz="800" b="1" dirty="0" smtClean="0">
                <a:latin typeface="Arial" charset="0"/>
              </a:rPr>
              <a:t>Current Trends</a:t>
            </a:r>
          </a:p>
          <a:p>
            <a:pPr defTabSz="914400" eaLnBrk="1" hangingPunct="1">
              <a:buFontTx/>
              <a:buChar char="•"/>
            </a:pPr>
            <a:r>
              <a:rPr lang="en-US" altLang="en-US" sz="800" dirty="0" smtClean="0">
                <a:latin typeface="Arial" charset="0"/>
              </a:rPr>
              <a:t>Clothing trends, for some people, are the foundation of their image.</a:t>
            </a:r>
          </a:p>
          <a:p>
            <a:pPr defTabSz="914400" eaLnBrk="1" hangingPunct="1">
              <a:buFontTx/>
              <a:buChar char="•"/>
            </a:pPr>
            <a:r>
              <a:rPr lang="en-US" altLang="en-US" sz="800" dirty="0" smtClean="0">
                <a:latin typeface="Arial" charset="0"/>
              </a:rPr>
              <a:t>Clothing is often seen as an indication of status, popularity, or group identity.</a:t>
            </a:r>
          </a:p>
          <a:p>
            <a:pPr defTabSz="914400" eaLnBrk="1" hangingPunct="1">
              <a:buFontTx/>
              <a:buChar char="•"/>
            </a:pPr>
            <a:r>
              <a:rPr lang="en-US" altLang="en-US" sz="800" b="1" dirty="0" smtClean="0">
                <a:latin typeface="Arial" charset="0"/>
              </a:rPr>
              <a:t>Peer pressure</a:t>
            </a:r>
            <a:r>
              <a:rPr lang="en-US" altLang="en-US" sz="800" dirty="0" smtClean="0">
                <a:latin typeface="Arial" charset="0"/>
              </a:rPr>
              <a:t>, a strong influence on people in their social group, can cause individuals to buy products they do not want or need.</a:t>
            </a:r>
          </a:p>
          <a:p>
            <a:pPr defTabSz="914400" eaLnBrk="1" hangingPunct="1"/>
            <a:r>
              <a:rPr lang="en-US" altLang="en-US" sz="800" b="1" dirty="0" smtClean="0">
                <a:latin typeface="Arial" charset="0"/>
              </a:rPr>
              <a:t>Customs and Habits</a:t>
            </a:r>
          </a:p>
          <a:p>
            <a:pPr defTabSz="914400" eaLnBrk="1" hangingPunct="1">
              <a:buFontTx/>
              <a:buChar char="•"/>
            </a:pPr>
            <a:r>
              <a:rPr lang="en-US" altLang="en-US" sz="800" dirty="0" smtClean="0">
                <a:latin typeface="Arial" charset="0"/>
              </a:rPr>
              <a:t>Customs related to family, religion, and community influence consumer choices.</a:t>
            </a:r>
          </a:p>
          <a:p>
            <a:pPr defTabSz="914400" eaLnBrk="1" hangingPunct="1">
              <a:buFontTx/>
              <a:buChar char="•"/>
            </a:pPr>
            <a:r>
              <a:rPr lang="en-US" altLang="en-US" sz="800" dirty="0" smtClean="0">
                <a:latin typeface="Arial" charset="0"/>
              </a:rPr>
              <a:t>Habits are </a:t>
            </a:r>
            <a:r>
              <a:rPr lang="en-US" altLang="en-US" sz="800" dirty="0" err="1" smtClean="0">
                <a:latin typeface="Arial" charset="0"/>
              </a:rPr>
              <a:t>behaviours</a:t>
            </a:r>
            <a:r>
              <a:rPr lang="en-US" altLang="en-US" sz="800" dirty="0" smtClean="0">
                <a:latin typeface="Arial" charset="0"/>
              </a:rPr>
              <a:t> formed over time and done repetitively such as buying a magazine monthly.</a:t>
            </a:r>
          </a:p>
          <a:p>
            <a:pPr defTabSz="914400" eaLnBrk="1" hangingPunct="1"/>
            <a:r>
              <a:rPr lang="en-US" altLang="en-US" sz="800" b="1" dirty="0" smtClean="0">
                <a:latin typeface="Arial" charset="0"/>
              </a:rPr>
              <a:t>Promotion</a:t>
            </a:r>
          </a:p>
          <a:p>
            <a:pPr defTabSz="914400" eaLnBrk="1" hangingPunct="1">
              <a:buFontTx/>
              <a:buChar char="•"/>
            </a:pPr>
            <a:r>
              <a:rPr lang="en-US" altLang="en-US" sz="800" dirty="0" smtClean="0">
                <a:latin typeface="Arial" charset="0"/>
              </a:rPr>
              <a:t>Advertising and promotion influence consumer spending creating desire for products and services.</a:t>
            </a:r>
          </a:p>
          <a:p>
            <a:pPr defTabSz="914400" eaLnBrk="1" hangingPunct="1">
              <a:buFontTx/>
              <a:buChar char="•"/>
            </a:pPr>
            <a:r>
              <a:rPr lang="en-US" altLang="en-US" sz="800" b="1" dirty="0" smtClean="0">
                <a:latin typeface="Arial" charset="0"/>
              </a:rPr>
              <a:t>Lifestyle advertising</a:t>
            </a:r>
            <a:r>
              <a:rPr lang="en-US" altLang="en-US" sz="800" dirty="0" smtClean="0">
                <a:latin typeface="Arial" charset="0"/>
              </a:rPr>
              <a:t> incorporated attractive, successful, and appealing people thereby implying that using the product or service will improve ones life.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914400" eaLnBrk="1" hangingPunct="1"/>
            <a:r>
              <a:rPr lang="en-US" altLang="en-US" sz="900" b="1" dirty="0" smtClean="0">
                <a:latin typeface="Arial" charset="0"/>
              </a:rPr>
              <a:t>COMPARISON SHOPPING</a:t>
            </a:r>
          </a:p>
          <a:p>
            <a:pPr defTabSz="914400" eaLnBrk="1" hangingPunct="1">
              <a:buFontTx/>
              <a:buChar char="•"/>
            </a:pPr>
            <a:r>
              <a:rPr lang="en-US" altLang="en-US" sz="900" b="1" dirty="0" smtClean="0">
                <a:latin typeface="Arial" charset="0"/>
              </a:rPr>
              <a:t>See Figure 12.5, </a:t>
            </a:r>
            <a:r>
              <a:rPr lang="en-US" altLang="en-US" sz="900" b="1" dirty="0" smtClean="0"/>
              <a:t>“</a:t>
            </a:r>
            <a:r>
              <a:rPr lang="en-US" altLang="en-US" sz="900" b="1" dirty="0" smtClean="0">
                <a:latin typeface="Arial" charset="0"/>
              </a:rPr>
              <a:t>The Wise Shopper</a:t>
            </a:r>
            <a:r>
              <a:rPr lang="en-US" altLang="en-US" sz="900" b="1" dirty="0" smtClean="0"/>
              <a:t>”</a:t>
            </a:r>
            <a:r>
              <a:rPr lang="en-US" altLang="en-US" sz="900" b="1" dirty="0" smtClean="0">
                <a:latin typeface="Arial" charset="0"/>
              </a:rPr>
              <a:t> On page 375.</a:t>
            </a:r>
          </a:p>
          <a:p>
            <a:pPr defTabSz="914400" eaLnBrk="1" hangingPunct="1"/>
            <a:r>
              <a:rPr lang="en-US" altLang="en-US" sz="900" b="1" dirty="0" smtClean="0">
                <a:latin typeface="Arial" charset="0"/>
              </a:rPr>
              <a:t>Comparing Price and Quality</a:t>
            </a:r>
          </a:p>
          <a:p>
            <a:pPr defTabSz="914400" eaLnBrk="1" hangingPunct="1">
              <a:buFontTx/>
              <a:buChar char="•"/>
            </a:pPr>
            <a:r>
              <a:rPr lang="en-US" altLang="en-US" sz="900" dirty="0" smtClean="0">
                <a:latin typeface="Arial" charset="0"/>
              </a:rPr>
              <a:t>Selecting a product that has higher quality, usually at a higher price, may result in a savings since it may be more durable and last longer.</a:t>
            </a:r>
          </a:p>
          <a:p>
            <a:pPr defTabSz="914400" eaLnBrk="1" hangingPunct="1"/>
            <a:r>
              <a:rPr lang="en-US" altLang="en-US" sz="900" b="1" dirty="0" smtClean="0">
                <a:latin typeface="Arial" charset="0"/>
              </a:rPr>
              <a:t>Features</a:t>
            </a:r>
          </a:p>
          <a:p>
            <a:pPr defTabSz="914400" eaLnBrk="1" hangingPunct="1">
              <a:buFontTx/>
              <a:buChar char="•"/>
            </a:pPr>
            <a:r>
              <a:rPr lang="en-US" altLang="en-US" sz="900" dirty="0" smtClean="0">
                <a:latin typeface="Arial" charset="0"/>
              </a:rPr>
              <a:t>Weather it is the gears on a bike, the safety aspects of a new car, or cell phone features all of these characteristics influence purchases.</a:t>
            </a:r>
          </a:p>
          <a:p>
            <a:pPr defTabSz="914400" eaLnBrk="1" hangingPunct="1"/>
            <a:endParaRPr lang="en-US" altLang="en-US" sz="900" b="1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3365D-75FD-4D3A-9360-C551E241D0A1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FCAEF-F308-4F7F-AA7E-FA882C6AB86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3365D-75FD-4D3A-9360-C551E241D0A1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FCAEF-F308-4F7F-AA7E-FA882C6AB8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3365D-75FD-4D3A-9360-C551E241D0A1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FCAEF-F308-4F7F-AA7E-FA882C6AB8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3365D-75FD-4D3A-9360-C551E241D0A1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FCAEF-F308-4F7F-AA7E-FA882C6AB8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3365D-75FD-4D3A-9360-C551E241D0A1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FCAEF-F308-4F7F-AA7E-FA882C6AB86F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3365D-75FD-4D3A-9360-C551E241D0A1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FCAEF-F308-4F7F-AA7E-FA882C6AB8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3365D-75FD-4D3A-9360-C551E241D0A1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FCAEF-F308-4F7F-AA7E-FA882C6AB86F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3365D-75FD-4D3A-9360-C551E241D0A1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FCAEF-F308-4F7F-AA7E-FA882C6AB8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3365D-75FD-4D3A-9360-C551E241D0A1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FCAEF-F308-4F7F-AA7E-FA882C6AB8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3365D-75FD-4D3A-9360-C551E241D0A1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FCAEF-F308-4F7F-AA7E-FA882C6AB86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3365D-75FD-4D3A-9360-C551E241D0A1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FCAEF-F308-4F7F-AA7E-FA882C6AB8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C4C3365D-75FD-4D3A-9360-C551E241D0A1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1DBFCAEF-F308-4F7F-AA7E-FA882C6AB86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lice.ca/Watch/Default.aspx?categoryID=1248692156" TargetMode="Externa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ankofcanada.ca/rates/related/inflation-calculator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sz="4000" cap="none" dirty="0" smtClean="0"/>
              <a:t>Chapter 12 –</a:t>
            </a:r>
            <a:r>
              <a:rPr lang="en-US" altLang="en-US" cap="none" dirty="0" smtClean="0"/>
              <a:t> </a:t>
            </a:r>
            <a:r>
              <a:rPr lang="en-US" altLang="en-US" sz="4000" cap="none" dirty="0" smtClean="0"/>
              <a:t>Income Management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Mr. Singh </a:t>
            </a:r>
          </a:p>
          <a:p>
            <a:r>
              <a:rPr lang="en-US" dirty="0" smtClean="0"/>
              <a:t>BBI2O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6394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Types of Income </a:t>
            </a:r>
            <a:endParaRPr lang="en-CA" altLang="en-US" dirty="0"/>
          </a:p>
        </p:txBody>
      </p:sp>
      <p:sp>
        <p:nvSpPr>
          <p:cNvPr id="16387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Clr>
                <a:schemeClr val="tx1"/>
              </a:buClr>
              <a:buFont typeface="Arial" charset="0"/>
              <a:buNone/>
            </a:pPr>
            <a:r>
              <a:rPr lang="en-US" altLang="en-US" b="1" dirty="0" smtClean="0">
                <a:solidFill>
                  <a:schemeClr val="accent2"/>
                </a:solidFill>
              </a:rPr>
              <a:t>Gross Income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altLang="en-US" sz="2400" dirty="0" smtClean="0"/>
              <a:t>the total amount of money received by a person before any deductions.</a:t>
            </a:r>
            <a:endParaRPr lang="en-US" altLang="en-US" dirty="0" smtClean="0"/>
          </a:p>
          <a:p>
            <a:pPr marL="0" indent="0">
              <a:buClr>
                <a:schemeClr val="tx1"/>
              </a:buClr>
              <a:buFont typeface="Arial" charset="0"/>
              <a:buNone/>
            </a:pPr>
            <a:r>
              <a:rPr lang="en-US" altLang="en-US" b="1" dirty="0" smtClean="0">
                <a:solidFill>
                  <a:schemeClr val="accent2"/>
                </a:solidFill>
              </a:rPr>
              <a:t>Disposable Income </a:t>
            </a:r>
            <a:r>
              <a:rPr lang="en-US" altLang="en-US" dirty="0" smtClean="0"/>
              <a:t>(Take-Home-Pay)</a:t>
            </a:r>
            <a:endParaRPr lang="en-US" altLang="en-US" b="1" dirty="0" smtClean="0">
              <a:solidFill>
                <a:schemeClr val="accent2"/>
              </a:solidFill>
            </a:endParaRP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altLang="en-US" sz="2400" dirty="0" smtClean="0"/>
              <a:t>the amount of income that is left after deductions of income tax, Canada Pension Plan (CPP), and Employment Insurance (EI). </a:t>
            </a:r>
            <a:endParaRPr lang="en-US" altLang="en-US" dirty="0" smtClean="0"/>
          </a:p>
          <a:p>
            <a:pPr marL="0" indent="0">
              <a:buClr>
                <a:schemeClr val="tx1"/>
              </a:buClr>
              <a:buFont typeface="Arial" charset="0"/>
              <a:buNone/>
            </a:pPr>
            <a:endParaRPr lang="en-CA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996658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Types of Income </a:t>
            </a:r>
            <a:endParaRPr lang="en-CA" altLang="en-US" dirty="0"/>
          </a:p>
        </p:txBody>
      </p:sp>
      <p:sp>
        <p:nvSpPr>
          <p:cNvPr id="17411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Clr>
                <a:schemeClr val="tx1"/>
              </a:buClr>
              <a:buFont typeface="Arial" charset="0"/>
              <a:buNone/>
            </a:pPr>
            <a:r>
              <a:rPr lang="en-US" altLang="en-US" b="1" dirty="0" smtClean="0">
                <a:solidFill>
                  <a:schemeClr val="accent2"/>
                </a:solidFill>
              </a:rPr>
              <a:t>Discretionary Income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altLang="en-US" sz="2400" dirty="0" smtClean="0"/>
              <a:t>the amount of money that is left over after all necessities (rent, food etc.) have been paid. </a:t>
            </a:r>
          </a:p>
        </p:txBody>
      </p:sp>
    </p:spTree>
    <p:extLst>
      <p:ext uri="{BB962C8B-B14F-4D97-AF65-F5344CB8AC3E}">
        <p14:creationId xmlns:p14="http://schemas.microsoft.com/office/powerpoint/2010/main" val="1583245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Money Management – Personal Use</a:t>
            </a:r>
            <a:endParaRPr lang="en-CA" altLang="en-US" dirty="0"/>
          </a:p>
        </p:txBody>
      </p:sp>
      <p:sp>
        <p:nvSpPr>
          <p:cNvPr id="18435" name="Rectangle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 indent="0">
              <a:lnSpc>
                <a:spcPct val="90000"/>
              </a:lnSpc>
              <a:buClr>
                <a:schemeClr val="tx1"/>
              </a:buClr>
              <a:buNone/>
            </a:pPr>
            <a:endParaRPr lang="en-US" altLang="en-US" sz="2800" dirty="0"/>
          </a:p>
          <a:p>
            <a:pPr marL="0" lvl="1" indent="0">
              <a:lnSpc>
                <a:spcPct val="90000"/>
              </a:lnSpc>
              <a:buClr>
                <a:schemeClr val="tx1"/>
              </a:buClr>
              <a:buNone/>
            </a:pPr>
            <a:r>
              <a:rPr lang="en-US" altLang="en-US" sz="2800" dirty="0" smtClean="0"/>
              <a:t>Daily financial activities aimed at satisfying a person’s needs and wants within a limited income. </a:t>
            </a:r>
          </a:p>
          <a:p>
            <a:pPr marL="0" lvl="1" indent="0">
              <a:lnSpc>
                <a:spcPct val="90000"/>
              </a:lnSpc>
              <a:buClr>
                <a:schemeClr val="tx1"/>
              </a:buClr>
              <a:buNone/>
            </a:pPr>
            <a:endParaRPr lang="en-US" altLang="en-US" sz="2800" dirty="0"/>
          </a:p>
          <a:p>
            <a:pPr marL="0" lvl="1" indent="0">
              <a:lnSpc>
                <a:spcPct val="90000"/>
              </a:lnSpc>
              <a:buClr>
                <a:schemeClr val="tx1"/>
              </a:buClr>
              <a:buNone/>
            </a:pPr>
            <a:r>
              <a:rPr lang="en-US" altLang="en-US" sz="2800" dirty="0" smtClean="0"/>
              <a:t>Individuals need to carefully plan, save, and spend their money. </a:t>
            </a:r>
          </a:p>
          <a:p>
            <a:pPr marL="0" indent="0">
              <a:lnSpc>
                <a:spcPct val="90000"/>
              </a:lnSpc>
              <a:buClr>
                <a:schemeClr val="tx1"/>
              </a:buClr>
              <a:buFont typeface="Arial" charset="0"/>
              <a:buNone/>
            </a:pPr>
            <a:endParaRPr lang="en-US" altLang="en-US" dirty="0" smtClean="0"/>
          </a:p>
          <a:p>
            <a:pPr marL="0" indent="0">
              <a:lnSpc>
                <a:spcPct val="90000"/>
              </a:lnSpc>
              <a:buClr>
                <a:schemeClr val="tx1"/>
              </a:buClr>
              <a:buFont typeface="Arial" charset="0"/>
              <a:buNone/>
            </a:pPr>
            <a:endParaRPr lang="en-US" altLang="en-US" sz="1600" dirty="0" smtClean="0"/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endParaRPr lang="en-CA" altLang="en-US" sz="1600" dirty="0" smtClean="0"/>
          </a:p>
        </p:txBody>
      </p:sp>
      <p:pic>
        <p:nvPicPr>
          <p:cNvPr id="18437" name="Picture 5" descr="http://www.howtobeafosterparent.com/wp-content/uploads/2011/10/Money-Managemen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8229" y="3848312"/>
            <a:ext cx="3167907" cy="27956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8385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altLang="en-US" dirty="0"/>
              <a:t>Why We Buy</a:t>
            </a:r>
            <a:endParaRPr lang="en-CA" altLang="en-US" dirty="0"/>
          </a:p>
        </p:txBody>
      </p:sp>
      <p:sp>
        <p:nvSpPr>
          <p:cNvPr id="19459" name="Rectangle 3"/>
          <p:cNvSpPr>
            <a:spLocks noGrp="1"/>
          </p:cNvSpPr>
          <p:nvPr>
            <p:ph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 fontScale="92500" lnSpcReduction="10000"/>
          </a:bodyPr>
          <a:lstStyle/>
          <a:p>
            <a:pPr>
              <a:buFontTx/>
              <a:buChar char="•"/>
            </a:pPr>
            <a:r>
              <a:rPr lang="en-US" altLang="en-US" dirty="0">
                <a:latin typeface="Arial" charset="0"/>
              </a:rPr>
              <a:t>Money management education is very important and people often learn it by observing how adults close  to them earn and spend.</a:t>
            </a:r>
          </a:p>
          <a:p>
            <a:pPr>
              <a:buFontTx/>
              <a:buChar char="•"/>
            </a:pPr>
            <a:r>
              <a:rPr lang="en-US" altLang="en-US" dirty="0">
                <a:latin typeface="Arial" charset="0"/>
              </a:rPr>
              <a:t>It is important to know how much you have to spend, where you spend it, and financial goals.</a:t>
            </a:r>
          </a:p>
          <a:p>
            <a:pPr marL="0" indent="0">
              <a:buClr>
                <a:schemeClr val="tx1"/>
              </a:buClr>
              <a:buFont typeface="Arial" charset="0"/>
              <a:buNone/>
            </a:pPr>
            <a:endParaRPr lang="en-US" altLang="en-US" dirty="0" smtClean="0"/>
          </a:p>
          <a:p>
            <a:pPr marL="0" indent="0">
              <a:buClr>
                <a:schemeClr val="tx1"/>
              </a:buClr>
              <a:buFont typeface="Arial" charset="0"/>
              <a:buNone/>
            </a:pPr>
            <a:r>
              <a:rPr lang="en-US" altLang="en-US" dirty="0" smtClean="0"/>
              <a:t>Five key factors that influence consumer buying decisions include</a:t>
            </a:r>
          </a:p>
          <a:p>
            <a:pPr marL="714375" lvl="1" indent="-357188">
              <a:buClr>
                <a:schemeClr val="tx1"/>
              </a:buClr>
              <a:buFontTx/>
              <a:buAutoNum type="arabicPeriod"/>
            </a:pPr>
            <a:r>
              <a:rPr lang="en-US" altLang="en-US" dirty="0" smtClean="0"/>
              <a:t>income and price</a:t>
            </a:r>
          </a:p>
          <a:p>
            <a:pPr marL="714375" lvl="1" indent="-357188">
              <a:buClr>
                <a:schemeClr val="tx1"/>
              </a:buClr>
              <a:buFontTx/>
              <a:buAutoNum type="arabicPeriod"/>
            </a:pPr>
            <a:r>
              <a:rPr lang="en-US" altLang="en-US" dirty="0" smtClean="0"/>
              <a:t>status</a:t>
            </a:r>
          </a:p>
          <a:p>
            <a:pPr marL="714375" lvl="1" indent="-357188">
              <a:buClr>
                <a:schemeClr val="tx1"/>
              </a:buClr>
              <a:buFontTx/>
              <a:buAutoNum type="arabicPeriod"/>
            </a:pPr>
            <a:r>
              <a:rPr lang="en-US" altLang="en-US" dirty="0" smtClean="0"/>
              <a:t>current trends</a:t>
            </a:r>
          </a:p>
          <a:p>
            <a:pPr marL="714375" lvl="1" indent="-357188">
              <a:buClr>
                <a:schemeClr val="tx1"/>
              </a:buClr>
              <a:buFontTx/>
              <a:buAutoNum type="arabicPeriod"/>
            </a:pPr>
            <a:r>
              <a:rPr lang="en-US" altLang="en-US" dirty="0" smtClean="0"/>
              <a:t>custom and habits </a:t>
            </a:r>
          </a:p>
          <a:p>
            <a:pPr marL="714375" lvl="1" indent="-357188">
              <a:buClr>
                <a:schemeClr val="tx1"/>
              </a:buClr>
              <a:buFontTx/>
              <a:buAutoNum type="arabicPeriod"/>
            </a:pPr>
            <a:r>
              <a:rPr lang="en-US" altLang="en-US" dirty="0" smtClean="0"/>
              <a:t>promotion</a:t>
            </a:r>
          </a:p>
          <a:p>
            <a:pPr marL="0" indent="0">
              <a:lnSpc>
                <a:spcPct val="80000"/>
              </a:lnSpc>
              <a:buClr>
                <a:schemeClr val="tx1"/>
              </a:buClr>
              <a:buFont typeface="Arial" charset="0"/>
              <a:buNone/>
            </a:pPr>
            <a:endParaRPr lang="en-CA" altLang="en-US" sz="1200" dirty="0" smtClean="0"/>
          </a:p>
        </p:txBody>
      </p:sp>
      <p:pic>
        <p:nvPicPr>
          <p:cNvPr id="19462" name="Picture 6" descr="http://i.telegraph.co.uk/multimedia/archive/02758/Audi-RS7-Sportback_2758091b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9012" y="3962400"/>
            <a:ext cx="3639185" cy="2271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1934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1. Income and Price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•"/>
            </a:pPr>
            <a:r>
              <a:rPr lang="en-US" altLang="en-US" dirty="0">
                <a:latin typeface="Arial" charset="0"/>
              </a:rPr>
              <a:t>Family obligations, such as children, and disposable income greatly influence what we buy.</a:t>
            </a:r>
          </a:p>
          <a:p>
            <a:pPr>
              <a:buFontTx/>
              <a:buChar char="•"/>
            </a:pPr>
            <a:r>
              <a:rPr lang="en-US" altLang="en-US" dirty="0">
                <a:latin typeface="Arial" charset="0"/>
              </a:rPr>
              <a:t>Low-income families spend a greater percentage of income on </a:t>
            </a:r>
            <a:r>
              <a:rPr lang="en-US" altLang="en-US" dirty="0" smtClean="0">
                <a:latin typeface="Arial" charset="0"/>
              </a:rPr>
              <a:t>necessities (food, clothing &amp; shelter).</a:t>
            </a:r>
            <a:endParaRPr lang="en-US" altLang="en-US" dirty="0">
              <a:latin typeface="Arial" charset="0"/>
            </a:endParaRPr>
          </a:p>
          <a:p>
            <a:pPr>
              <a:buFontTx/>
              <a:buChar char="•"/>
            </a:pPr>
            <a:r>
              <a:rPr lang="en-US" altLang="en-US" dirty="0">
                <a:latin typeface="Arial" charset="0"/>
              </a:rPr>
              <a:t>High-income families have more to spend on </a:t>
            </a:r>
            <a:r>
              <a:rPr lang="en-US" altLang="en-US" dirty="0" smtClean="0">
                <a:latin typeface="Arial" charset="0"/>
              </a:rPr>
              <a:t>wants (invest, travel, spend more on entertainment and recreation).</a:t>
            </a:r>
            <a:endParaRPr lang="en-US" altLang="en-US" dirty="0">
              <a:latin typeface="Arial" charset="0"/>
            </a:endParaRPr>
          </a:p>
          <a:p>
            <a:pPr>
              <a:buFontTx/>
              <a:buChar char="•"/>
            </a:pPr>
            <a:r>
              <a:rPr lang="en-US" altLang="en-US" dirty="0" smtClean="0">
                <a:latin typeface="Arial" charset="0"/>
              </a:rPr>
              <a:t>Price </a:t>
            </a:r>
            <a:r>
              <a:rPr lang="en-US" altLang="en-US" dirty="0">
                <a:latin typeface="Arial" charset="0"/>
              </a:rPr>
              <a:t>is the most important consideration for consumers.</a:t>
            </a:r>
          </a:p>
          <a:p>
            <a:pPr>
              <a:buFontTx/>
              <a:buChar char="•"/>
            </a:pPr>
            <a:r>
              <a:rPr lang="en-US" altLang="en-US" dirty="0">
                <a:latin typeface="Arial" charset="0"/>
              </a:rPr>
              <a:t>Some consumers believe that a higher price always means better quality or design.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79340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2. Status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latin typeface="Arial" charset="0"/>
              </a:rPr>
              <a:t>Some people feel that having a certain product makes them better or more noticed than others.</a:t>
            </a:r>
          </a:p>
          <a:p>
            <a:endParaRPr lang="en-CA" dirty="0" smtClean="0"/>
          </a:p>
          <a:p>
            <a:endParaRPr lang="en-CA" dirty="0"/>
          </a:p>
          <a:p>
            <a:endParaRPr lang="en-CA" dirty="0" smtClean="0"/>
          </a:p>
          <a:p>
            <a:endParaRPr lang="en-CA" dirty="0"/>
          </a:p>
          <a:p>
            <a:endParaRPr lang="en-CA" dirty="0" smtClean="0"/>
          </a:p>
          <a:p>
            <a:endParaRPr lang="en-CA" dirty="0"/>
          </a:p>
          <a:p>
            <a:endParaRPr lang="en-CA" dirty="0" smtClean="0"/>
          </a:p>
          <a:p>
            <a:r>
              <a:rPr lang="en-US" altLang="en-US" b="1" dirty="0">
                <a:latin typeface="Arial" charset="0"/>
              </a:rPr>
              <a:t>Conspicuous consumption</a:t>
            </a:r>
            <a:r>
              <a:rPr lang="en-US" altLang="en-US" dirty="0">
                <a:latin typeface="Arial" charset="0"/>
              </a:rPr>
              <a:t> is the purchase of products or services with the primary purpose of impressing others.</a:t>
            </a:r>
          </a:p>
          <a:p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1330" y="2590800"/>
            <a:ext cx="4232563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4345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3. Current Trends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•"/>
            </a:pPr>
            <a:r>
              <a:rPr lang="en-US" altLang="en-US" dirty="0">
                <a:latin typeface="Arial" charset="0"/>
              </a:rPr>
              <a:t>Clothing trends, for some people, are the foundation of their image.</a:t>
            </a:r>
          </a:p>
          <a:p>
            <a:pPr>
              <a:buFontTx/>
              <a:buChar char="•"/>
            </a:pPr>
            <a:endParaRPr lang="en-US" altLang="en-US" dirty="0" smtClean="0">
              <a:latin typeface="Arial" charset="0"/>
            </a:endParaRPr>
          </a:p>
          <a:p>
            <a:pPr>
              <a:buFontTx/>
              <a:buChar char="•"/>
            </a:pPr>
            <a:r>
              <a:rPr lang="en-US" altLang="en-US" dirty="0" smtClean="0">
                <a:latin typeface="Arial" charset="0"/>
              </a:rPr>
              <a:t>Clothing </a:t>
            </a:r>
            <a:r>
              <a:rPr lang="en-US" altLang="en-US" dirty="0">
                <a:latin typeface="Arial" charset="0"/>
              </a:rPr>
              <a:t>is often seen as an indication of status, popularity, or group identity.</a:t>
            </a:r>
          </a:p>
          <a:p>
            <a:pPr>
              <a:buFontTx/>
              <a:buChar char="•"/>
            </a:pPr>
            <a:endParaRPr lang="en-US" altLang="en-US" b="1" dirty="0" smtClean="0">
              <a:latin typeface="Arial" charset="0"/>
            </a:endParaRPr>
          </a:p>
          <a:p>
            <a:pPr>
              <a:buFontTx/>
              <a:buChar char="•"/>
            </a:pPr>
            <a:r>
              <a:rPr lang="en-US" altLang="en-US" b="1" dirty="0" smtClean="0">
                <a:latin typeface="Arial" charset="0"/>
              </a:rPr>
              <a:t>Peer </a:t>
            </a:r>
            <a:r>
              <a:rPr lang="en-US" altLang="en-US" b="1" dirty="0">
                <a:latin typeface="Arial" charset="0"/>
              </a:rPr>
              <a:t>pressure</a:t>
            </a:r>
            <a:r>
              <a:rPr lang="en-US" altLang="en-US" dirty="0">
                <a:latin typeface="Arial" charset="0"/>
              </a:rPr>
              <a:t>, a strong influence on people in their social group, can cause individuals to buy products they do not want or need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93065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4. Custom and Habits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•"/>
            </a:pPr>
            <a:r>
              <a:rPr lang="en-US" altLang="en-US" dirty="0">
                <a:latin typeface="Arial" charset="0"/>
              </a:rPr>
              <a:t>Customs related to family, religion, and community influence consumer choices.</a:t>
            </a:r>
          </a:p>
          <a:p>
            <a:pPr>
              <a:buFontTx/>
              <a:buChar char="•"/>
            </a:pPr>
            <a:endParaRPr lang="en-US" altLang="en-US" dirty="0" smtClean="0">
              <a:latin typeface="Arial" charset="0"/>
            </a:endParaRPr>
          </a:p>
          <a:p>
            <a:pPr>
              <a:buFontTx/>
              <a:buChar char="•"/>
            </a:pPr>
            <a:r>
              <a:rPr lang="en-US" altLang="en-US" dirty="0" smtClean="0">
                <a:latin typeface="Arial" charset="0"/>
              </a:rPr>
              <a:t>Habits </a:t>
            </a:r>
            <a:r>
              <a:rPr lang="en-US" altLang="en-US" dirty="0">
                <a:latin typeface="Arial" charset="0"/>
              </a:rPr>
              <a:t>are </a:t>
            </a:r>
            <a:r>
              <a:rPr lang="en-US" altLang="en-US" dirty="0" err="1">
                <a:latin typeface="Arial" charset="0"/>
              </a:rPr>
              <a:t>behaviours</a:t>
            </a:r>
            <a:r>
              <a:rPr lang="en-US" altLang="en-US" dirty="0">
                <a:latin typeface="Arial" charset="0"/>
              </a:rPr>
              <a:t> formed over time and done repetitively such as buying a magazine monthly.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21773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5. Promotion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•"/>
            </a:pPr>
            <a:r>
              <a:rPr lang="en-US" altLang="en-US" dirty="0">
                <a:latin typeface="Arial" charset="0"/>
              </a:rPr>
              <a:t>Advertising and promotion influence consumer spending creating desire for products and services.</a:t>
            </a:r>
          </a:p>
          <a:p>
            <a:pPr>
              <a:buFontTx/>
              <a:buChar char="•"/>
            </a:pPr>
            <a:endParaRPr lang="en-US" altLang="en-US" b="1" dirty="0" smtClean="0">
              <a:latin typeface="Arial" charset="0"/>
            </a:endParaRPr>
          </a:p>
          <a:p>
            <a:pPr>
              <a:buFontTx/>
              <a:buChar char="•"/>
            </a:pPr>
            <a:r>
              <a:rPr lang="en-US" altLang="en-US" b="1" dirty="0" smtClean="0">
                <a:latin typeface="Arial" charset="0"/>
              </a:rPr>
              <a:t>Lifestyle </a:t>
            </a:r>
            <a:r>
              <a:rPr lang="en-US" altLang="en-US" b="1" dirty="0">
                <a:latin typeface="Arial" charset="0"/>
              </a:rPr>
              <a:t>advertising</a:t>
            </a:r>
            <a:r>
              <a:rPr lang="en-US" altLang="en-US" dirty="0">
                <a:latin typeface="Arial" charset="0"/>
              </a:rPr>
              <a:t> incorporated attractive, successful, and appealing people thereby implying that using the product or service will improve ones life.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01393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Consumer-Driven Economy</a:t>
            </a:r>
            <a:endParaRPr lang="en-CA" altLang="en-US" dirty="0"/>
          </a:p>
        </p:txBody>
      </p:sp>
      <p:sp>
        <p:nvSpPr>
          <p:cNvPr id="18435" name="Rectangle 3"/>
          <p:cNvSpPr>
            <a:spLocks noGrp="1"/>
          </p:cNvSpPr>
          <p:nvPr>
            <p:ph idx="1"/>
          </p:nvPr>
        </p:nvSpPr>
        <p:spPr>
          <a:xfrm>
            <a:off x="612648" y="1600200"/>
            <a:ext cx="4995990" cy="4495800"/>
          </a:xfrm>
        </p:spPr>
        <p:txBody>
          <a:bodyPr>
            <a:normAutofit lnSpcReduction="10000"/>
          </a:bodyPr>
          <a:lstStyle/>
          <a:p>
            <a:pPr marL="9525" indent="0" fontAlgn="auto">
              <a:spcAft>
                <a:spcPts val="0"/>
              </a:spcAft>
              <a:buClr>
                <a:schemeClr val="tx1"/>
              </a:buClr>
              <a:buNone/>
              <a:defRPr/>
            </a:pPr>
            <a:r>
              <a:rPr lang="en-US" altLang="en-US" sz="3100" dirty="0"/>
              <a:t>E</a:t>
            </a:r>
            <a:r>
              <a:rPr lang="en-US" altLang="en-US" sz="3100" dirty="0" smtClean="0"/>
              <a:t>conomy offers consumers a never ending supply of exciting and innovative goods and services</a:t>
            </a:r>
            <a:r>
              <a:rPr lang="en-US" altLang="en-US" sz="3100" dirty="0" smtClean="0"/>
              <a:t>.</a:t>
            </a:r>
          </a:p>
          <a:p>
            <a:pPr marL="9525" indent="0" fontAlgn="auto">
              <a:spcAft>
                <a:spcPts val="0"/>
              </a:spcAft>
              <a:buClr>
                <a:schemeClr val="tx1"/>
              </a:buClr>
              <a:buNone/>
              <a:defRPr/>
            </a:pPr>
            <a:endParaRPr lang="en-US" altLang="en-US" sz="3100" dirty="0"/>
          </a:p>
          <a:p>
            <a:pPr marL="9525" indent="0" fontAlgn="auto">
              <a:spcAft>
                <a:spcPts val="0"/>
              </a:spcAft>
              <a:buClr>
                <a:schemeClr val="tx1"/>
              </a:buClr>
              <a:buNone/>
              <a:defRPr/>
            </a:pPr>
            <a:r>
              <a:rPr lang="en-US" altLang="en-US" sz="3100" dirty="0" smtClean="0"/>
              <a:t>Before you buy anything you must compare the price, quality and features of a product</a:t>
            </a:r>
            <a:endParaRPr lang="en-US" altLang="en-US" sz="3100" dirty="0" smtClean="0"/>
          </a:p>
          <a:p>
            <a:pPr marL="0" indent="0" fontAlgn="auto">
              <a:spcAft>
                <a:spcPts val="0"/>
              </a:spcAft>
              <a:buClr>
                <a:schemeClr val="tx1"/>
              </a:buClr>
              <a:buFont typeface="Arial" charset="0"/>
              <a:buNone/>
              <a:defRPr/>
            </a:pPr>
            <a:endParaRPr lang="en-US" altLang="en-US" sz="2800" b="1" dirty="0" smtClean="0">
              <a:solidFill>
                <a:schemeClr val="accent2"/>
              </a:solidFill>
            </a:endParaRPr>
          </a:p>
        </p:txBody>
      </p:sp>
      <p:pic>
        <p:nvPicPr>
          <p:cNvPr id="20484" name="Picture 5" descr="aba0624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8638" y="1752600"/>
            <a:ext cx="3535362" cy="436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39371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 of Yesterday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budgeting?</a:t>
            </a:r>
          </a:p>
          <a:p>
            <a:endParaRPr lang="en-US" dirty="0" smtClean="0"/>
          </a:p>
          <a:p>
            <a:r>
              <a:rPr lang="en-US" dirty="0" smtClean="0"/>
              <a:t>What did the “happiness points” signify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How did you decided what to spend on and what to sacrifice?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6153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Comparison Shopping</a:t>
            </a:r>
            <a:endParaRPr lang="en-CA" altLang="en-US" dirty="0"/>
          </a:p>
        </p:txBody>
      </p:sp>
      <p:sp>
        <p:nvSpPr>
          <p:cNvPr id="19459" name="Rectangle 3"/>
          <p:cNvSpPr>
            <a:spLocks noGrp="1"/>
          </p:cNvSpPr>
          <p:nvPr>
            <p:ph idx="1"/>
          </p:nvPr>
        </p:nvSpPr>
        <p:spPr>
          <a:xfrm>
            <a:off x="612648" y="1600200"/>
            <a:ext cx="5628132" cy="4495800"/>
          </a:xfrm>
        </p:spPr>
        <p:txBody>
          <a:bodyPr>
            <a:normAutofit/>
          </a:bodyPr>
          <a:lstStyle/>
          <a:p>
            <a:pPr marL="9525" indent="0" fontAlgn="auto">
              <a:spcAft>
                <a:spcPts val="0"/>
              </a:spcAft>
              <a:buClr>
                <a:schemeClr val="tx1"/>
              </a:buClr>
              <a:buNone/>
              <a:defRPr/>
            </a:pPr>
            <a:r>
              <a:rPr lang="en-US" altLang="en-US" sz="3100" dirty="0" smtClean="0"/>
              <a:t>Comparing price, quality, features, and services helps make smart purchases</a:t>
            </a:r>
          </a:p>
          <a:p>
            <a:pPr marL="9525" indent="0" fontAlgn="auto">
              <a:spcAft>
                <a:spcPts val="0"/>
              </a:spcAft>
              <a:buClr>
                <a:schemeClr val="tx1"/>
              </a:buClr>
              <a:buNone/>
              <a:defRPr/>
            </a:pPr>
            <a:endParaRPr lang="en-US" altLang="en-US" sz="3100" dirty="0" smtClean="0"/>
          </a:p>
          <a:p>
            <a:pPr marL="9525" indent="0" fontAlgn="auto">
              <a:spcAft>
                <a:spcPts val="0"/>
              </a:spcAft>
              <a:buClr>
                <a:schemeClr val="tx1"/>
              </a:buClr>
              <a:buNone/>
              <a:defRPr/>
            </a:pPr>
            <a:r>
              <a:rPr lang="en-US" altLang="en-US" sz="3100" dirty="0" smtClean="0"/>
              <a:t>Use catalogues, newspapers, calling stores, internet</a:t>
            </a:r>
            <a:endParaRPr lang="en-CA" altLang="en-US" sz="2800" dirty="0" smtClean="0"/>
          </a:p>
        </p:txBody>
      </p:sp>
      <p:pic>
        <p:nvPicPr>
          <p:cNvPr id="21508" name="Picture 5" descr="draft_lens18679357module154096098photo_1318336512e-shoppi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4538" y="2774950"/>
            <a:ext cx="3319462" cy="332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19811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Comparing price and quality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This does not always mean paying the lower price </a:t>
            </a:r>
          </a:p>
          <a:p>
            <a:endParaRPr lang="en-CA" dirty="0"/>
          </a:p>
          <a:p>
            <a:r>
              <a:rPr lang="en-CA" dirty="0" smtClean="0"/>
              <a:t>Sometimes we pay for the quality so the products lasts longer</a:t>
            </a:r>
          </a:p>
          <a:p>
            <a:endParaRPr lang="en-CA" dirty="0"/>
          </a:p>
          <a:p>
            <a:r>
              <a:rPr lang="en-CA" dirty="0" smtClean="0"/>
              <a:t>If you pay for something that is really cheap, you may have to spend more money to fix it or replace it due to quality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11729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Comparing features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Make sure you buy the product where the features suits your needs and wants </a:t>
            </a:r>
          </a:p>
          <a:p>
            <a:endParaRPr lang="en-CA" dirty="0"/>
          </a:p>
          <a:p>
            <a:r>
              <a:rPr lang="en-CA" dirty="0" smtClean="0"/>
              <a:t>If you buy a bike and live in a hilly area, you will need one with many gears and good traction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62252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Services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Does the product offer a good warranty? </a:t>
            </a:r>
          </a:p>
          <a:p>
            <a:endParaRPr lang="en-CA" dirty="0"/>
          </a:p>
          <a:p>
            <a:r>
              <a:rPr lang="en-CA" dirty="0" smtClean="0"/>
              <a:t>Does the store deliver to your house?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047329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When to buy?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Clearance Sales – At the end of the season the store usually reduces prices to clear inventory</a:t>
            </a:r>
          </a:p>
          <a:p>
            <a:endParaRPr lang="en-CA" dirty="0" smtClean="0"/>
          </a:p>
          <a:p>
            <a:r>
              <a:rPr lang="en-CA" dirty="0" smtClean="0"/>
              <a:t>Promotional Sales – Opening a new store, lower prices of existing products for newer ones </a:t>
            </a:r>
          </a:p>
          <a:p>
            <a:endParaRPr lang="en-CA" dirty="0" smtClean="0"/>
          </a:p>
          <a:p>
            <a:r>
              <a:rPr lang="en-CA" dirty="0" smtClean="0"/>
              <a:t>Second-hand shopping – Buying products that have been used before. Much cheaper and can find great deals 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28480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Avoid Impulse Buying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Don’t buy something right away. </a:t>
            </a:r>
          </a:p>
          <a:p>
            <a:r>
              <a:rPr lang="en-CA" dirty="0" smtClean="0"/>
              <a:t>Look for the best value and compare products </a:t>
            </a:r>
          </a:p>
          <a:p>
            <a:endParaRPr lang="en-CA" dirty="0"/>
          </a:p>
          <a:p>
            <a:r>
              <a:rPr lang="en-CA" dirty="0" smtClean="0"/>
              <a:t>Impulse buying normally occurs at the front of the store and when you’re checking out. </a:t>
            </a:r>
          </a:p>
          <a:p>
            <a:endParaRPr lang="en-CA" dirty="0"/>
          </a:p>
          <a:p>
            <a:r>
              <a:rPr lang="en-CA" dirty="0" smtClean="0"/>
              <a:t>Stores hope you will see it and want to buy on impulse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86077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When to Buy </a:t>
            </a:r>
            <a:endParaRPr lang="en-CA" altLang="en-US" dirty="0"/>
          </a:p>
        </p:txBody>
      </p:sp>
      <p:sp>
        <p:nvSpPr>
          <p:cNvPr id="22531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1"/>
              </a:buClr>
            </a:pPr>
            <a:r>
              <a:rPr lang="en-US" altLang="en-US" sz="3200" b="1" dirty="0" smtClean="0">
                <a:solidFill>
                  <a:schemeClr val="accent2"/>
                </a:solidFill>
              </a:rPr>
              <a:t>Clearance Sales</a:t>
            </a:r>
          </a:p>
          <a:p>
            <a:pPr>
              <a:buClr>
                <a:schemeClr val="tx1"/>
              </a:buClr>
            </a:pPr>
            <a:r>
              <a:rPr lang="en-US" altLang="en-US" sz="3200" b="1" dirty="0" smtClean="0">
                <a:solidFill>
                  <a:schemeClr val="accent2"/>
                </a:solidFill>
              </a:rPr>
              <a:t>Promotional Sales</a:t>
            </a:r>
          </a:p>
          <a:p>
            <a:pPr>
              <a:buClr>
                <a:schemeClr val="tx1"/>
              </a:buClr>
            </a:pPr>
            <a:r>
              <a:rPr lang="en-US" altLang="en-US" sz="3200" b="1" dirty="0" smtClean="0">
                <a:solidFill>
                  <a:schemeClr val="accent2"/>
                </a:solidFill>
              </a:rPr>
              <a:t>Second-Hand</a:t>
            </a:r>
          </a:p>
          <a:p>
            <a:pPr>
              <a:buClr>
                <a:schemeClr val="tx1"/>
              </a:buClr>
            </a:pPr>
            <a:endParaRPr lang="en-US" altLang="en-US" sz="3200" b="1" dirty="0">
              <a:solidFill>
                <a:schemeClr val="accent2"/>
              </a:solidFill>
            </a:endParaRPr>
          </a:p>
          <a:p>
            <a:pPr>
              <a:buClr>
                <a:schemeClr val="tx1"/>
              </a:buClr>
            </a:pPr>
            <a:r>
              <a:rPr lang="en-US" altLang="en-US" sz="3200" b="1" dirty="0" smtClean="0">
                <a:solidFill>
                  <a:schemeClr val="accent2"/>
                </a:solidFill>
              </a:rPr>
              <a:t>Avoid Impulse Buying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828142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altLang="en-US" dirty="0"/>
              <a:t>Till Debt Do Us Part</a:t>
            </a:r>
          </a:p>
        </p:txBody>
      </p:sp>
      <p:pic>
        <p:nvPicPr>
          <p:cNvPr id="24579" name="Picture 5" descr="til-debt-do-us-part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360" y="3627120"/>
            <a:ext cx="1097280" cy="822960"/>
          </a:xfrm>
        </p:spPr>
      </p:pic>
      <p:sp>
        <p:nvSpPr>
          <p:cNvPr id="24580" name="Rectangle 3"/>
          <p:cNvSpPr>
            <a:spLocks noGrp="1"/>
          </p:cNvSpPr>
          <p:nvPr>
            <p:ph type="body" sz="half" idx="4294967295"/>
          </p:nvPr>
        </p:nvSpPr>
        <p:spPr>
          <a:xfrm>
            <a:off x="0" y="1600200"/>
            <a:ext cx="5545138" cy="4876800"/>
          </a:xfrm>
        </p:spPr>
        <p:txBody>
          <a:bodyPr/>
          <a:lstStyle/>
          <a:p>
            <a:r>
              <a:rPr lang="en-US" altLang="en-US" sz="3200" smtClean="0">
                <a:hlinkClick r:id="rId3"/>
              </a:rPr>
              <a:t>Episode on Slice</a:t>
            </a:r>
            <a:endParaRPr lang="en-US" altLang="en-US" sz="3200" smtClean="0"/>
          </a:p>
        </p:txBody>
      </p:sp>
    </p:spTree>
    <p:extLst>
      <p:ext uri="{BB962C8B-B14F-4D97-AF65-F5344CB8AC3E}">
        <p14:creationId xmlns:p14="http://schemas.microsoft.com/office/powerpoint/2010/main" val="659141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altLang="en-US" dirty="0"/>
              <a:t>What Is Money? </a:t>
            </a:r>
            <a:endParaRPr lang="en-CA" altLang="en-US" dirty="0"/>
          </a:p>
        </p:txBody>
      </p:sp>
      <p:sp>
        <p:nvSpPr>
          <p:cNvPr id="10244" name="Rectangle 3"/>
          <p:cNvSpPr>
            <a:spLocks noGrp="1"/>
          </p:cNvSpPr>
          <p:nvPr>
            <p:ph idx="1"/>
          </p:nvPr>
        </p:nvSpPr>
        <p:spPr>
          <a:xfrm>
            <a:off x="612774" y="1600200"/>
            <a:ext cx="5788025" cy="5092700"/>
          </a:xfrm>
        </p:spPr>
        <p:txBody>
          <a:bodyPr>
            <a:normAutofit/>
          </a:bodyPr>
          <a:lstStyle/>
          <a:p>
            <a:pPr marL="1588" indent="0" fontAlgn="auto">
              <a:spcAft>
                <a:spcPts val="0"/>
              </a:spcAft>
              <a:buClr>
                <a:schemeClr val="tx1"/>
              </a:buClr>
              <a:buNone/>
              <a:defRPr/>
            </a:pPr>
            <a:r>
              <a:rPr lang="en-US" altLang="en-US" dirty="0" smtClean="0"/>
              <a:t>A means to buy products and services that meet needs and wants.</a:t>
            </a:r>
            <a:endParaRPr lang="en-US" altLang="en-US" sz="2600" dirty="0" smtClean="0"/>
          </a:p>
          <a:p>
            <a:pPr marL="0" indent="0" fontAlgn="auto">
              <a:spcAft>
                <a:spcPts val="0"/>
              </a:spcAft>
              <a:buClr>
                <a:schemeClr val="tx1"/>
              </a:buClr>
              <a:buFont typeface="Arial" charset="0"/>
              <a:buNone/>
              <a:defRPr/>
            </a:pPr>
            <a:r>
              <a:rPr lang="en-US" altLang="en-US" sz="2600" b="1" dirty="0" smtClean="0">
                <a:solidFill>
                  <a:schemeClr val="accent2"/>
                </a:solidFill>
              </a:rPr>
              <a:t>Legal Tender</a:t>
            </a:r>
          </a:p>
          <a:p>
            <a:pPr marL="879475" lvl="1" indent="-342900" fontAlgn="auto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altLang="en-US" sz="2400" dirty="0" smtClean="0"/>
              <a:t>Coins and paper money issued by the government of Canada – no true value – has a standard value</a:t>
            </a:r>
          </a:p>
          <a:p>
            <a:pPr marL="879475" lvl="1" indent="-342900" fontAlgn="auto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altLang="en-US" sz="2400" dirty="0" smtClean="0"/>
              <a:t>Accepted as payment for goods and services.</a:t>
            </a:r>
          </a:p>
          <a:p>
            <a:pPr marL="879475" lvl="1" indent="-342900" fontAlgn="auto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altLang="en-US" sz="2400" dirty="0" smtClean="0"/>
              <a:t>Canada’s culture, the queen and prime ministers</a:t>
            </a:r>
            <a:endParaRPr lang="en-CA" altLang="en-US" sz="2400" dirty="0" smtClean="0"/>
          </a:p>
        </p:txBody>
      </p:sp>
      <p:pic>
        <p:nvPicPr>
          <p:cNvPr id="11268" name="Picture 4" descr="1515_New%20Polymer%20$50%20$1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914694"/>
            <a:ext cx="2743200" cy="187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43305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2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2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What is Money Cont’d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•"/>
            </a:pPr>
            <a:r>
              <a:rPr lang="en-US" altLang="en-US" dirty="0" err="1">
                <a:latin typeface="Arial" charset="0"/>
              </a:rPr>
              <a:t>Cheques</a:t>
            </a:r>
            <a:r>
              <a:rPr lang="en-US" altLang="en-US" dirty="0">
                <a:latin typeface="Arial" charset="0"/>
              </a:rPr>
              <a:t> and credit cards are not legal tender.</a:t>
            </a:r>
          </a:p>
          <a:p>
            <a:pPr>
              <a:buFontTx/>
              <a:buChar char="•"/>
            </a:pPr>
            <a:r>
              <a:rPr lang="en-US" altLang="en-US" dirty="0">
                <a:latin typeface="Arial" charset="0"/>
              </a:rPr>
              <a:t>The Royal Canadian Mint manufactures coins such as the $1 and $2 that replaced the less durable paper notes.</a:t>
            </a:r>
          </a:p>
          <a:p>
            <a:pPr>
              <a:buFontTx/>
              <a:buChar char="•"/>
            </a:pPr>
            <a:r>
              <a:rPr lang="en-US" altLang="en-US" dirty="0" smtClean="0">
                <a:latin typeface="Arial" charset="0"/>
              </a:rPr>
              <a:t>The Bank of Canada issues paper money, aka </a:t>
            </a:r>
            <a:r>
              <a:rPr lang="en-US" altLang="en-US" b="1" dirty="0" smtClean="0">
                <a:latin typeface="Arial" charset="0"/>
              </a:rPr>
              <a:t>bank notes</a:t>
            </a:r>
            <a:endParaRPr lang="en-US" altLang="en-US" dirty="0">
              <a:latin typeface="Arial" charset="0"/>
            </a:endParaRPr>
          </a:p>
          <a:p>
            <a:pPr>
              <a:buFontTx/>
              <a:buChar char="•"/>
            </a:pPr>
            <a:r>
              <a:rPr lang="en-US" altLang="en-US" dirty="0">
                <a:latin typeface="Arial" charset="0"/>
              </a:rPr>
              <a:t>English and French versions of notes were first issued in 1935.</a:t>
            </a:r>
          </a:p>
          <a:p>
            <a:pPr>
              <a:buFontTx/>
              <a:buChar char="•"/>
            </a:pPr>
            <a:r>
              <a:rPr lang="en-US" altLang="en-US" dirty="0">
                <a:latin typeface="Arial" charset="0"/>
              </a:rPr>
              <a:t>The Bank of Canada uses two privately owned, high-security, printing companies.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89191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5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altLang="en-US" dirty="0"/>
              <a:t>$100 Canadian Bank Note</a:t>
            </a:r>
          </a:p>
        </p:txBody>
      </p:sp>
      <p:pic>
        <p:nvPicPr>
          <p:cNvPr id="13315" name="Picture 4" descr="Anti_counterfeit_1348981a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39763" y="1600200"/>
            <a:ext cx="8099425" cy="4495800"/>
          </a:xfrm>
        </p:spPr>
      </p:pic>
    </p:spTree>
    <p:extLst>
      <p:ext uri="{BB962C8B-B14F-4D97-AF65-F5344CB8AC3E}">
        <p14:creationId xmlns:p14="http://schemas.microsoft.com/office/powerpoint/2010/main" val="68920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altLang="en-US" dirty="0"/>
              <a:t>Special Features of Bank Notes</a:t>
            </a:r>
            <a:endParaRPr lang="en-CA" altLang="en-US" dirty="0"/>
          </a:p>
        </p:txBody>
      </p:sp>
      <p:sp>
        <p:nvSpPr>
          <p:cNvPr id="12291" name="Rectangle 3"/>
          <p:cNvSpPr>
            <a:spLocks noGrp="1"/>
          </p:cNvSpPr>
          <p:nvPr>
            <p:ph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marL="1588" indent="0">
              <a:buClr>
                <a:schemeClr val="tx1"/>
              </a:buClr>
              <a:buNone/>
            </a:pPr>
            <a:r>
              <a:rPr lang="en-US" altLang="en-US" sz="2700" dirty="0" smtClean="0"/>
              <a:t>Canada’s new bank notes have a state-of-the-art security features to discourage high-tech </a:t>
            </a:r>
            <a:r>
              <a:rPr lang="en-US" altLang="en-US" sz="2700" b="1" dirty="0" smtClean="0"/>
              <a:t>counterfeiting</a:t>
            </a:r>
            <a:endParaRPr lang="en-US" altLang="en-US" sz="2700" dirty="0" smtClean="0"/>
          </a:p>
          <a:p>
            <a:pPr marL="673100" indent="-45720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altLang="en-US" sz="2700" dirty="0" smtClean="0"/>
              <a:t>unique textures help visually impaired</a:t>
            </a:r>
          </a:p>
          <a:p>
            <a:pPr marL="215900" indent="0">
              <a:buClr>
                <a:schemeClr val="tx1"/>
              </a:buClr>
              <a:buNone/>
            </a:pPr>
            <a:endParaRPr lang="en-US" altLang="en-US" sz="2700" dirty="0" smtClean="0"/>
          </a:p>
          <a:p>
            <a:pPr marL="1588" indent="0">
              <a:buClr>
                <a:schemeClr val="tx1"/>
              </a:buClr>
              <a:buNone/>
            </a:pPr>
            <a:r>
              <a:rPr lang="en-US" altLang="en-US" sz="2700" dirty="0" smtClean="0"/>
              <a:t>Credit cards, traveler's </a:t>
            </a:r>
            <a:r>
              <a:rPr lang="en-US" altLang="en-US" sz="2700" dirty="0" err="1" smtClean="0"/>
              <a:t>cheques</a:t>
            </a:r>
            <a:r>
              <a:rPr lang="en-US" altLang="en-US" sz="2700" dirty="0" smtClean="0"/>
              <a:t>, passports, etc. are subject to counterfeiting</a:t>
            </a:r>
          </a:p>
        </p:txBody>
      </p:sp>
    </p:spTree>
    <p:extLst>
      <p:ext uri="{BB962C8B-B14F-4D97-AF65-F5344CB8AC3E}">
        <p14:creationId xmlns:p14="http://schemas.microsoft.com/office/powerpoint/2010/main" val="4069055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Money’s Changing Purchasing Power</a:t>
            </a:r>
            <a:endParaRPr lang="en-CA" altLang="en-US" dirty="0"/>
          </a:p>
        </p:txBody>
      </p:sp>
      <p:sp>
        <p:nvSpPr>
          <p:cNvPr id="14339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r>
              <a:rPr lang="en-US" altLang="en-US" sz="2700" dirty="0" smtClean="0"/>
              <a:t>Money’s true value is its purchasing power. It’s worth something because we accept it has a specific value</a:t>
            </a:r>
          </a:p>
          <a:p>
            <a:pPr marL="0" indent="0">
              <a:buFont typeface="Arial" charset="0"/>
              <a:buNone/>
            </a:pPr>
            <a:r>
              <a:rPr lang="en-US" altLang="en-US" sz="3000" b="1" dirty="0" smtClean="0">
                <a:solidFill>
                  <a:schemeClr val="accent2"/>
                </a:solidFill>
              </a:rPr>
              <a:t>Inflation</a:t>
            </a:r>
            <a:r>
              <a:rPr lang="en-US" altLang="en-US" sz="3000" dirty="0" smtClean="0">
                <a:solidFill>
                  <a:schemeClr val="accent2"/>
                </a:solidFill>
              </a:rPr>
              <a:t> </a:t>
            </a:r>
          </a:p>
          <a:p>
            <a:pPr marL="822325" lvl="1" indent="-285750"/>
            <a:r>
              <a:rPr lang="en-US" altLang="en-US" sz="2400" dirty="0" smtClean="0"/>
              <a:t>In general, prices tend to rise, so the dollar buys less from one year to another. </a:t>
            </a:r>
          </a:p>
          <a:p>
            <a:pPr marL="822325" lvl="1" indent="-285750"/>
            <a:r>
              <a:rPr lang="en-US" altLang="en-US" sz="2400" dirty="0" smtClean="0"/>
              <a:t>causes our money to be worth less as prices for goods and services goes up.</a:t>
            </a:r>
          </a:p>
          <a:p>
            <a:pPr marL="822325" lvl="1" indent="-285750"/>
            <a:r>
              <a:rPr lang="en-US" altLang="en-US" sz="2400" dirty="0" smtClean="0"/>
              <a:t>Consumers’ money buys them less every year</a:t>
            </a:r>
          </a:p>
          <a:p>
            <a:pPr marL="0" indent="0">
              <a:lnSpc>
                <a:spcPct val="90000"/>
              </a:lnSpc>
              <a:buClr>
                <a:schemeClr val="tx1"/>
              </a:buClr>
              <a:buFont typeface="Arial" charset="0"/>
              <a:buNone/>
            </a:pPr>
            <a:endParaRPr lang="en-CA" altLang="en-US" dirty="0" smtClean="0"/>
          </a:p>
          <a:p>
            <a:pPr marL="0" indent="0">
              <a:lnSpc>
                <a:spcPct val="90000"/>
              </a:lnSpc>
              <a:buClr>
                <a:schemeClr val="tx1"/>
              </a:buClr>
              <a:buFont typeface="Arial" charset="0"/>
              <a:buNone/>
            </a:pPr>
            <a:r>
              <a:rPr lang="en-US" u="sng" dirty="0">
                <a:hlinkClick r:id="rId3"/>
              </a:rPr>
              <a:t>http://www.bankofcanada.ca/rates/related/inflation-calculator/</a:t>
            </a:r>
            <a:endParaRPr lang="en-CA" altLang="en-US" dirty="0" smtClean="0"/>
          </a:p>
        </p:txBody>
      </p:sp>
      <p:pic>
        <p:nvPicPr>
          <p:cNvPr id="14341" name="Picture 5" descr="http://www.risk.net/IMG/913/101913/inflation-road-sign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8684" y="5334000"/>
            <a:ext cx="1637490" cy="13099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218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Income </a:t>
            </a:r>
            <a:endParaRPr lang="en-CA" altLang="en-US" dirty="0"/>
          </a:p>
        </p:txBody>
      </p:sp>
      <p:sp>
        <p:nvSpPr>
          <p:cNvPr id="15363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defTabSz="200025">
              <a:buClr>
                <a:schemeClr val="tx1"/>
              </a:buClr>
              <a:buNone/>
            </a:pPr>
            <a:r>
              <a:rPr lang="en-US" altLang="en-US" sz="3100" dirty="0"/>
              <a:t>M</a:t>
            </a:r>
            <a:r>
              <a:rPr lang="en-US" altLang="en-US" sz="3100" dirty="0" smtClean="0"/>
              <a:t>oney that an individual or business receives from:</a:t>
            </a:r>
          </a:p>
          <a:p>
            <a:pPr marL="1052513" lvl="1" indent="-457200" defTabSz="200025">
              <a:buFont typeface="Wingdings" panose="05000000000000000000" pitchFamily="2" charset="2"/>
              <a:buChar char="§"/>
              <a:tabLst>
                <a:tab pos="268288" algn="l"/>
                <a:tab pos="1438275" algn="l"/>
              </a:tabLst>
            </a:pPr>
            <a:r>
              <a:rPr lang="en-US" altLang="en-US" sz="2800" dirty="0" smtClean="0"/>
              <a:t>Salary</a:t>
            </a:r>
          </a:p>
          <a:p>
            <a:pPr marL="1052513" lvl="1" indent="-457200" defTabSz="200025">
              <a:buFont typeface="Wingdings" panose="05000000000000000000" pitchFamily="2" charset="2"/>
              <a:buChar char="§"/>
              <a:tabLst>
                <a:tab pos="268288" algn="l"/>
                <a:tab pos="1438275" algn="l"/>
              </a:tabLst>
            </a:pPr>
            <a:r>
              <a:rPr lang="en-US" altLang="en-US" sz="2800" dirty="0" smtClean="0"/>
              <a:t>Wages</a:t>
            </a:r>
          </a:p>
          <a:p>
            <a:pPr marL="1052513" lvl="1" indent="-457200" defTabSz="200025">
              <a:buFont typeface="Wingdings" panose="05000000000000000000" pitchFamily="2" charset="2"/>
              <a:buChar char="§"/>
              <a:tabLst>
                <a:tab pos="268288" algn="l"/>
                <a:tab pos="1438275" algn="l"/>
              </a:tabLst>
            </a:pPr>
            <a:r>
              <a:rPr lang="en-US" altLang="en-US" sz="2800" dirty="0" smtClean="0"/>
              <a:t>Commission</a:t>
            </a:r>
          </a:p>
          <a:p>
            <a:pPr marL="1052513" lvl="1" indent="-457200" defTabSz="200025">
              <a:buFont typeface="Wingdings" panose="05000000000000000000" pitchFamily="2" charset="2"/>
              <a:buChar char="§"/>
              <a:tabLst>
                <a:tab pos="268288" algn="l"/>
                <a:tab pos="1438275" algn="l"/>
              </a:tabLst>
            </a:pPr>
            <a:r>
              <a:rPr lang="en-US" altLang="en-US" sz="2800" dirty="0" smtClean="0"/>
              <a:t>Piecework</a:t>
            </a:r>
          </a:p>
          <a:p>
            <a:pPr marL="1052513" lvl="1" indent="-457200" defTabSz="200025">
              <a:buFont typeface="Wingdings" panose="05000000000000000000" pitchFamily="2" charset="2"/>
              <a:buChar char="§"/>
              <a:tabLst>
                <a:tab pos="268288" algn="l"/>
                <a:tab pos="1438275" algn="l"/>
              </a:tabLst>
            </a:pPr>
            <a:r>
              <a:rPr lang="en-US" altLang="en-US" sz="2800" dirty="0" smtClean="0"/>
              <a:t>Profit sharing</a:t>
            </a:r>
          </a:p>
          <a:p>
            <a:pPr lvl="2" indent="0" defTabSz="200025">
              <a:buClr>
                <a:schemeClr val="tx1"/>
              </a:buClr>
              <a:buNone/>
              <a:tabLst>
                <a:tab pos="268288" algn="l"/>
                <a:tab pos="1438275" algn="l"/>
              </a:tabLst>
            </a:pPr>
            <a:endParaRPr lang="en-US" altLang="en-US" sz="2500" dirty="0" smtClean="0"/>
          </a:p>
        </p:txBody>
      </p:sp>
    </p:spTree>
    <p:extLst>
      <p:ext uri="{BB962C8B-B14F-4D97-AF65-F5344CB8AC3E}">
        <p14:creationId xmlns:p14="http://schemas.microsoft.com/office/powerpoint/2010/main" val="2741937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Consumer Price Index (CPI)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Purchasing power is measured by the CPI</a:t>
            </a:r>
          </a:p>
          <a:p>
            <a:endParaRPr lang="en-CA" dirty="0" smtClean="0"/>
          </a:p>
          <a:p>
            <a:r>
              <a:rPr lang="en-CA" dirty="0" smtClean="0"/>
              <a:t>It measures 600 products typically bought by Canadian households </a:t>
            </a:r>
          </a:p>
          <a:p>
            <a:pPr marL="0" indent="0">
              <a:buNone/>
            </a:pPr>
            <a:endParaRPr lang="en-CA" dirty="0"/>
          </a:p>
          <a:p>
            <a:r>
              <a:rPr lang="en-CA" dirty="0" smtClean="0"/>
              <a:t>This includes food, shelter, transportation, clothing, and recreation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28962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216</TotalTime>
  <Words>2303</Words>
  <Application>Microsoft Office PowerPoint</Application>
  <PresentationFormat>On-screen Show (4:3)</PresentationFormat>
  <Paragraphs>250</Paragraphs>
  <Slides>27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Clarity</vt:lpstr>
      <vt:lpstr>Chapter 12 – Income Management</vt:lpstr>
      <vt:lpstr>Recap of Yesterday </vt:lpstr>
      <vt:lpstr>What Is Money? </vt:lpstr>
      <vt:lpstr>What is Money Cont’d</vt:lpstr>
      <vt:lpstr>$100 Canadian Bank Note</vt:lpstr>
      <vt:lpstr>Special Features of Bank Notes</vt:lpstr>
      <vt:lpstr>Money’s Changing Purchasing Power</vt:lpstr>
      <vt:lpstr>Income </vt:lpstr>
      <vt:lpstr>Consumer Price Index (CPI) </vt:lpstr>
      <vt:lpstr>Types of Income </vt:lpstr>
      <vt:lpstr>Types of Income </vt:lpstr>
      <vt:lpstr>Money Management – Personal Use</vt:lpstr>
      <vt:lpstr>Why We Buy</vt:lpstr>
      <vt:lpstr>1. Income and Price </vt:lpstr>
      <vt:lpstr>2. Status </vt:lpstr>
      <vt:lpstr>3. Current Trends</vt:lpstr>
      <vt:lpstr>4. Custom and Habits</vt:lpstr>
      <vt:lpstr>5. Promotion </vt:lpstr>
      <vt:lpstr>Consumer-Driven Economy</vt:lpstr>
      <vt:lpstr>Comparison Shopping</vt:lpstr>
      <vt:lpstr>Comparing price and quality</vt:lpstr>
      <vt:lpstr>Comparing features </vt:lpstr>
      <vt:lpstr>Services </vt:lpstr>
      <vt:lpstr>When to buy?</vt:lpstr>
      <vt:lpstr>Avoid Impulse Buying </vt:lpstr>
      <vt:lpstr>When to Buy </vt:lpstr>
      <vt:lpstr>Till Debt Do Us Part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12 – Income Management</dc:title>
  <dc:creator>User</dc:creator>
  <cp:lastModifiedBy>Brian</cp:lastModifiedBy>
  <cp:revision>15</cp:revision>
  <dcterms:created xsi:type="dcterms:W3CDTF">2015-05-22T01:47:08Z</dcterms:created>
  <dcterms:modified xsi:type="dcterms:W3CDTF">2017-04-18T12:41:15Z</dcterms:modified>
</cp:coreProperties>
</file>