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78" r:id="rId3"/>
    <p:sldId id="280" r:id="rId4"/>
    <p:sldId id="281" r:id="rId5"/>
    <p:sldId id="282" r:id="rId6"/>
    <p:sldId id="257" r:id="rId7"/>
    <p:sldId id="283" r:id="rId8"/>
    <p:sldId id="284" r:id="rId9"/>
    <p:sldId id="259" r:id="rId10"/>
    <p:sldId id="277" r:id="rId11"/>
    <p:sldId id="285" r:id="rId12"/>
    <p:sldId id="261" r:id="rId13"/>
    <p:sldId id="286" r:id="rId14"/>
    <p:sldId id="287" r:id="rId15"/>
    <p:sldId id="289" r:id="rId16"/>
    <p:sldId id="288" r:id="rId17"/>
    <p:sldId id="263" r:id="rId18"/>
    <p:sldId id="264" r:id="rId19"/>
    <p:sldId id="265" r:id="rId20"/>
    <p:sldId id="266" r:id="rId21"/>
    <p:sldId id="267" r:id="rId22"/>
    <p:sldId id="268" r:id="rId23"/>
    <p:sldId id="271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79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669" autoAdjust="0"/>
  </p:normalViewPr>
  <p:slideViewPr>
    <p:cSldViewPr>
      <p:cViewPr>
        <p:scale>
          <a:sx n="76" d="100"/>
          <a:sy n="76" d="100"/>
        </p:scale>
        <p:origin x="-11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68D4-DDEF-46D1-B0AA-831ABD182090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73D90-42BC-4545-ADB6-FB438C3C7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555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>
              <a:buClr>
                <a:schemeClr val="tx1"/>
              </a:buClr>
            </a:pPr>
            <a:r>
              <a:rPr lang="en-US" altLang="en-US" sz="1000" dirty="0" smtClean="0">
                <a:latin typeface="Calibri" pitchFamily="34" charset="0"/>
                <a:ea typeface="ＭＳ Ｐゴシック" pitchFamily="-48" charset="-128"/>
              </a:rPr>
              <a:t>People open accounts at financial institutions to save money and, potentially, to make money or interest.</a:t>
            </a:r>
            <a:endParaRPr lang="en-US" altLang="en-US" sz="900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Interest rates vary and are dependent on the balance and they type of account.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Usually only a small amount of money is necessary to open a savings account.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An account in one person</a:t>
            </a:r>
            <a:r>
              <a:rPr lang="ja-JP" altLang="en-US" sz="900" dirty="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s name gives them full control.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joint account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can be opened by two or more individuals.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Withdrawals from joint account may require more that one person</a:t>
            </a:r>
            <a:r>
              <a:rPr lang="ja-JP" altLang="en-US" sz="900" dirty="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s signature and is </a:t>
            </a:r>
            <a:r>
              <a:rPr lang="en-US" altLang="ja-JP" sz="900" dirty="0" err="1" smtClean="0">
                <a:latin typeface="Arial" charset="0"/>
                <a:ea typeface="ＭＳ Ｐゴシック" pitchFamily="-48" charset="-128"/>
              </a:rPr>
              <a:t>dependant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 on the way the account was set up.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OPEINING AND ACCESSING AN ACCOUNT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Personal information includes full name and home address, date of birth, telephone number, and occupation.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You will also have to provide two current pieces of identification containing a signature and if possible a photograph.</a:t>
            </a:r>
          </a:p>
          <a:p>
            <a:pPr lvl="2"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Acceptable identification includes a driver</a:t>
            </a:r>
            <a:r>
              <a:rPr lang="ja-JP" altLang="en-US" sz="900" dirty="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s </a:t>
            </a:r>
            <a:r>
              <a:rPr lang="en-US" altLang="ja-JP" sz="900" dirty="0" err="1" smtClean="0">
                <a:latin typeface="Arial" charset="0"/>
                <a:ea typeface="ＭＳ Ｐゴシック" pitchFamily="-48" charset="-128"/>
              </a:rPr>
              <a:t>licence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, credit card, employer identity card, passport, and student card.</a:t>
            </a:r>
          </a:p>
          <a:p>
            <a:pPr lvl="1" defTabSz="914400" eaLnBrk="1" hangingPunct="1">
              <a:buFontTx/>
              <a:buChar char="•"/>
            </a:pPr>
            <a:endParaRPr lang="en-CA" altLang="en-US" sz="900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LOANS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Loans are made to consumers, businesses, and all three levels of government.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range from small to multibillion</a:t>
            </a:r>
            <a:r>
              <a:rPr lang="en-US" altLang="en-US" sz="900" dirty="0" smtClean="0">
                <a:latin typeface="Calibri" pitchFamily="34" charset="0"/>
                <a:ea typeface="ＭＳ Ｐゴシック" pitchFamily="-48" charset="-128"/>
              </a:rPr>
              <a:t>—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dollar financing.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Money is only lent if it seems likely that it can be repaid on time.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Term loans, student loans, credit cards, lines of credit, and mortgages are common types of loans.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term loan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involves borrowing money and paying it back at a specific time.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Interest on a loan can be fixed (a set rate of interest for a specified term) or variable (interest rates fluctuate with general rates).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LINES OF CREDIT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This ability to access credit instantly requires payment of interest only on the exact amount borrowed for the number of days that it is used.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Interest rates are usually lower that basic credit cards.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Lines of credit can be critical for new business in the start-up period and for seasonal businesses.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CREDIT CARDS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Many financial institutions offer one of two major credit cards: Visa or MasterCard.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Features, fees, and interest rates on credit cards vary.</a:t>
            </a:r>
          </a:p>
          <a:p>
            <a:pPr defTabSz="914400" eaLnBrk="1" hangingPunct="1">
              <a:buFontTx/>
              <a:buChar char="•"/>
            </a:pPr>
            <a:endParaRPr lang="en-CA" altLang="en-US" sz="900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Account Statements and Passbooks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statement and passbook shows all deposits, withdrawals, transfers of money, service charges, and any interest earned on the account.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Account statements are mailed to clients on a monthly basis.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Passbooks can be updated in the financial institution and at many automated banking machines.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Customers can access account information online by using their bank card number and their PIN code.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Making a Deposit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In the financial institution the teller facilitates the deposit either electronically or by filling in a deposit slip and then gives the customer a receipt.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Automated banking machines (ABMs)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are computer terminals that allow customers to withdraw, deposit, pay bills, check balances, and transfer money with a bank card (with a magnetic strip) and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personal identification number (PIN)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code.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ABMs work with an electronic network that validate the bank card and PIN.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ABM, upon request, provides the user with a paper transaction record.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Transactions made before 3:00 p.m., on business days, are usually processed the same day and after or on weekends and holidays on the next business day.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Security Tips for Using ABMs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 on page 408.</a:t>
            </a:r>
          </a:p>
          <a:p>
            <a:pPr defTabSz="914400" eaLnBrk="1" hangingPunct="1">
              <a:buFontTx/>
              <a:buChar char="•"/>
            </a:pPr>
            <a:endParaRPr lang="en-US" altLang="en-US" sz="900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>
              <a:buFontTx/>
              <a:buChar char="•"/>
            </a:pPr>
            <a:endParaRPr lang="en-US" altLang="en-US" sz="900" b="1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endParaRPr lang="en-US" altLang="en-US" sz="900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endParaRPr lang="en-CA" altLang="en-US" sz="900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>
              <a:lnSpc>
                <a:spcPct val="80000"/>
              </a:lnSpc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Steps in a </a:t>
            </a:r>
            <a:r>
              <a:rPr lang="en-US" altLang="en-US" sz="1000" b="1" dirty="0" err="1" smtClean="0">
                <a:latin typeface="Arial" charset="0"/>
                <a:ea typeface="ＭＳ Ｐゴシック" pitchFamily="-48" charset="-128"/>
              </a:rPr>
              <a:t>Reconciliation</a:t>
            </a:r>
            <a:r>
              <a:rPr lang="en-US" altLang="en-US" sz="1000" b="1" dirty="0" err="1" smtClean="0">
                <a:latin typeface="Calibri" pitchFamily="34" charset="0"/>
                <a:ea typeface="ＭＳ Ｐゴシック" pitchFamily="-48" charset="-128"/>
              </a:rPr>
              <a:t>Step</a:t>
            </a:r>
            <a:r>
              <a:rPr lang="en-US" altLang="en-US" sz="1000" b="1" dirty="0" smtClean="0">
                <a:latin typeface="Calibri" pitchFamily="34" charset="0"/>
                <a:ea typeface="ＭＳ Ｐゴシック" pitchFamily="-48" charset="-128"/>
              </a:rPr>
              <a:t> 3:</a:t>
            </a:r>
            <a:r>
              <a:rPr lang="en-US" altLang="en-US" sz="1000" dirty="0" smtClean="0">
                <a:latin typeface="Calibri" pitchFamily="34" charset="0"/>
                <a:ea typeface="ＭＳ Ｐゴシック" pitchFamily="-48" charset="-128"/>
              </a:rPr>
              <a:t> List any deposits in the transaction register and not on the account statement.</a:t>
            </a:r>
            <a:endParaRPr lang="en-CA" altLang="en-US" sz="1000" dirty="0" smtClean="0">
              <a:latin typeface="Calibri" pitchFamily="34" charset="0"/>
              <a:ea typeface="ＭＳ Ｐゴシック" pitchFamily="-48" charset="-128"/>
            </a:endParaRPr>
          </a:p>
          <a:p>
            <a:pPr defTabSz="914400" eaLnBrk="1" hangingPunct="1">
              <a:lnSpc>
                <a:spcPct val="80000"/>
              </a:lnSpc>
            </a:pPr>
            <a:endParaRPr lang="en-US" altLang="en-US" sz="1000" b="1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 1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: </a:t>
            </a:r>
            <a:r>
              <a:rPr lang="en-US" altLang="en-US" sz="2600" dirty="0" smtClean="0">
                <a:latin typeface="Arial" charset="0"/>
                <a:ea typeface="ＭＳ Ｐゴシック" pitchFamily="-48" charset="-128"/>
              </a:rPr>
              <a:t>Check off transactions that appear on the account statement and the transaction register.</a:t>
            </a:r>
            <a:endParaRPr lang="en-CA" altLang="en-US" sz="2600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 2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: List any </a:t>
            </a:r>
            <a:r>
              <a:rPr lang="en-US" altLang="en-US" sz="1000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 and withdrawals that are in you register but are not on the bank statement. 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This list represents withdrawals that occurred after the bank statement cut-off date and </a:t>
            </a:r>
            <a:r>
              <a:rPr lang="en-US" altLang="en-US" sz="1000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 that have not cleared through the account.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 that have not been cashed or deducted from the account balance are called </a:t>
            </a: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outstanding </a:t>
            </a:r>
            <a:r>
              <a:rPr lang="en-US" altLang="en-US" sz="1000" b="1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.</a:t>
            </a:r>
          </a:p>
          <a:p>
            <a:pPr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 3: 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Deposits listed should be those made since the statement was prepared. 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Add this total to the closing balance of your account statement.</a:t>
            </a:r>
          </a:p>
          <a:p>
            <a:pPr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 4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: Subtract the total in Step 2 from the total in Step 3.</a:t>
            </a:r>
          </a:p>
          <a:p>
            <a:pPr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b="1" dirty="0" smtClean="0">
                <a:latin typeface="Arial" charset="0"/>
                <a:ea typeface="ＭＳ Ｐゴシック" pitchFamily="-48" charset="-128"/>
              </a:rPr>
              <a:t>Step 5</a:t>
            </a: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: Example of entries not yet in the transaction register are interest, service charges, debit card purchases, and ABM transactions.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Calculate a new register balance.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The balance at the end of Step 4 should match the balance at the end of Step 5.</a:t>
            </a:r>
          </a:p>
          <a:p>
            <a:pPr lvl="1" defTabSz="914400" eaLnBrk="1" hangingPunct="1">
              <a:lnSpc>
                <a:spcPct val="80000"/>
              </a:lnSpc>
              <a:buFontTx/>
              <a:buChar char="•"/>
            </a:pPr>
            <a:r>
              <a:rPr lang="en-US" altLang="en-US" sz="1000" dirty="0" smtClean="0">
                <a:latin typeface="Arial" charset="0"/>
                <a:ea typeface="ＭＳ Ｐゴシック" pitchFamily="-48" charset="-128"/>
              </a:rPr>
              <a:t>If they do not agree recheck your work for errors and if none made contact your financial institution.</a:t>
            </a:r>
            <a:endParaRPr lang="en-CA" altLang="en-US" sz="1000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CHEQUE ESSENTIALS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Essential of a </a:t>
            </a:r>
            <a:r>
              <a:rPr lang="en-US" altLang="ja-JP" sz="900" b="1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 on page 413.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Date: 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All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need a day of month, month, and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err="1" smtClean="0">
                <a:latin typeface="Arial" charset="0"/>
                <a:ea typeface="ＭＳ Ｐゴシック" pitchFamily="-48" charset="-128"/>
              </a:rPr>
              <a:t>Staledated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 </a:t>
            </a:r>
            <a:r>
              <a:rPr lang="en-US" altLang="en-US" sz="900" b="1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, are dated more than six months prior to the day they are presented at the financial institution are not usually accepted.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Postdated </a:t>
            </a:r>
            <a:r>
              <a:rPr lang="en-US" altLang="en-US" sz="900" b="1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, a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with a date on it that is later that the actual date, will not be accepted at a financial institution until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ja-JP" altLang="en-US" sz="900" dirty="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s date. 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Payee: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The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payee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is the name of the person or business to whom the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is written.</a:t>
            </a:r>
            <a:endParaRPr lang="en-US" altLang="en-US" sz="900" b="1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Drawee: 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drawee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is the financial institution that will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honour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the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.</a:t>
            </a:r>
            <a:endParaRPr lang="en-US" altLang="en-US" sz="900" b="1" dirty="0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Drawer: 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drawer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is the person or business from whose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chequing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account the money will be taken.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drawer must sign the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on the line in the bottom right corner and the signature should be the dame as the drawer</a:t>
            </a:r>
            <a:r>
              <a:rPr lang="ja-JP" altLang="en-US" sz="900" dirty="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dirty="0" smtClean="0">
                <a:latin typeface="Arial" charset="0"/>
                <a:ea typeface="ＭＳ Ｐゴシック" pitchFamily="-48" charset="-128"/>
              </a:rPr>
              <a:t>s signature card.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Amount: 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amount of the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must appear in both numbers and in words and they must agree.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Numbers should be written close to the dollar sign and the words as far left as possible (followed by a line to fill in the blank space).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The number of cents should be written above the /100 and no cents should be indicated with xx or 00.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Account Number: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The account number, that indicated from which account the money is to be drawn, is printed (or can be written) at the bottom of the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.</a:t>
            </a:r>
          </a:p>
          <a:p>
            <a:pPr defTabSz="914400" eaLnBrk="1" hangingPunct="1"/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STOPPING PAYMENT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stop payment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 is an order requesting a financial institution not to pay a particular </a:t>
            </a:r>
            <a:r>
              <a:rPr lang="en-US" altLang="en-US" sz="900" dirty="0" err="1" smtClean="0">
                <a:latin typeface="Arial" charset="0"/>
                <a:ea typeface="ＭＳ Ｐゴシック" pitchFamily="-48" charset="-128"/>
              </a:rPr>
              <a:t>cheque</a:t>
            </a:r>
            <a:r>
              <a:rPr lang="en-US" altLang="en-US" sz="900" dirty="0" smtClean="0">
                <a:latin typeface="Arial" charset="0"/>
                <a:ea typeface="ＭＳ Ｐゴシック" pitchFamily="-48" charset="-128"/>
              </a:rPr>
              <a:t>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dirty="0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Tips for Writing </a:t>
            </a:r>
            <a:r>
              <a:rPr lang="en-US" altLang="ja-JP" sz="900" b="1" dirty="0" err="1" smtClean="0">
                <a:latin typeface="Arial" charset="0"/>
                <a:ea typeface="ＭＳ Ｐゴシック" pitchFamily="-48" charset="-128"/>
              </a:rPr>
              <a:t>Cheques</a:t>
            </a:r>
            <a:r>
              <a:rPr lang="ja-JP" altLang="en-US" sz="900" b="1" dirty="0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dirty="0" smtClean="0">
                <a:latin typeface="Arial" charset="0"/>
                <a:ea typeface="ＭＳ Ｐゴシック" pitchFamily="-48" charset="-128"/>
              </a:rPr>
              <a:t>, on page 415.</a:t>
            </a:r>
          </a:p>
          <a:p>
            <a:pPr defTabSz="914400" eaLnBrk="1" hangingPunct="1"/>
            <a:endParaRPr lang="en-CA" altLang="en-US" sz="900" b="1" dirty="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CHEQUE ESSENTIALS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Essential of a Cheque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 on page 413.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Date: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All cheques need a day of month, month, and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Staledated cheques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, are dated more than six months prior to the day they are presented at the financial institution are not usually accepted.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Postdated cheques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, a cheques with a date on it that is later that the actual date, will not be accepted at a financial institution until cheque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date.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Payee: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payee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name of the person or business to whom the cheque is written.</a:t>
            </a:r>
            <a:endParaRPr lang="en-US" altLang="en-US" sz="900" b="1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Drawee: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drawee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financial institution that will honour the cheque.</a:t>
            </a:r>
            <a:endParaRPr lang="en-US" altLang="en-US" sz="900" b="1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Drawer: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drawer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person or business from whose chequing account the money will be taken.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drawer must sign the cheque on the line in the bottom right corner and the signature should be the dame as the drawer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signature card.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Amount: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amount of the cheque must appear in both numbers and in words and they must agree.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Numbers should be written close to the dollar sign and the words as far left as possible (followed by a line to fill in the blank space).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number of cents should be written above the /100 and no cents should be indicated with xx or 00.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Account Number: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The account number, that indicated from which account the money is to be drawn, is printed (or can be written) at the bottom of the cheque.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STOPPING PAYMENT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stop payment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an order requesting a financial institution not to pay a particular cheque.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Tips for Writing Cheques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, on page 415.</a:t>
            </a:r>
          </a:p>
          <a:p>
            <a:pPr defTabSz="914400" eaLnBrk="1" hangingPunct="1"/>
            <a:endParaRPr lang="en-CA" altLang="en-US" sz="900" b="1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CHEQUE ESSENTIALS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Essential of a Cheque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 on page 413.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Date: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All cheques need a day of month, month, and year.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Staledated cheques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, are dated more than six months prior to the day they are presented at the financial institution are not usually accepted.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Postdated cheques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, a cheques with a date on it that is later that the actual date, will not be accepted at a financial institution until cheque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date.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Payee: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payee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name of the person or business to whom the cheque is written.</a:t>
            </a:r>
            <a:endParaRPr lang="en-US" altLang="en-US" sz="900" b="1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Drawee: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drawee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financial institution that will honour the cheque.</a:t>
            </a:r>
            <a:endParaRPr lang="en-US" altLang="en-US" sz="900" b="1" smtClean="0">
              <a:latin typeface="Arial" charset="0"/>
              <a:ea typeface="ＭＳ Ｐゴシック" pitchFamily="-48" charset="-128"/>
            </a:endParaRP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Drawer: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drawer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the person or business from whose chequing account the money will be taken.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drawer must sign the cheque on the line in the bottom right corner and the signature should be the dame as the drawer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signature card.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Amount: 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amount of the cheque must appear in both numbers and in words and they must agree.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Numbers should be written close to the dollar sign and the words as far left as possible (followed by a line to fill in the blank space).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number of cents should be written above the /100 and no cents should be indicated with xx or 00.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Account Number: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The account number, that indicated from which account the money is to be drawn, is printed (or can be written) at the bottom of the cheque.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STOPPING PAYMENT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stop payment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an order requesting a financial institution not to pay a particular cheque.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Tips for Writing Cheques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, on page 415.</a:t>
            </a:r>
          </a:p>
          <a:p>
            <a:pPr defTabSz="914400" eaLnBrk="1" hangingPunct="1"/>
            <a:endParaRPr lang="en-CA" altLang="en-US" sz="900" b="1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CHEQUE CLEARING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Daily, representative of financial institutions exchange cheques and computer or electronic records through regional data centres.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Branches usually receive cheques no later than two days after they are deposited.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Magnetic ink character coding, electronic and digital equipment, and fast, linked computer terminals support the speed and efficiency of the process.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With over a billion cheques handled annually and the huge cost associated with the processing, financial institutions encourage customers to make electronic transactions that reduce costs.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Figure 13.1,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A Cheque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s Journey Through the Canadian Clearing System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, on page 416.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Magnetic Ink Character Recognition (MICR)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When a cheque is processed through an electronic sorting machine, the encoding line is magnetized and the cheque number, institution and branch numbers, and the account numbers are read.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During clearing two codes for the amount and type of transaction are added.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Holds on Cheques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Holds are a way for financial institutions to ensure that the person or business writing the cheque is willing and able to cover its value.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Holds also protect individuals, businesses, and institutions from loses due to NSF cheques and cheques written for illegal purposes.</a:t>
            </a:r>
            <a:endParaRPr lang="en-CA" altLang="en-US" sz="90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CHEQUE CLEARING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Daily, representative of financial institutions exchange cheques and computer or electronic records through regional data centres.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Branches usually receive cheques no later than two days after they are deposited.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Magnetic ink character coding, electronic and digital equipment, and fast, linked computer terminals support the speed and efficiency of the process. 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With over a billion cheques handled annually and the huge cost associated with the processing, financial institutions encourage customers to make electronic transactions that reduce costs.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See Figure 13.1, 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A Cheque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s Journey Through the Canadian Clearing System</a:t>
            </a:r>
            <a:r>
              <a:rPr lang="ja-JP" altLang="en-US" sz="900" b="1" smtClean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900" b="1" smtClean="0">
                <a:latin typeface="Arial" charset="0"/>
                <a:ea typeface="ＭＳ Ｐゴシック" pitchFamily="-48" charset="-128"/>
              </a:rPr>
              <a:t>, on page 416.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Magnetic Ink Character Recognition (MICR)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When a cheque is processed through an electronic sorting machine, the encoding line is magnetized and the cheque number, institution and branch numbers, and the account numbers are read.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During clearing two codes for the amount and type of transaction are added. 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Holds on Cheques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Holds are a way for financial institutions to ensure that the person or business writing the cheque is willing and able to cover its value.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Holds also protect individuals, businesses, and institutions from loses due to NSF cheques and cheques written for illegal purposes.</a:t>
            </a:r>
            <a:endParaRPr lang="en-CA" altLang="en-US" sz="90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/>
          <a:lstStyle/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ABMs are found in supermarkets, airports, malls, gas stations, stores, schools, etc.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The three main shared ABM networks in Canada are Interac, Cirrus, and Plus.</a:t>
            </a:r>
          </a:p>
          <a:p>
            <a:pPr lvl="1"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Interac is the largest and is a Canadian network that links with Cirrus and Plus, both international ABM networks allowing cardholders access to accounts abroad.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Customers usually pay a fee for each ABM transaction; these charges can add up fast.</a:t>
            </a:r>
          </a:p>
          <a:p>
            <a:pPr defTabSz="914400" eaLnBrk="1" hangingPunct="1"/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DEBIT CARDS AND DIRECT PAYMENT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Interac Direct Payment (IDP)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is a method of paying for goods and services electronically that uses customers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 banking cards to immediately and directly transfer funds from their bank accounts to those of merchants or other service providers.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Another name for a bank card, a </a:t>
            </a:r>
            <a:r>
              <a:rPr lang="en-US" altLang="en-US" sz="900" b="1" smtClean="0">
                <a:latin typeface="Arial" charset="0"/>
                <a:ea typeface="ＭＳ Ｐゴシック" pitchFamily="-48" charset="-128"/>
              </a:rPr>
              <a:t>debit card</a:t>
            </a: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 allows customers to access their accounts electronically at ABMs or at retailers using the Interac direct payment service.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Password or PIN protection is important with merchant transactions as well and ABM transactions.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IDP customers can use remote or mobile card readers to pay for taxis and delivered pizza.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When there is sufficient funds in the customer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account it is debited and then credited to the retailer</a:t>
            </a:r>
            <a:r>
              <a:rPr lang="ja-JP" altLang="en-US" sz="900" smtClean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900" smtClean="0">
                <a:latin typeface="Arial" charset="0"/>
                <a:ea typeface="ＭＳ Ｐゴシック" pitchFamily="-48" charset="-128"/>
              </a:rPr>
              <a:t>s account.</a:t>
            </a:r>
          </a:p>
          <a:p>
            <a:pPr defTabSz="914400" eaLnBrk="1" hangingPunct="1">
              <a:buFontTx/>
              <a:buChar char="•"/>
            </a:pPr>
            <a:r>
              <a:rPr lang="en-US" altLang="en-US" sz="900" smtClean="0">
                <a:latin typeface="Arial" charset="0"/>
                <a:ea typeface="ＭＳ Ｐゴシック" pitchFamily="-48" charset="-128"/>
              </a:rPr>
              <a:t>A direct payment transaction fee may be applied by the financial institution and sometimes even the retailer.</a:t>
            </a:r>
            <a:endParaRPr lang="en-CA" altLang="en-US" sz="900" smtClean="0">
              <a:latin typeface="Arial" charset="0"/>
              <a:ea typeface="ＭＳ Ｐゴシック" pitchFamily="-4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44AA34-50AB-42BB-B466-12DB3FED3ABD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3F7B17-9399-4944-B18C-CAA6D7AB97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Ch. 13 – Banking 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1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Transaction Accounts </a:t>
            </a:r>
            <a:r>
              <a:rPr lang="en-US" dirty="0" smtClean="0"/>
              <a:t>(</a:t>
            </a:r>
            <a:r>
              <a:rPr lang="en-US" dirty="0" err="1" smtClean="0"/>
              <a:t>chequing</a:t>
            </a:r>
            <a:r>
              <a:rPr lang="en-US" dirty="0" smtClean="0"/>
              <a:t> account) – for everyday </a:t>
            </a:r>
            <a:r>
              <a:rPr lang="en-US" dirty="0" smtClean="0"/>
              <a:t>needs - </a:t>
            </a:r>
            <a:endParaRPr lang="en-US" dirty="0" smtClean="0"/>
          </a:p>
          <a:p>
            <a:pPr lvl="1"/>
            <a:r>
              <a:rPr lang="en-US" b="1" dirty="0" smtClean="0"/>
              <a:t>Transaction Register </a:t>
            </a:r>
            <a:r>
              <a:rPr lang="en-US" dirty="0" smtClean="0"/>
              <a:t>– your record of all transactions</a:t>
            </a:r>
          </a:p>
          <a:p>
            <a:r>
              <a:rPr lang="en-US" b="1" dirty="0" smtClean="0"/>
              <a:t>Savings account </a:t>
            </a:r>
            <a:r>
              <a:rPr lang="en-US" dirty="0" smtClean="0"/>
              <a:t>– collect some interest</a:t>
            </a:r>
          </a:p>
          <a:p>
            <a:r>
              <a:rPr lang="en-US" b="1" dirty="0" smtClean="0"/>
              <a:t>Combination </a:t>
            </a:r>
            <a:r>
              <a:rPr lang="en-US" dirty="0" smtClean="0"/>
              <a:t>– Transaction + Savings</a:t>
            </a:r>
            <a:endParaRPr lang="en-US" b="1" dirty="0" smtClean="0"/>
          </a:p>
          <a:p>
            <a:r>
              <a:rPr lang="en-US" dirty="0" smtClean="0"/>
              <a:t>Depending on plan may have </a:t>
            </a:r>
            <a:r>
              <a:rPr lang="en-US" b="1" dirty="0" smtClean="0"/>
              <a:t>service </a:t>
            </a:r>
            <a:r>
              <a:rPr lang="en-US" b="1" dirty="0" smtClean="0"/>
              <a:t>fee</a:t>
            </a:r>
          </a:p>
          <a:p>
            <a:r>
              <a:rPr lang="en-US" b="1" dirty="0" smtClean="0"/>
              <a:t>Cancelled </a:t>
            </a:r>
            <a:r>
              <a:rPr lang="en-US" b="1" dirty="0" err="1" smtClean="0"/>
              <a:t>Cheque</a:t>
            </a:r>
            <a:r>
              <a:rPr lang="en-US" b="1" dirty="0" smtClean="0"/>
              <a:t> – </a:t>
            </a:r>
            <a:r>
              <a:rPr lang="en-US" dirty="0" smtClean="0"/>
              <a:t>is a </a:t>
            </a:r>
            <a:r>
              <a:rPr lang="en-US" dirty="0" err="1" smtClean="0"/>
              <a:t>cheque</a:t>
            </a:r>
            <a:r>
              <a:rPr lang="en-US" dirty="0" smtClean="0"/>
              <a:t> that has been cashed and paid by the financial institution 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Accounts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37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Current Account – </a:t>
            </a:r>
            <a:r>
              <a:rPr lang="en-CA" dirty="0" smtClean="0"/>
              <a:t>For businesses only</a:t>
            </a:r>
          </a:p>
          <a:p>
            <a:r>
              <a:rPr lang="en-CA" dirty="0" smtClean="0"/>
              <a:t>Must be registered with the provincial or federal government and the account must be in the business’s name</a:t>
            </a:r>
          </a:p>
          <a:p>
            <a:endParaRPr lang="en-CA" dirty="0"/>
          </a:p>
          <a:p>
            <a:r>
              <a:rPr lang="en-CA" dirty="0" smtClean="0"/>
              <a:t>Normally there is no interest earned on these accounts and the business usually pays a service fee for each deposit, withdrawal and cheque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Accounts Cont’d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817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422910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/>
              <a:buChar char=""/>
              <a:defRPr/>
            </a:pPr>
            <a:r>
              <a:rPr lang="en-US" altLang="en-US" sz="3100" b="1" dirty="0">
                <a:ea typeface="ＭＳ Ｐゴシック" pitchFamily="-48" charset="-128"/>
              </a:rPr>
              <a:t>T</a:t>
            </a:r>
            <a:r>
              <a:rPr lang="en-US" altLang="en-US" sz="3100" b="1" dirty="0" smtClean="0">
                <a:ea typeface="ＭＳ Ｐゴシック" pitchFamily="-48" charset="-128"/>
              </a:rPr>
              <a:t>ransaction register (your record) </a:t>
            </a:r>
            <a:r>
              <a:rPr lang="en-US" altLang="en-US" sz="3100" dirty="0" smtClean="0">
                <a:ea typeface="ＭＳ Ｐゴシック" pitchFamily="-48" charset="-128"/>
              </a:rPr>
              <a:t>and the monthly </a:t>
            </a:r>
            <a:r>
              <a:rPr lang="en-US" altLang="en-US" sz="3100" b="1" dirty="0" smtClean="0">
                <a:ea typeface="ＭＳ Ｐゴシック" pitchFamily="-48" charset="-128"/>
              </a:rPr>
              <a:t>bank statement (printed by bank) </a:t>
            </a:r>
            <a:r>
              <a:rPr lang="en-US" altLang="en-US" sz="3100" dirty="0" smtClean="0">
                <a:ea typeface="ＭＳ Ｐゴシック" pitchFamily="-48" charset="-128"/>
              </a:rPr>
              <a:t>are compared to ensure they agree. </a:t>
            </a:r>
          </a:p>
          <a:p>
            <a:pPr marL="422910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/>
              <a:buChar char=""/>
              <a:defRPr/>
            </a:pPr>
            <a:r>
              <a:rPr lang="en-US" altLang="en-US" sz="3100" dirty="0" smtClean="0">
                <a:ea typeface="ＭＳ Ｐゴシック" pitchFamily="-48" charset="-128"/>
              </a:rPr>
              <a:t>Important to do each month so you know current balance</a:t>
            </a:r>
          </a:p>
          <a:p>
            <a:pPr marL="0" indent="0" eaLnBrk="1" fontAlgn="auto" hangingPunct="1">
              <a:lnSpc>
                <a:spcPct val="5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800" dirty="0" smtClean="0">
              <a:ea typeface="ＭＳ Ｐゴシック" pitchFamily="-48" charset="-128"/>
            </a:endParaRPr>
          </a:p>
        </p:txBody>
      </p:sp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dirty="0" smtClean="0">
                <a:solidFill>
                  <a:schemeClr val="accent2"/>
                </a:solidFill>
                <a:ea typeface="ＭＳ Ｐゴシック" pitchFamily="-48" charset="-128"/>
              </a:rPr>
              <a:t>Reconciliation</a:t>
            </a:r>
            <a:r>
              <a:rPr lang="en-US" altLang="en-US" sz="3600" dirty="0" smtClean="0">
                <a:solidFill>
                  <a:schemeClr val="accent2"/>
                </a:solidFill>
                <a:ea typeface="ＭＳ Ｐゴシック" pitchFamily="-48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0637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if your balance on your </a:t>
            </a:r>
            <a:r>
              <a:rPr lang="en-CA" b="1" dirty="0" smtClean="0"/>
              <a:t>transaction register</a:t>
            </a:r>
            <a:r>
              <a:rPr lang="en-CA" dirty="0" smtClean="0"/>
              <a:t> (your record) does not match up with your account balance (monthly </a:t>
            </a:r>
            <a:r>
              <a:rPr lang="en-CA" b="1" dirty="0" smtClean="0"/>
              <a:t>bank statement</a:t>
            </a:r>
            <a:r>
              <a:rPr lang="en-CA" dirty="0" smtClean="0"/>
              <a:t>)?</a:t>
            </a:r>
          </a:p>
          <a:p>
            <a:r>
              <a:rPr lang="en-CA" dirty="0" smtClean="0"/>
              <a:t>We need to make the 2 balance which is called </a:t>
            </a:r>
            <a:r>
              <a:rPr lang="en-CA" b="1" dirty="0" smtClean="0"/>
              <a:t>reconciliation </a:t>
            </a:r>
          </a:p>
          <a:p>
            <a:r>
              <a:rPr lang="en-US" altLang="en-US" sz="2800" dirty="0">
                <a:ea typeface="ＭＳ Ｐゴシック" pitchFamily="-48" charset="-128"/>
              </a:rPr>
              <a:t>Important to do each month so you know current balance</a:t>
            </a:r>
          </a:p>
          <a:p>
            <a:endParaRPr lang="en-CA" b="1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400" dirty="0">
                <a:solidFill>
                  <a:schemeClr val="accent2"/>
                </a:solidFill>
                <a:ea typeface="ＭＳ Ｐゴシック" pitchFamily="-48" charset="-128"/>
              </a:rPr>
              <a:t>Reconciliation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1067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CA" dirty="0"/>
          </a:p>
          <a:p>
            <a:r>
              <a:rPr lang="en-CA" dirty="0"/>
              <a:t>Step 1: Check off transactions that appear on the account statement and the transaction register.</a:t>
            </a:r>
          </a:p>
          <a:p>
            <a:r>
              <a:rPr lang="en-CA" dirty="0"/>
              <a:t>Step 2: List any cheques and withdrawals that are in you register but are not on the bank statement. </a:t>
            </a:r>
          </a:p>
          <a:p>
            <a:r>
              <a:rPr lang="en-CA" dirty="0"/>
              <a:t>This list represents withdrawals that occurred after the bank statement cut-off date and cheques that have not cleared through the account.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 to Reconcile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41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Cheques that have not been cashed or deducted from the account balance are called outstanding cheques.</a:t>
            </a:r>
          </a:p>
          <a:p>
            <a:r>
              <a:rPr lang="en-CA" dirty="0"/>
              <a:t>Step 3: Deposits listed should be those made since the statement was prepared. </a:t>
            </a:r>
          </a:p>
          <a:p>
            <a:r>
              <a:rPr lang="en-CA" dirty="0"/>
              <a:t>Add this total to the closing balance of your account statement.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 to Reconcile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33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/>
              <a:t>Step 4: Subtract the total in Step 2 from the total in Step 3.</a:t>
            </a:r>
          </a:p>
          <a:p>
            <a:r>
              <a:rPr lang="en-CA" dirty="0"/>
              <a:t>Step 5: Example of entries not yet in the transaction register are interest, service charges, debit card purchases, and ABM transactions.</a:t>
            </a:r>
          </a:p>
          <a:p>
            <a:r>
              <a:rPr lang="en-CA" dirty="0"/>
              <a:t>Calculate a new register balance.</a:t>
            </a:r>
          </a:p>
          <a:p>
            <a:r>
              <a:rPr lang="en-CA" dirty="0"/>
              <a:t>The balance at the end of Step 4 should match the balance at the end of Step 5.</a:t>
            </a:r>
          </a:p>
          <a:p>
            <a:r>
              <a:rPr lang="en-CA" dirty="0"/>
              <a:t>If they do not agree recheck your work for errors and if none made contact your financial institution.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Steps to Reconcile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1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39725" indent="-339725" eaLnBrk="1" hangingPunct="1">
              <a:buClr>
                <a:schemeClr val="tx1"/>
              </a:buClr>
              <a:defRPr/>
            </a:pPr>
            <a:r>
              <a:rPr lang="en-US" altLang="en-US" sz="2600" dirty="0" smtClean="0">
                <a:ea typeface="ＭＳ Ｐゴシック" pitchFamily="-48" charset="-128"/>
              </a:rPr>
              <a:t>Most written from a </a:t>
            </a:r>
            <a:r>
              <a:rPr lang="en-US" altLang="en-US" sz="2600" dirty="0" err="1" smtClean="0">
                <a:ea typeface="ＭＳ Ｐゴシック" pitchFamily="-48" charset="-128"/>
              </a:rPr>
              <a:t>chequebook</a:t>
            </a:r>
            <a:r>
              <a:rPr lang="en-US" altLang="en-US" sz="2600" dirty="0" smtClean="0">
                <a:ea typeface="ＭＳ Ｐゴシック" pitchFamily="-48" charset="-128"/>
              </a:rPr>
              <a:t>, but can be writing on </a:t>
            </a:r>
            <a:r>
              <a:rPr lang="en-US" altLang="en-US" sz="2600" b="1" dirty="0" smtClean="0">
                <a:ea typeface="ＭＳ Ｐゴシック" pitchFamily="-48" charset="-128"/>
              </a:rPr>
              <a:t>anything</a:t>
            </a:r>
            <a:r>
              <a:rPr lang="en-US" altLang="ja-JP" sz="2600" dirty="0" smtClean="0">
                <a:ea typeface="ＭＳ Ｐゴシック" pitchFamily="-48" charset="-128"/>
              </a:rPr>
              <a:t> (special fee to process</a:t>
            </a:r>
            <a:r>
              <a:rPr lang="en-US" altLang="ja-JP" sz="2600" dirty="0" smtClean="0">
                <a:ea typeface="ＭＳ Ｐゴシック" pitchFamily="-48" charset="-128"/>
              </a:rPr>
              <a:t>)</a:t>
            </a:r>
          </a:p>
          <a:p>
            <a:pPr marL="339725" indent="-339725" eaLnBrk="1" hangingPunct="1">
              <a:buClr>
                <a:schemeClr val="tx1"/>
              </a:buClr>
              <a:defRPr/>
            </a:pPr>
            <a:r>
              <a:rPr lang="en-US" altLang="en-US" sz="2600" dirty="0" smtClean="0">
                <a:ea typeface="ＭＳ Ｐゴシック" pitchFamily="-48" charset="-128"/>
              </a:rPr>
              <a:t>Financial institutions have </a:t>
            </a:r>
            <a:endParaRPr lang="en-US" altLang="en-US" sz="2700" dirty="0" smtClean="0">
              <a:ea typeface="ＭＳ Ｐゴシック" pitchFamily="-48" charset="-128"/>
            </a:endParaRPr>
          </a:p>
          <a:p>
            <a:pPr marL="0" indent="0" eaLnBrk="1" hangingPunct="1">
              <a:buClr>
                <a:schemeClr val="tx1"/>
              </a:buClr>
              <a:buFont typeface="Arial" charset="0"/>
              <a:buNone/>
              <a:defRPr/>
            </a:pPr>
            <a:endParaRPr lang="en-US" altLang="en-US" sz="2700" b="1" dirty="0" smtClean="0">
              <a:solidFill>
                <a:schemeClr val="accent1"/>
              </a:solidFill>
              <a:ea typeface="ＭＳ Ｐゴシック" pitchFamily="-48" charset="-128"/>
            </a:endParaRPr>
          </a:p>
          <a:p>
            <a:pPr marL="0" indent="0" eaLnBrk="1" hangingPunct="1">
              <a:buClr>
                <a:schemeClr val="tx1"/>
              </a:buClr>
              <a:buFont typeface="Arial" charset="0"/>
              <a:buNone/>
              <a:defRPr/>
            </a:pPr>
            <a:r>
              <a:rPr lang="en-US" altLang="en-US" sz="2700" b="1" dirty="0" err="1" smtClean="0">
                <a:solidFill>
                  <a:schemeClr val="accent1"/>
                </a:solidFill>
                <a:ea typeface="ＭＳ Ｐゴシック" pitchFamily="-48" charset="-128"/>
              </a:rPr>
              <a:t>Cheque</a:t>
            </a:r>
            <a:r>
              <a:rPr lang="en-US" altLang="en-US" sz="2700" b="1" dirty="0" smtClean="0">
                <a:solidFill>
                  <a:schemeClr val="accent1"/>
                </a:solidFill>
                <a:ea typeface="ＭＳ Ｐゴシック" pitchFamily="-48" charset="-128"/>
              </a:rPr>
              <a:t> Essentials</a:t>
            </a:r>
          </a:p>
          <a:p>
            <a:pPr marL="822325" lvl="1" indent="-285750" eaLnBrk="1" hangingPunct="1">
              <a:buClr>
                <a:schemeClr val="tx1"/>
              </a:buClr>
              <a:defRPr/>
            </a:pPr>
            <a:r>
              <a:rPr lang="en-US" altLang="en-US" sz="2700" dirty="0" smtClean="0">
                <a:ea typeface="ＭＳ Ｐゴシック" pitchFamily="-48" charset="-128"/>
              </a:rPr>
              <a:t>date, payee, </a:t>
            </a:r>
            <a:r>
              <a:rPr lang="en-US" altLang="en-US" sz="2700" dirty="0" err="1" smtClean="0">
                <a:ea typeface="ＭＳ Ｐゴシック" pitchFamily="-48" charset="-128"/>
              </a:rPr>
              <a:t>drawee</a:t>
            </a:r>
            <a:r>
              <a:rPr lang="en-US" altLang="en-US" sz="2700" dirty="0" smtClean="0">
                <a:ea typeface="ＭＳ Ｐゴシック" pitchFamily="-48" charset="-128"/>
              </a:rPr>
              <a:t> (bank), drawer, amount, and account number.</a:t>
            </a:r>
          </a:p>
        </p:txBody>
      </p:sp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Writing Cheques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0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1"/>
              </a:buClr>
              <a:buFont typeface="Arial" charset="0"/>
              <a:buNone/>
            </a:pPr>
            <a:r>
              <a:rPr lang="en-US" altLang="en-US" sz="3000" b="1" dirty="0" smtClean="0">
                <a:solidFill>
                  <a:schemeClr val="accent1"/>
                </a:solidFill>
                <a:ea typeface="ＭＳ Ｐゴシック" pitchFamily="-48" charset="-128"/>
              </a:rPr>
              <a:t>Security Features</a:t>
            </a:r>
          </a:p>
          <a:p>
            <a:pPr marL="822325" lvl="1" indent="-285750" eaLnBrk="1" hangingPunct="1">
              <a:buClr>
                <a:schemeClr val="tx1"/>
              </a:buClr>
            </a:pPr>
            <a:r>
              <a:rPr lang="en-US" altLang="en-US" sz="2800" dirty="0" smtClean="0">
                <a:ea typeface="ＭＳ Ｐゴシック" pitchFamily="-48" charset="-128"/>
              </a:rPr>
              <a:t>inks that change </a:t>
            </a:r>
            <a:r>
              <a:rPr lang="en-US" altLang="en-US" sz="2800" dirty="0" err="1" smtClean="0">
                <a:ea typeface="ＭＳ Ｐゴシック" pitchFamily="-48" charset="-128"/>
              </a:rPr>
              <a:t>colour</a:t>
            </a:r>
            <a:r>
              <a:rPr lang="en-US" altLang="en-US" sz="2800" dirty="0" smtClean="0">
                <a:ea typeface="ＭＳ Ｐゴシック" pitchFamily="-48" charset="-128"/>
              </a:rPr>
              <a:t> when rubbed, watermarks, and special </a:t>
            </a:r>
            <a:r>
              <a:rPr lang="en-US" altLang="en-US" sz="2800" dirty="0" err="1" smtClean="0">
                <a:ea typeface="ＭＳ Ｐゴシック" pitchFamily="-48" charset="-128"/>
              </a:rPr>
              <a:t>fibres</a:t>
            </a:r>
            <a:r>
              <a:rPr lang="en-US" altLang="en-US" sz="2800" dirty="0" smtClean="0">
                <a:ea typeface="ＭＳ Ｐゴシック" pitchFamily="-48" charset="-128"/>
              </a:rPr>
              <a:t>.</a:t>
            </a:r>
          </a:p>
          <a:p>
            <a:pPr marL="0" indent="0" eaLnBrk="1" hangingPunct="1">
              <a:buClr>
                <a:schemeClr val="tx1"/>
              </a:buClr>
              <a:buFont typeface="Arial" charset="0"/>
              <a:buNone/>
            </a:pPr>
            <a:endParaRPr lang="en-US" altLang="en-US" sz="2800" dirty="0" smtClean="0">
              <a:ea typeface="ＭＳ Ｐゴシック" pitchFamily="-48" charset="-128"/>
            </a:endParaRPr>
          </a:p>
          <a:p>
            <a:pPr marL="0" indent="0" eaLnBrk="1" hangingPunct="1">
              <a:buClr>
                <a:schemeClr val="tx1"/>
              </a:buClr>
              <a:buFont typeface="Arial" charset="0"/>
              <a:buNone/>
            </a:pPr>
            <a:r>
              <a:rPr lang="en-US" altLang="en-US" sz="3000" b="1" dirty="0" smtClean="0">
                <a:solidFill>
                  <a:schemeClr val="accent1"/>
                </a:solidFill>
                <a:ea typeface="ＭＳ Ｐゴシック" pitchFamily="-48" charset="-128"/>
              </a:rPr>
              <a:t>Stop Payment Request</a:t>
            </a:r>
          </a:p>
          <a:p>
            <a:pPr marL="822325" lvl="1" indent="-285750" eaLnBrk="1" hangingPunct="1">
              <a:buClr>
                <a:schemeClr val="tx1"/>
              </a:buClr>
            </a:pPr>
            <a:r>
              <a:rPr lang="en-US" altLang="en-US" sz="2800" dirty="0" smtClean="0">
                <a:ea typeface="ＭＳ Ｐゴシック" pitchFamily="-48" charset="-128"/>
              </a:rPr>
              <a:t>can be made if you do not want a </a:t>
            </a:r>
            <a:r>
              <a:rPr lang="en-US" altLang="en-US" sz="2800" dirty="0" err="1" smtClean="0">
                <a:ea typeface="ＭＳ Ｐゴシック" pitchFamily="-48" charset="-128"/>
              </a:rPr>
              <a:t>cheque</a:t>
            </a:r>
            <a:r>
              <a:rPr lang="en-US" altLang="en-US" sz="2800" dirty="0" smtClean="0">
                <a:ea typeface="ＭＳ Ｐゴシック" pitchFamily="-48" charset="-128"/>
              </a:rPr>
              <a:t> to be cashed, or if it is lost or stolen. </a:t>
            </a:r>
            <a:endParaRPr lang="en-CA" altLang="en-US" sz="2800" dirty="0" smtClean="0">
              <a:ea typeface="ＭＳ Ｐゴシック" pitchFamily="-48" charset="-128"/>
            </a:endParaRPr>
          </a:p>
        </p:txBody>
      </p:sp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Writing Cheques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16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5" descr="cpacompliant-chqsampl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7676972" cy="3667125"/>
          </a:xfrm>
        </p:spPr>
      </p:pic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2800" b="1" smtClean="0"/>
              <a:t>Chapter 13: Banking</a:t>
            </a:r>
            <a:br>
              <a:rPr lang="en-US" altLang="en-US" sz="2800" b="1" smtClean="0"/>
            </a:br>
            <a:r>
              <a:rPr lang="en-US" altLang="en-US" sz="2800" b="1" smtClean="0">
                <a:solidFill>
                  <a:schemeClr val="accent2"/>
                </a:solidFill>
              </a:rPr>
              <a:t>Writing Cheques</a:t>
            </a:r>
            <a:endParaRPr lang="en-CA" altLang="en-US" sz="28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9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https://www.youtube.com/watch?v=fTTGALaRZoc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Banks Explained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7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en-US" altLang="en-US" sz="3000" b="1" dirty="0" err="1" smtClean="0">
                <a:solidFill>
                  <a:schemeClr val="accent1"/>
                </a:solidFill>
                <a:ea typeface="ＭＳ Ｐゴシック" pitchFamily="-48" charset="-128"/>
              </a:rPr>
              <a:t>Cheque</a:t>
            </a:r>
            <a:r>
              <a:rPr lang="en-US" altLang="en-US" sz="3000" b="1" dirty="0" smtClean="0">
                <a:solidFill>
                  <a:schemeClr val="accent1"/>
                </a:solidFill>
                <a:ea typeface="ＭＳ Ｐゴシック" pitchFamily="-48" charset="-128"/>
              </a:rPr>
              <a:t> Clearing</a:t>
            </a:r>
          </a:p>
          <a:p>
            <a:pPr marL="822325" lvl="1" indent="-28575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ea typeface="ＭＳ Ｐゴシック" pitchFamily="-48" charset="-128"/>
              </a:rPr>
              <a:t>processing of </a:t>
            </a:r>
            <a:r>
              <a:rPr lang="en-US" altLang="en-US" dirty="0" err="1" smtClean="0">
                <a:ea typeface="ＭＳ Ｐゴシック" pitchFamily="-48" charset="-128"/>
              </a:rPr>
              <a:t>cheques</a:t>
            </a:r>
            <a:r>
              <a:rPr lang="en-US" altLang="en-US" dirty="0" smtClean="0">
                <a:ea typeface="ＭＳ Ｐゴシック" pitchFamily="-48" charset="-128"/>
              </a:rPr>
              <a:t> and the settling of account balances</a:t>
            </a:r>
          </a:p>
          <a:p>
            <a:pPr marL="536575" lvl="1" indent="0" eaLnBrk="1" hangingPunct="1">
              <a:lnSpc>
                <a:spcPct val="90000"/>
              </a:lnSpc>
              <a:buClr>
                <a:schemeClr val="tx1"/>
              </a:buClr>
              <a:buNone/>
            </a:pPr>
            <a:endParaRPr lang="en-US" altLang="en-US" sz="2600" dirty="0" smtClean="0">
              <a:ea typeface="ＭＳ Ｐゴシック" pitchFamily="-48" charset="-128"/>
            </a:endParaRP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en-US" altLang="en-US" sz="2600" b="1" dirty="0" smtClean="0">
                <a:solidFill>
                  <a:schemeClr val="accent2"/>
                </a:solidFill>
                <a:ea typeface="ＭＳ Ｐゴシック" pitchFamily="-48" charset="-128"/>
              </a:rPr>
              <a:t>Magnetic Ink Character Recognition (MICR)</a:t>
            </a:r>
          </a:p>
          <a:p>
            <a:pPr marL="822325" lvl="1" indent="-28575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>
                <a:ea typeface="ＭＳ Ｐゴシック" pitchFamily="-48" charset="-128"/>
              </a:rPr>
              <a:t>coded characters across bottom that are read by electronic </a:t>
            </a:r>
            <a:r>
              <a:rPr lang="en-US" altLang="en-US" dirty="0" err="1" smtClean="0">
                <a:ea typeface="ＭＳ Ｐゴシック" pitchFamily="-48" charset="-128"/>
              </a:rPr>
              <a:t>cheque</a:t>
            </a:r>
            <a:r>
              <a:rPr lang="en-US" altLang="en-US" dirty="0" smtClean="0">
                <a:ea typeface="ＭＳ Ｐゴシック" pitchFamily="-48" charset="-128"/>
              </a:rPr>
              <a:t> sorting machines. 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endParaRPr lang="en-US" altLang="en-US" sz="2600" dirty="0" smtClean="0">
              <a:ea typeface="ＭＳ Ｐゴシック" pitchFamily="-48" charset="-128"/>
            </a:endParaRPr>
          </a:p>
        </p:txBody>
      </p:sp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Writing Cheques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801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7921625" cy="44958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3100" dirty="0" smtClean="0">
                <a:ea typeface="ＭＳ Ｐゴシック" pitchFamily="-48" charset="-128"/>
              </a:rPr>
              <a:t>Deposited </a:t>
            </a:r>
            <a:r>
              <a:rPr lang="en-US" altLang="en-US" sz="3100" dirty="0" err="1" smtClean="0">
                <a:ea typeface="ＭＳ Ｐゴシック" pitchFamily="-48" charset="-128"/>
              </a:rPr>
              <a:t>cheques</a:t>
            </a:r>
            <a:r>
              <a:rPr lang="en-US" altLang="en-US" sz="3100" dirty="0" smtClean="0">
                <a:ea typeface="ＭＳ Ｐゴシック" pitchFamily="-48" charset="-128"/>
              </a:rPr>
              <a:t> can have a </a:t>
            </a:r>
            <a:r>
              <a:rPr lang="en-US" altLang="en-US" sz="3100" b="1" dirty="0" smtClean="0">
                <a:ea typeface="ＭＳ Ｐゴシック" pitchFamily="-48" charset="-128"/>
              </a:rPr>
              <a:t>hold</a:t>
            </a:r>
            <a:r>
              <a:rPr lang="en-US" altLang="en-US" sz="3100" dirty="0" smtClean="0">
                <a:ea typeface="ＭＳ Ｐゴシック" pitchFamily="-48" charset="-128"/>
              </a:rPr>
              <a:t> or delay to give institution time to clear the </a:t>
            </a:r>
            <a:r>
              <a:rPr lang="en-US" altLang="en-US" sz="3100" dirty="0" err="1" smtClean="0">
                <a:ea typeface="ＭＳ Ｐゴシック" pitchFamily="-48" charset="-128"/>
              </a:rPr>
              <a:t>cheque</a:t>
            </a:r>
            <a:r>
              <a:rPr lang="en-US" altLang="en-US" sz="3100" dirty="0" smtClean="0">
                <a:ea typeface="ＭＳ Ｐゴシック" pitchFamily="-48" charset="-128"/>
              </a:rPr>
              <a:t> (check funds are available)</a:t>
            </a:r>
            <a:endParaRPr lang="en-CA" altLang="en-US" sz="3100" dirty="0" smtClean="0">
              <a:ea typeface="ＭＳ Ｐゴシック" pitchFamily="-48" charset="-128"/>
            </a:endParaRPr>
          </a:p>
        </p:txBody>
      </p:sp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smtClean="0">
                <a:solidFill>
                  <a:schemeClr val="accent2"/>
                </a:solidFill>
                <a:ea typeface="ＭＳ Ｐゴシック" pitchFamily="-48" charset="-128"/>
              </a:rPr>
              <a:t>Holds on Cheques</a:t>
            </a:r>
          </a:p>
        </p:txBody>
      </p:sp>
    </p:spTree>
    <p:extLst>
      <p:ext uri="{BB962C8B-B14F-4D97-AF65-F5344CB8AC3E}">
        <p14:creationId xmlns:p14="http://schemas.microsoft.com/office/powerpoint/2010/main" val="16175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r>
              <a:rPr lang="en-US" altLang="en-US" sz="3200" dirty="0" smtClean="0">
                <a:ea typeface="ＭＳ Ｐゴシック" pitchFamily="-48" charset="-128"/>
              </a:rPr>
              <a:t>ABMs (Canada 1970) allow customers to access their accounts quickly, conveniently, and accurately.</a:t>
            </a:r>
          </a:p>
          <a:p>
            <a:pPr marL="0" indent="0" eaLnBrk="1" hangingPunct="1">
              <a:lnSpc>
                <a:spcPct val="90000"/>
              </a:lnSpc>
              <a:buClr>
                <a:schemeClr val="tx1"/>
              </a:buClr>
              <a:buFont typeface="Arial" charset="0"/>
              <a:buNone/>
            </a:pPr>
            <a:endParaRPr lang="en-US" altLang="en-US" sz="3200" dirty="0" smtClean="0">
              <a:ea typeface="ＭＳ Ｐゴシック" pitchFamily="-48" charset="-128"/>
            </a:endParaRPr>
          </a:p>
        </p:txBody>
      </p:sp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Shared ABM Networks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712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Loans</a:t>
            </a:r>
            <a:endParaRPr lang="en-US" altLang="en-US" sz="2800" dirty="0">
              <a:ea typeface="ＭＳ Ｐゴシック" pitchFamily="-48" charset="-128"/>
            </a:endParaRP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Lines of Credit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Online banking – </a:t>
            </a:r>
            <a:r>
              <a:rPr lang="en-US" altLang="en-US" sz="2800" b="1" dirty="0" smtClean="0">
                <a:solidFill>
                  <a:schemeClr val="tx1"/>
                </a:solidFill>
                <a:ea typeface="ＭＳ Ｐゴシック" pitchFamily="-48" charset="-128"/>
              </a:rPr>
              <a:t>convenient 24/7 access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Credit cards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Direct Deposit –</a:t>
            </a:r>
            <a:r>
              <a:rPr lang="en-US" altLang="en-US" sz="2800" b="1" dirty="0">
                <a:solidFill>
                  <a:schemeClr val="accent1"/>
                </a:solidFill>
                <a:ea typeface="ＭＳ Ｐゴシック" pitchFamily="-48" charset="-128"/>
              </a:rPr>
              <a:t> </a:t>
            </a:r>
            <a:r>
              <a:rPr lang="en-US" altLang="en-US" sz="2800" b="1" dirty="0" smtClean="0">
                <a:solidFill>
                  <a:schemeClr val="tx1"/>
                </a:solidFill>
                <a:ea typeface="ＭＳ Ｐゴシック" pitchFamily="-48" charset="-128"/>
              </a:rPr>
              <a:t>ex: salary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Money Order and Drafts - </a:t>
            </a:r>
            <a:r>
              <a:rPr lang="en-US" altLang="en-US" sz="2800" b="1" dirty="0" smtClean="0">
                <a:solidFill>
                  <a:schemeClr val="tx1"/>
                </a:solidFill>
                <a:ea typeface="ＭＳ Ｐゴシック" pitchFamily="-48" charset="-128"/>
              </a:rPr>
              <a:t>like </a:t>
            </a:r>
            <a:r>
              <a:rPr lang="en-US" altLang="en-US" sz="2800" b="1" dirty="0" err="1" smtClean="0">
                <a:solidFill>
                  <a:schemeClr val="tx1"/>
                </a:solidFill>
                <a:ea typeface="ＭＳ Ｐゴシック" pitchFamily="-48" charset="-128"/>
              </a:rPr>
              <a:t>cheque</a:t>
            </a:r>
            <a:r>
              <a:rPr lang="en-US" altLang="en-US" sz="2800" b="1" dirty="0" smtClean="0">
                <a:solidFill>
                  <a:schemeClr val="tx1"/>
                </a:solidFill>
                <a:ea typeface="ＭＳ Ｐゴシック" pitchFamily="-48" charset="-128"/>
              </a:rPr>
              <a:t> with guarantee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Overdraft protection</a:t>
            </a:r>
          </a:p>
          <a:p>
            <a:pPr marL="457200" indent="-457200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 smtClean="0">
                <a:solidFill>
                  <a:schemeClr val="accent1"/>
                </a:solidFill>
                <a:ea typeface="ＭＳ Ｐゴシック" pitchFamily="-48" charset="-128"/>
              </a:rPr>
              <a:t>Pre-authorized bill payments</a:t>
            </a:r>
          </a:p>
          <a:p>
            <a:pPr marL="0" indent="0" eaLnBrk="1" hangingPunct="1">
              <a:lnSpc>
                <a:spcPct val="70000"/>
              </a:lnSpc>
              <a:buClr>
                <a:schemeClr val="tx1"/>
              </a:buClr>
              <a:buFont typeface="Arial" charset="0"/>
              <a:buNone/>
            </a:pPr>
            <a:endParaRPr lang="en-US" altLang="en-US" sz="2800" dirty="0" smtClean="0">
              <a:ea typeface="ＭＳ Ｐゴシック" pitchFamily="-48" charset="-128"/>
            </a:endParaRPr>
          </a:p>
        </p:txBody>
      </p:sp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Other Financial Services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  <p:pic>
        <p:nvPicPr>
          <p:cNvPr id="30724" name="Picture 5" descr="Home-Equity-Line-Of-Cred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313" y="260350"/>
            <a:ext cx="211137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16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800" dirty="0" smtClean="0">
                <a:latin typeface="Arial" charset="0"/>
                <a:ea typeface="ＭＳ Ｐゴシック" pitchFamily="-48" charset="-128"/>
              </a:rPr>
              <a:t>Loans 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are made to consumers, businesses, and all three levels of government.</a:t>
            </a:r>
          </a:p>
          <a:p>
            <a:pPr>
              <a:buFontTx/>
              <a:buChar char="•"/>
            </a:pPr>
            <a:r>
              <a:rPr lang="en-US" altLang="en-US" sz="2800" dirty="0" smtClean="0">
                <a:latin typeface="Arial" charset="0"/>
                <a:ea typeface="ＭＳ Ｐゴシック" pitchFamily="-48" charset="-128"/>
              </a:rPr>
              <a:t>Term 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loans, student loans, credit cards, lines of credit, and mortgages are common types of loans.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2800" b="1" dirty="0">
                <a:latin typeface="Arial" charset="0"/>
                <a:ea typeface="ＭＳ Ｐゴシック" pitchFamily="-48" charset="-128"/>
              </a:rPr>
              <a:t>term loan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 involves borrowing money and paying it back at a specific time.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Interest on a loan can be fixed (a set rate of interest for a specified term) or variable (interest rates fluctuate with general rates).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Loans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284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This ability to access credit instantly requires payment of interest only on the exact amount borrowed for the number of days that it is used.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Interest rates are usually lower that basic credit cards</a:t>
            </a:r>
            <a:r>
              <a:rPr lang="en-US" altLang="en-US" sz="2800" dirty="0" smtClean="0">
                <a:latin typeface="Arial" charset="0"/>
                <a:ea typeface="ＭＳ Ｐゴシック" pitchFamily="-48" charset="-128"/>
              </a:rPr>
              <a:t>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Lines of credit can be critical for new business in the start-up period and for seasonal businesses.</a:t>
            </a:r>
          </a:p>
          <a:p>
            <a:pPr>
              <a:buFontTx/>
              <a:buChar char="•"/>
            </a:pPr>
            <a:endParaRPr lang="en-US" altLang="en-US" sz="2800" dirty="0">
              <a:latin typeface="Arial" charset="0"/>
              <a:ea typeface="ＭＳ Ｐゴシック" pitchFamily="-48" charset="-128"/>
            </a:endParaRP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Lines of Credit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538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Many financial institutions offer one of two major credit cards: Visa or MasterCard.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Features, fees, and interest rates on credit cards vary.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Credit Card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001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Service transfers from an outside source directly into your account </a:t>
            </a:r>
          </a:p>
          <a:p>
            <a:r>
              <a:rPr lang="en-CA" dirty="0" smtClean="0"/>
              <a:t>Ex: Work salary, or perhaps a tax refund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Direct Deposit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76979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Form of payment similar to a cheque</a:t>
            </a:r>
          </a:p>
          <a:p>
            <a:r>
              <a:rPr lang="en-CA" dirty="0" smtClean="0"/>
              <a:t>Difference is the institution prints it for you and guarantees to pay the amount shown</a:t>
            </a:r>
          </a:p>
          <a:p>
            <a:r>
              <a:rPr lang="en-CA" dirty="0" smtClean="0"/>
              <a:t>Both money order and drafts are relatively the same thing – only difference is a draft is issued only by financial institutions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Money Order or Draft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419" y="4114800"/>
            <a:ext cx="5262562" cy="2434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53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If you write a cheque for $100 but only have $50 in your account, your account overdraft is $50</a:t>
            </a:r>
          </a:p>
          <a:p>
            <a:endParaRPr lang="en-CA" dirty="0"/>
          </a:p>
          <a:p>
            <a:r>
              <a:rPr lang="en-CA" dirty="0" smtClean="0"/>
              <a:t>This protection allows the institution to lend the money to the depositor on your behalf</a:t>
            </a:r>
          </a:p>
          <a:p>
            <a:endParaRPr lang="en-CA" dirty="0"/>
          </a:p>
          <a:p>
            <a:r>
              <a:rPr lang="en-CA" dirty="0" smtClean="0"/>
              <a:t>You normally need to pay for this service.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Overdraft Protection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28549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1"/>
              </a:buClr>
            </a:pPr>
            <a:r>
              <a:rPr lang="en-US" altLang="en-US" sz="3200" dirty="0">
                <a:latin typeface="Calibri" pitchFamily="34" charset="0"/>
                <a:ea typeface="ＭＳ Ｐゴシック" pitchFamily="-48" charset="-128"/>
              </a:rPr>
              <a:t>People open accounts at financial institutions to save money and, potentially, to make money or interest.</a:t>
            </a:r>
            <a:endParaRPr lang="en-US" altLang="en-US" sz="2800" dirty="0">
              <a:latin typeface="Arial" charset="0"/>
              <a:ea typeface="ＭＳ Ｐゴシック" pitchFamily="-48" charset="-128"/>
            </a:endParaRP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Interest rates vary and are dependent on the balance and they type of account.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Usually only a small amount of money is necessary to open a savings account.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An account in one person</a:t>
            </a:r>
            <a:r>
              <a:rPr lang="ja-JP" altLang="en-US" sz="2800" dirty="0">
                <a:latin typeface="Calibri" pitchFamily="34" charset="0"/>
                <a:ea typeface="ＭＳ Ｐゴシック" pitchFamily="-48" charset="-128"/>
              </a:rPr>
              <a:t>’</a:t>
            </a:r>
            <a:r>
              <a:rPr lang="en-US" altLang="ja-JP" sz="2800" dirty="0">
                <a:latin typeface="Arial" charset="0"/>
                <a:ea typeface="ＭＳ Ｐゴシック" pitchFamily="-48" charset="-128"/>
              </a:rPr>
              <a:t>s name gives them full control.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A </a:t>
            </a:r>
            <a:r>
              <a:rPr lang="en-US" altLang="en-US" sz="2800" b="1" dirty="0">
                <a:latin typeface="Arial" charset="0"/>
                <a:ea typeface="ＭＳ Ｐゴシック" pitchFamily="-48" charset="-128"/>
              </a:rPr>
              <a:t>joint account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 can be opened by two or more individuals.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About Accounts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77978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have normal bills to pay such as TV, mortgage, phone </a:t>
            </a:r>
            <a:r>
              <a:rPr lang="en-CA" dirty="0" err="1" smtClean="0"/>
              <a:t>etc</a:t>
            </a:r>
            <a:endParaRPr lang="en-CA" dirty="0" smtClean="0"/>
          </a:p>
          <a:p>
            <a:r>
              <a:rPr lang="en-CA" dirty="0" smtClean="0"/>
              <a:t>You can give a company permission to make a preauthorized debit which allows them to take the money right out of your account. </a:t>
            </a:r>
          </a:p>
          <a:p>
            <a:endParaRPr lang="en-CA" dirty="0"/>
          </a:p>
          <a:p>
            <a:pPr marL="109728" indent="0">
              <a:buNone/>
            </a:pP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Preauthorized Bill Payments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225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4384829"/>
          </a:xfrm>
        </p:spPr>
        <p:txBody>
          <a:bodyPr>
            <a:normAutofit/>
          </a:bodyPr>
          <a:lstStyle/>
          <a:p>
            <a:r>
              <a:rPr lang="en-US" sz="3000" dirty="0" smtClean="0"/>
              <a:t>Do some online research to answer the following:</a:t>
            </a:r>
          </a:p>
          <a:p>
            <a:pPr lvl="1"/>
            <a:r>
              <a:rPr lang="en-US" sz="2600" dirty="0" smtClean="0"/>
              <a:t>What is the difference between </a:t>
            </a:r>
            <a:r>
              <a:rPr lang="en-US" sz="2600" b="1" dirty="0" smtClean="0"/>
              <a:t>virtual banking </a:t>
            </a:r>
            <a:r>
              <a:rPr lang="en-US" sz="2600" dirty="0" smtClean="0"/>
              <a:t>and </a:t>
            </a:r>
            <a:r>
              <a:rPr lang="en-US" sz="2600" b="1" dirty="0" smtClean="0"/>
              <a:t>online banking </a:t>
            </a:r>
            <a:r>
              <a:rPr lang="en-US" sz="2600" dirty="0" smtClean="0"/>
              <a:t>and the </a:t>
            </a:r>
            <a:r>
              <a:rPr lang="en-US" sz="2600" b="1" dirty="0" smtClean="0"/>
              <a:t>advantages</a:t>
            </a:r>
            <a:r>
              <a:rPr lang="en-US" sz="2600" dirty="0" smtClean="0"/>
              <a:t> and </a:t>
            </a:r>
            <a:r>
              <a:rPr lang="en-US" sz="2600" b="1" dirty="0" smtClean="0"/>
              <a:t>disadvantages</a:t>
            </a:r>
            <a:r>
              <a:rPr lang="en-US" sz="2600" dirty="0" smtClean="0"/>
              <a:t> of each</a:t>
            </a:r>
          </a:p>
          <a:p>
            <a:pPr lvl="1"/>
            <a:r>
              <a:rPr lang="en-US" sz="2600" dirty="0" smtClean="0"/>
              <a:t>Make sure to include the results in your notes!</a:t>
            </a:r>
          </a:p>
          <a:p>
            <a:pPr marL="365760" lvl="1" indent="0">
              <a:buNone/>
            </a:pPr>
            <a:endParaRPr lang="en-US" sz="2600" dirty="0" smtClean="0"/>
          </a:p>
          <a:p>
            <a:pPr marL="365760" lvl="1" indent="0">
              <a:buNone/>
            </a:pPr>
            <a:r>
              <a:rPr lang="en-US" sz="2600" dirty="0" smtClean="0"/>
              <a:t>When you’re done work on your summative!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024744" cy="1143000"/>
          </a:xfrm>
        </p:spPr>
        <p:txBody>
          <a:bodyPr/>
          <a:lstStyle/>
          <a:p>
            <a:r>
              <a:rPr lang="en-US" dirty="0" smtClean="0"/>
              <a:t>Task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•"/>
            </a:pPr>
            <a:r>
              <a:rPr lang="en-US" altLang="en-US" sz="2800" dirty="0" smtClean="0">
                <a:latin typeface="Arial" charset="0"/>
                <a:ea typeface="ＭＳ Ｐゴシック" pitchFamily="-48" charset="-128"/>
              </a:rPr>
              <a:t>Shows all 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deposits, withdrawals, transfers of money, service charges, and any interest earned on the account.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Account statements are mailed to clients on a monthly </a:t>
            </a:r>
            <a:r>
              <a:rPr lang="en-US" altLang="en-US" sz="2800" dirty="0" smtClean="0">
                <a:latin typeface="Arial" charset="0"/>
                <a:ea typeface="ＭＳ Ｐゴシック" pitchFamily="-48" charset="-128"/>
              </a:rPr>
              <a:t>basis </a:t>
            </a:r>
            <a:endParaRPr lang="en-US" altLang="en-US" sz="2800" dirty="0">
              <a:latin typeface="Arial" charset="0"/>
              <a:ea typeface="ＭＳ Ｐゴシック" pitchFamily="-48" charset="-128"/>
            </a:endParaRP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Passbooks can be updated in the financial institution and at many automated banking machines.</a:t>
            </a:r>
          </a:p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Customers can access account information online by using their bank card number and their PIN code.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Account Statements &amp; Passbooks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192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096000" cy="414059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Passbook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9276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216535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CA" altLang="en-US" sz="3100" dirty="0">
                <a:ea typeface="ＭＳ Ｐゴシック" pitchFamily="-48" charset="-128"/>
              </a:rPr>
              <a:t>Personal </a:t>
            </a:r>
            <a:r>
              <a:rPr lang="en-CA" altLang="en-US" sz="3100" dirty="0" smtClean="0">
                <a:ea typeface="ＭＳ Ｐゴシック" pitchFamily="-48" charset="-128"/>
              </a:rPr>
              <a:t>information- full </a:t>
            </a:r>
            <a:r>
              <a:rPr lang="en-CA" altLang="en-US" sz="3100" dirty="0">
                <a:ea typeface="ＭＳ Ｐゴシック" pitchFamily="-48" charset="-128"/>
              </a:rPr>
              <a:t>name and home address, date of birth, telephone number, and occupation.</a:t>
            </a:r>
          </a:p>
          <a:p>
            <a:pPr marL="216535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en-CA" altLang="en-US" sz="3100" dirty="0" smtClean="0">
                <a:ea typeface="ＭＳ Ｐゴシック" pitchFamily="-48" charset="-128"/>
              </a:rPr>
              <a:t>Provide </a:t>
            </a:r>
            <a:r>
              <a:rPr lang="en-CA" altLang="en-US" sz="3100" dirty="0">
                <a:ea typeface="ＭＳ Ｐゴシック" pitchFamily="-48" charset="-128"/>
              </a:rPr>
              <a:t>two current pieces of identification containing a signature and if possible a photograph</a:t>
            </a:r>
            <a:r>
              <a:rPr lang="en-CA" altLang="en-US" sz="3100" dirty="0" smtClean="0">
                <a:ea typeface="ＭＳ Ｐゴシック" pitchFamily="-48" charset="-128"/>
              </a:rPr>
              <a:t>. (driver’s </a:t>
            </a:r>
            <a:r>
              <a:rPr lang="en-CA" altLang="en-US" sz="3100" dirty="0">
                <a:ea typeface="ＭＳ Ｐゴシック" pitchFamily="-48" charset="-128"/>
              </a:rPr>
              <a:t>licence, credit card, employer identity card, passport, and student card.</a:t>
            </a:r>
          </a:p>
          <a:p>
            <a:pPr marL="216535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None/>
              <a:defRPr/>
            </a:pPr>
            <a:r>
              <a:rPr lang="en-US" altLang="en-US" sz="3100" dirty="0" smtClean="0">
                <a:ea typeface="ＭＳ Ｐゴシック" pitchFamily="-48" charset="-128"/>
              </a:rPr>
              <a:t>Fill out a </a:t>
            </a:r>
            <a:r>
              <a:rPr lang="en-US" altLang="en-US" sz="3100" b="1" dirty="0" smtClean="0">
                <a:ea typeface="ＭＳ Ｐゴシック" pitchFamily="-48" charset="-128"/>
              </a:rPr>
              <a:t>signature card</a:t>
            </a:r>
            <a:r>
              <a:rPr lang="en-US" altLang="en-US" sz="3100" dirty="0" smtClean="0">
                <a:ea typeface="ＭＳ Ｐゴシック" pitchFamily="-48" charset="-128"/>
              </a:rPr>
              <a:t> </a:t>
            </a:r>
          </a:p>
          <a:p>
            <a:pPr marL="502285" indent="-28575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Wingdings"/>
              <a:buChar char=""/>
              <a:defRPr/>
            </a:pPr>
            <a:r>
              <a:rPr lang="en-US" altLang="en-US" sz="3100" dirty="0" smtClean="0">
                <a:ea typeface="ＭＳ Ｐゴシック" pitchFamily="-48" charset="-128"/>
              </a:rPr>
              <a:t>Will receive a </a:t>
            </a:r>
            <a:r>
              <a:rPr lang="en-US" altLang="en-US" sz="3100" b="1" dirty="0" smtClean="0">
                <a:ea typeface="ＭＳ Ｐゴシック" pitchFamily="-48" charset="-128"/>
              </a:rPr>
              <a:t>debit</a:t>
            </a:r>
            <a:r>
              <a:rPr lang="en-US" altLang="en-US" sz="3100" dirty="0" smtClean="0">
                <a:ea typeface="ＭＳ Ｐゴシック" pitchFamily="-48" charset="-128"/>
              </a:rPr>
              <a:t> card</a:t>
            </a:r>
            <a:endParaRPr lang="en-US" altLang="en-US" sz="2800" dirty="0" smtClean="0">
              <a:ea typeface="ＭＳ Ｐゴシック" pitchFamily="-48" charset="-128"/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tx1"/>
              </a:buClr>
              <a:buFont typeface="Arial" charset="0"/>
              <a:buNone/>
              <a:defRPr/>
            </a:pPr>
            <a:endParaRPr lang="en-CA" altLang="en-US" sz="1800" dirty="0" smtClean="0">
              <a:ea typeface="ＭＳ Ｐゴシック" pitchFamily="-48" charset="-128"/>
            </a:endParaRPr>
          </a:p>
        </p:txBody>
      </p:sp>
      <p:sp>
        <p:nvSpPr>
          <p:cNvPr id="16386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b="1" smtClean="0">
                <a:solidFill>
                  <a:schemeClr val="accent2"/>
                </a:solidFill>
                <a:ea typeface="ＭＳ Ｐゴシック" pitchFamily="-48" charset="-128"/>
              </a:rPr>
              <a:t>Opening and Accessing an Account</a:t>
            </a:r>
          </a:p>
        </p:txBody>
      </p:sp>
      <p:pic>
        <p:nvPicPr>
          <p:cNvPr id="16388" name="Picture 5" descr="htb-card-r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68875"/>
            <a:ext cx="1366838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5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In the financial institution the teller facilitates the deposit either electronically or by filling in a deposit slip and then gives the customer a receipt.</a:t>
            </a:r>
          </a:p>
          <a:p>
            <a:pPr>
              <a:buFontTx/>
              <a:buChar char="•"/>
            </a:pPr>
            <a:r>
              <a:rPr lang="en-US" altLang="en-US" sz="2800" b="1" dirty="0">
                <a:latin typeface="Arial" charset="0"/>
                <a:ea typeface="ＭＳ Ｐゴシック" pitchFamily="-48" charset="-128"/>
              </a:rPr>
              <a:t>Automated banking machines (ABMs)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 are computer terminals that allow customers to withdraw, deposit, pay bills, check balances, and transfer money with a bank card (with a magnetic strip) and </a:t>
            </a:r>
            <a:r>
              <a:rPr lang="en-US" altLang="en-US" sz="2800" b="1" dirty="0">
                <a:latin typeface="Arial" charset="0"/>
                <a:ea typeface="ＭＳ Ｐゴシック" pitchFamily="-48" charset="-128"/>
              </a:rPr>
              <a:t>personal identification number (PIN)</a:t>
            </a:r>
            <a:r>
              <a:rPr lang="en-US" altLang="en-US" sz="2800" dirty="0">
                <a:latin typeface="Arial" charset="0"/>
                <a:ea typeface="ＭＳ Ｐゴシック" pitchFamily="-48" charset="-128"/>
              </a:rPr>
              <a:t> code.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Deposits &amp; Withdrawal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79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altLang="en-US" sz="2400" dirty="0">
                <a:latin typeface="Arial" charset="0"/>
                <a:ea typeface="ＭＳ Ｐゴシック" pitchFamily="-48" charset="-128"/>
              </a:rPr>
              <a:t>ABMs work with an electronic network that validate the bank card and PIN.</a:t>
            </a:r>
          </a:p>
          <a:p>
            <a:pPr>
              <a:buFontTx/>
              <a:buChar char="•"/>
            </a:pPr>
            <a:r>
              <a:rPr lang="en-US" altLang="en-US" sz="2400" dirty="0">
                <a:latin typeface="Arial" charset="0"/>
                <a:ea typeface="ＭＳ Ｐゴシック" pitchFamily="-48" charset="-128"/>
              </a:rPr>
              <a:t>The ABM, upon request, provides the user with a paper transaction record.</a:t>
            </a:r>
          </a:p>
          <a:p>
            <a:pPr>
              <a:buFontTx/>
              <a:buChar char="•"/>
            </a:pPr>
            <a:r>
              <a:rPr lang="en-US" altLang="en-US" sz="2400" dirty="0">
                <a:latin typeface="Arial" charset="0"/>
                <a:ea typeface="ＭＳ Ｐゴシック" pitchFamily="-48" charset="-128"/>
              </a:rPr>
              <a:t>Transactions made before 3:00 p.m., on business days, are usually processed the same day and after or on weekends and holidays on the next business day.</a:t>
            </a:r>
          </a:p>
          <a:p>
            <a:pPr>
              <a:buFontTx/>
              <a:buChar char="•"/>
            </a:pPr>
            <a:r>
              <a:rPr lang="en-US" altLang="en-US" sz="2400" b="1" dirty="0">
                <a:latin typeface="Arial" charset="0"/>
                <a:ea typeface="ＭＳ Ｐゴシック" pitchFamily="-48" charset="-128"/>
              </a:rPr>
              <a:t>See </a:t>
            </a:r>
            <a:r>
              <a:rPr lang="ja-JP" altLang="en-US" sz="2400" b="1" dirty="0">
                <a:latin typeface="Calibri" pitchFamily="34" charset="0"/>
                <a:ea typeface="ＭＳ Ｐゴシック" pitchFamily="-48" charset="-128"/>
              </a:rPr>
              <a:t>“</a:t>
            </a:r>
            <a:r>
              <a:rPr lang="en-US" altLang="ja-JP" sz="2400" b="1" dirty="0">
                <a:latin typeface="Arial" charset="0"/>
                <a:ea typeface="ＭＳ Ｐゴシック" pitchFamily="-48" charset="-128"/>
              </a:rPr>
              <a:t>Security Tips for Using ABMs</a:t>
            </a:r>
            <a:r>
              <a:rPr lang="ja-JP" altLang="en-US" sz="2400" b="1" dirty="0">
                <a:latin typeface="Calibri" pitchFamily="34" charset="0"/>
                <a:ea typeface="ＭＳ Ｐゴシック" pitchFamily="-48" charset="-128"/>
              </a:rPr>
              <a:t>”</a:t>
            </a:r>
            <a:r>
              <a:rPr lang="en-US" altLang="ja-JP" sz="2400" b="1" dirty="0">
                <a:latin typeface="Arial" charset="0"/>
                <a:ea typeface="ＭＳ Ｐゴシック" pitchFamily="-48" charset="-128"/>
              </a:rPr>
              <a:t> on page 408.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Deposits &amp; </a:t>
            </a:r>
            <a:r>
              <a:rPr lang="en-CA" dirty="0" smtClean="0"/>
              <a:t>Withdrawal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4201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612775" y="1600200"/>
            <a:ext cx="5589588" cy="4495800"/>
          </a:xfrm>
        </p:spPr>
        <p:txBody>
          <a:bodyPr>
            <a:normAutofit/>
          </a:bodyPr>
          <a:lstStyle/>
          <a:p>
            <a:pPr marL="0" indent="0" eaLnBrk="1" hangingPunct="1">
              <a:buClr>
                <a:schemeClr val="tx1"/>
              </a:buClr>
              <a:buFont typeface="Arial" charset="0"/>
              <a:buNone/>
            </a:pPr>
            <a:r>
              <a:rPr lang="en-US" altLang="en-US" sz="2800" b="1" dirty="0" smtClean="0">
                <a:solidFill>
                  <a:schemeClr val="accent2"/>
                </a:solidFill>
                <a:ea typeface="ＭＳ Ｐゴシック" pitchFamily="-48" charset="-128"/>
              </a:rPr>
              <a:t>Deposit or </a:t>
            </a:r>
            <a:r>
              <a:rPr lang="en-US" altLang="en-US" sz="2800" b="1" dirty="0" err="1" smtClean="0">
                <a:solidFill>
                  <a:schemeClr val="accent2"/>
                </a:solidFill>
                <a:ea typeface="ＭＳ Ｐゴシック" pitchFamily="-48" charset="-128"/>
              </a:rPr>
              <a:t>Withdrawl</a:t>
            </a:r>
            <a:endParaRPr lang="en-US" altLang="en-US" sz="2800" b="1" dirty="0" smtClean="0">
              <a:solidFill>
                <a:schemeClr val="accent2"/>
              </a:solidFill>
              <a:ea typeface="ＭＳ Ｐゴシック" pitchFamily="-48" charset="-128"/>
            </a:endParaRPr>
          </a:p>
          <a:p>
            <a:pPr marL="742950" lvl="1" indent="-285750" eaLnBrk="1" hangingPunct="1">
              <a:buClr>
                <a:schemeClr val="tx1"/>
              </a:buClr>
            </a:pPr>
            <a:r>
              <a:rPr lang="en-US" altLang="en-US" sz="2800" dirty="0" smtClean="0">
                <a:ea typeface="ＭＳ Ｐゴシック" pitchFamily="-48" charset="-128"/>
              </a:rPr>
              <a:t>Can be made at the financial institution or at an </a:t>
            </a:r>
            <a:r>
              <a:rPr lang="en-US" altLang="en-US" sz="2800" b="1" dirty="0" smtClean="0">
                <a:ea typeface="ＭＳ Ｐゴシック" pitchFamily="-48" charset="-128"/>
              </a:rPr>
              <a:t>automated banking machine (ABM). </a:t>
            </a:r>
          </a:p>
          <a:p>
            <a:pPr marL="742950" lvl="1" indent="-285750" eaLnBrk="1" hangingPunct="1">
              <a:buClr>
                <a:schemeClr val="tx1"/>
              </a:buClr>
            </a:pPr>
            <a:r>
              <a:rPr lang="en-US" altLang="en-US" sz="2800" dirty="0" smtClean="0">
                <a:ea typeface="ＭＳ Ｐゴシック" pitchFamily="-48" charset="-128"/>
              </a:rPr>
              <a:t>Need</a:t>
            </a:r>
            <a:r>
              <a:rPr lang="en-US" altLang="en-US" sz="2800" b="1" dirty="0" smtClean="0">
                <a:ea typeface="ＭＳ Ｐゴシック" pitchFamily="-48" charset="-128"/>
              </a:rPr>
              <a:t> Personal identification numbers (PIN)</a:t>
            </a:r>
            <a:endParaRPr lang="en-US" altLang="en-US" sz="2800" dirty="0" smtClean="0">
              <a:ea typeface="ＭＳ Ｐゴシック" pitchFamily="-48" charset="-128"/>
            </a:endParaRPr>
          </a:p>
        </p:txBody>
      </p:sp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chemeClr val="accent2"/>
                </a:solidFill>
              </a:rPr>
              <a:t>About Accounts</a:t>
            </a:r>
            <a:endParaRPr lang="en-CA" altLang="en-US" sz="3600" b="1" smtClean="0">
              <a:solidFill>
                <a:schemeClr val="accent2"/>
              </a:solidFill>
            </a:endParaRPr>
          </a:p>
        </p:txBody>
      </p:sp>
      <p:pic>
        <p:nvPicPr>
          <p:cNvPr id="18436" name="Picture 4" descr="IMG_23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54" r="15027"/>
          <a:stretch>
            <a:fillRect/>
          </a:stretch>
        </p:blipFill>
        <p:spPr bwMode="auto">
          <a:xfrm>
            <a:off x="6688138" y="1600200"/>
            <a:ext cx="2078037" cy="4378325"/>
          </a:xfrm>
          <a:prstGeom prst="rect">
            <a:avLst/>
          </a:prstGeom>
          <a:noFill/>
          <a:ln w="5715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073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3697</Words>
  <Application>Microsoft Office PowerPoint</Application>
  <PresentationFormat>On-screen Show (4:3)</PresentationFormat>
  <Paragraphs>266</Paragraphs>
  <Slides>31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Concourse</vt:lpstr>
      <vt:lpstr>Ch. 13 – Banking Continued</vt:lpstr>
      <vt:lpstr>Banks Explained Video</vt:lpstr>
      <vt:lpstr>About Accounts </vt:lpstr>
      <vt:lpstr>Account Statements &amp; Passbooks</vt:lpstr>
      <vt:lpstr>Passbook</vt:lpstr>
      <vt:lpstr>Opening and Accessing an Account</vt:lpstr>
      <vt:lpstr>Deposits &amp; Withdrawal  </vt:lpstr>
      <vt:lpstr>Deposits &amp; Withdrawal </vt:lpstr>
      <vt:lpstr>About Accounts</vt:lpstr>
      <vt:lpstr>Types of Accounts</vt:lpstr>
      <vt:lpstr>Types of Accounts Cont’d </vt:lpstr>
      <vt:lpstr>Reconciliation </vt:lpstr>
      <vt:lpstr>Reconciliation </vt:lpstr>
      <vt:lpstr>Steps to Reconcile </vt:lpstr>
      <vt:lpstr>Steps to Reconcile </vt:lpstr>
      <vt:lpstr>Steps to Reconcile </vt:lpstr>
      <vt:lpstr>Writing Cheques</vt:lpstr>
      <vt:lpstr>Writing Cheques</vt:lpstr>
      <vt:lpstr>Chapter 13: Banking Writing Cheques</vt:lpstr>
      <vt:lpstr>Writing Cheques</vt:lpstr>
      <vt:lpstr>Holds on Cheques</vt:lpstr>
      <vt:lpstr>Shared ABM Networks</vt:lpstr>
      <vt:lpstr>Other Financial Services</vt:lpstr>
      <vt:lpstr>Loans</vt:lpstr>
      <vt:lpstr>Lines of Credit </vt:lpstr>
      <vt:lpstr>Credit Card</vt:lpstr>
      <vt:lpstr>Direct Deposit </vt:lpstr>
      <vt:lpstr>Money Order or Draft</vt:lpstr>
      <vt:lpstr>Overdraft Protection </vt:lpstr>
      <vt:lpstr>Preauthorized Bill Payments</vt:lpstr>
      <vt:lpstr>Task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– Banking Continued</dc:title>
  <dc:creator>User</dc:creator>
  <cp:lastModifiedBy>Brian</cp:lastModifiedBy>
  <cp:revision>24</cp:revision>
  <dcterms:created xsi:type="dcterms:W3CDTF">2015-05-24T22:30:31Z</dcterms:created>
  <dcterms:modified xsi:type="dcterms:W3CDTF">2017-05-01T17:36:54Z</dcterms:modified>
</cp:coreProperties>
</file>