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73" r:id="rId5"/>
    <p:sldId id="271" r:id="rId6"/>
    <p:sldId id="259" r:id="rId7"/>
    <p:sldId id="272" r:id="rId8"/>
    <p:sldId id="274" r:id="rId9"/>
    <p:sldId id="261" r:id="rId10"/>
    <p:sldId id="262" r:id="rId11"/>
    <p:sldId id="275" r:id="rId12"/>
    <p:sldId id="263" r:id="rId13"/>
    <p:sldId id="276" r:id="rId14"/>
    <p:sldId id="277" r:id="rId15"/>
    <p:sldId id="278" r:id="rId16"/>
    <p:sldId id="265" r:id="rId17"/>
    <p:sldId id="266" r:id="rId18"/>
    <p:sldId id="279" r:id="rId19"/>
    <p:sldId id="267" r:id="rId20"/>
    <p:sldId id="280" r:id="rId21"/>
    <p:sldId id="281" r:id="rId22"/>
    <p:sldId id="269" r:id="rId23"/>
    <p:sldId id="270"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58"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1F2C1-AB5C-4A97-8BCF-1A6C07662FD6}" type="datetimeFigureOut">
              <a:rPr lang="en-US" smtClean="0"/>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27B14-9688-41C9-A583-DD77500CF842}" type="slidenum">
              <a:rPr lang="en-US" smtClean="0"/>
              <a:t>‹#›</a:t>
            </a:fld>
            <a:endParaRPr lang="en-US"/>
          </a:p>
        </p:txBody>
      </p:sp>
    </p:spTree>
    <p:extLst>
      <p:ext uri="{BB962C8B-B14F-4D97-AF65-F5344CB8AC3E}">
        <p14:creationId xmlns:p14="http://schemas.microsoft.com/office/powerpoint/2010/main" val="260832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buFontTx/>
              <a:buChar char="•"/>
            </a:pPr>
            <a:r>
              <a:rPr lang="en-US" altLang="en-US" sz="900" smtClean="0">
                <a:latin typeface="Arial" charset="0"/>
              </a:rPr>
              <a:t>The </a:t>
            </a:r>
            <a:r>
              <a:rPr lang="en-US" altLang="en-US" sz="900" b="1" smtClean="0">
                <a:latin typeface="Arial" charset="0"/>
              </a:rPr>
              <a:t>Four Ps of Marketing</a:t>
            </a:r>
            <a:r>
              <a:rPr lang="en-US" altLang="en-US" sz="900" smtClean="0">
                <a:latin typeface="Arial" charset="0"/>
              </a:rPr>
              <a:t> are the four elements of a good marketing campaign: product, price, place, and promotion.  - product concept</a:t>
            </a:r>
          </a:p>
          <a:p>
            <a:pPr defTabSz="914400" eaLnBrk="1" hangingPunct="1">
              <a:buFontTx/>
              <a:buChar char="•"/>
            </a:pPr>
            <a:r>
              <a:rPr lang="en-US" altLang="en-US" sz="900" smtClean="0">
                <a:latin typeface="Arial" charset="0"/>
              </a:rPr>
              <a:t>The </a:t>
            </a:r>
            <a:r>
              <a:rPr lang="en-US" altLang="en-US" sz="900" b="1" smtClean="0">
                <a:latin typeface="Arial" charset="0"/>
              </a:rPr>
              <a:t>Two Cs of Marketing</a:t>
            </a:r>
            <a:r>
              <a:rPr lang="en-US" altLang="en-US" sz="900" smtClean="0">
                <a:latin typeface="Arial" charset="0"/>
              </a:rPr>
              <a:t> are the two major external factors in marketing: the competition and the consumer. – market concept</a:t>
            </a:r>
          </a:p>
          <a:p>
            <a:pPr defTabSz="914400" eaLnBrk="1" hangingPunct="1"/>
            <a:r>
              <a:rPr lang="en-US" altLang="en-US" sz="900" b="1" smtClean="0">
                <a:latin typeface="Arial" charset="0"/>
              </a:rPr>
              <a:t>THE FOUR Ps OF MARKETING</a:t>
            </a:r>
          </a:p>
          <a:p>
            <a:pPr defTabSz="914400" eaLnBrk="1" hangingPunct="1">
              <a:buFontTx/>
              <a:buChar char="•"/>
            </a:pPr>
            <a:r>
              <a:rPr lang="en-US" altLang="en-US" sz="900" smtClean="0">
                <a:latin typeface="Arial" charset="0"/>
              </a:rPr>
              <a:t>The four Ps of marketing are product, price, place and promotion.</a:t>
            </a:r>
          </a:p>
          <a:p>
            <a:pPr defTabSz="914400" eaLnBrk="1" hangingPunct="1">
              <a:buFontTx/>
              <a:buChar char="•"/>
            </a:pPr>
            <a:r>
              <a:rPr lang="en-US" altLang="en-US" sz="900" b="1" smtClean="0">
                <a:latin typeface="Arial" charset="0"/>
              </a:rPr>
              <a:t>See Figure 8.3, </a:t>
            </a:r>
            <a:r>
              <a:rPr lang="ja-JP" altLang="en-US" sz="900" b="1" smtClean="0"/>
              <a:t>“</a:t>
            </a:r>
            <a:r>
              <a:rPr lang="en-US" altLang="ja-JP" sz="900" b="1" smtClean="0">
                <a:latin typeface="Arial" charset="0"/>
              </a:rPr>
              <a:t>The Marketing Mix</a:t>
            </a:r>
            <a:r>
              <a:rPr lang="ja-JP" altLang="en-US" sz="900" b="1" smtClean="0"/>
              <a:t>”</a:t>
            </a:r>
            <a:r>
              <a:rPr lang="en-US" altLang="ja-JP" sz="900" b="1" smtClean="0">
                <a:latin typeface="Arial" charset="0"/>
              </a:rPr>
              <a:t>, on page 240.</a:t>
            </a:r>
            <a:endParaRPr lang="en-CA" altLang="en-US" sz="900" b="1"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THE TWO Cs OF MARKETING</a:t>
            </a:r>
          </a:p>
          <a:p>
            <a:pPr defTabSz="914400" eaLnBrk="1" hangingPunct="1">
              <a:buFontTx/>
              <a:buChar char="•"/>
            </a:pPr>
            <a:r>
              <a:rPr lang="en-US" altLang="en-US" sz="900" b="1" dirty="0" smtClean="0">
                <a:latin typeface="Arial" charset="0"/>
              </a:rPr>
              <a:t>See Figure 8.6, </a:t>
            </a:r>
            <a:r>
              <a:rPr lang="ja-JP" altLang="en-US" sz="900" b="1" dirty="0" smtClean="0"/>
              <a:t>“</a:t>
            </a:r>
            <a:r>
              <a:rPr lang="en-US" altLang="ja-JP" sz="900" b="1" dirty="0" smtClean="0">
                <a:latin typeface="Arial" charset="0"/>
              </a:rPr>
              <a:t>The Two Cs of Marketing</a:t>
            </a:r>
            <a:r>
              <a:rPr lang="ja-JP" altLang="en-US" sz="900" b="1" dirty="0" smtClean="0"/>
              <a:t>”</a:t>
            </a:r>
            <a:r>
              <a:rPr lang="en-US" altLang="ja-JP" sz="900" b="1" dirty="0" smtClean="0">
                <a:latin typeface="Arial" charset="0"/>
              </a:rPr>
              <a:t>, on page 249.</a:t>
            </a:r>
          </a:p>
          <a:p>
            <a:pPr defTabSz="914400" eaLnBrk="1" hangingPunct="1"/>
            <a:r>
              <a:rPr lang="en-US" altLang="en-US" sz="900" b="1" dirty="0" smtClean="0">
                <a:latin typeface="Arial" charset="0"/>
              </a:rPr>
              <a:t>The Competitive Market</a:t>
            </a:r>
          </a:p>
          <a:p>
            <a:pPr defTabSz="914400" eaLnBrk="1" hangingPunct="1">
              <a:buFontTx/>
              <a:buChar char="•"/>
            </a:pPr>
            <a:r>
              <a:rPr lang="en-US" altLang="en-US" sz="900" b="1" dirty="0" smtClean="0">
                <a:latin typeface="Arial" charset="0"/>
              </a:rPr>
              <a:t>See Table 8.1, </a:t>
            </a:r>
            <a:r>
              <a:rPr lang="ja-JP" altLang="en-US" sz="900" b="1" dirty="0" smtClean="0"/>
              <a:t>“</a:t>
            </a:r>
            <a:r>
              <a:rPr lang="en-US" altLang="ja-JP" sz="900" b="1" dirty="0" smtClean="0">
                <a:latin typeface="Arial" charset="0"/>
              </a:rPr>
              <a:t>Estimated U.S. Market Share for Major Soft Drink Brands*</a:t>
            </a:r>
            <a:r>
              <a:rPr lang="ja-JP" altLang="en-US" sz="900" b="1" dirty="0" smtClean="0"/>
              <a:t>”</a:t>
            </a:r>
            <a:r>
              <a:rPr lang="en-US" altLang="ja-JP" sz="900" b="1" dirty="0" smtClean="0">
                <a:latin typeface="Arial" charset="0"/>
              </a:rPr>
              <a:t>, on page 250.</a:t>
            </a:r>
          </a:p>
          <a:p>
            <a:pPr defTabSz="914400" eaLnBrk="1" hangingPunct="1">
              <a:buFontTx/>
              <a:buChar char="•"/>
            </a:pPr>
            <a:r>
              <a:rPr lang="en-US" altLang="en-US" sz="900" dirty="0" smtClean="0">
                <a:latin typeface="Arial" charset="0"/>
              </a:rPr>
              <a:t>The soft drink market has a </a:t>
            </a:r>
            <a:r>
              <a:rPr lang="en-US" altLang="en-US" sz="900" dirty="0" err="1" smtClean="0">
                <a:latin typeface="Arial" charset="0"/>
              </a:rPr>
              <a:t>flavoured</a:t>
            </a:r>
            <a:r>
              <a:rPr lang="en-US" altLang="en-US" sz="900" dirty="0" smtClean="0">
                <a:latin typeface="Arial" charset="0"/>
              </a:rPr>
              <a:t> </a:t>
            </a:r>
            <a:r>
              <a:rPr lang="en-US" altLang="en-US" sz="900" b="1" dirty="0" smtClean="0">
                <a:latin typeface="Arial" charset="0"/>
              </a:rPr>
              <a:t>market segment</a:t>
            </a:r>
            <a:r>
              <a:rPr lang="en-US" altLang="en-US" sz="900" dirty="0" smtClean="0">
                <a:latin typeface="Arial" charset="0"/>
              </a:rPr>
              <a:t> (root beer for example) and an energy drink segment (Red Bull for example). </a:t>
            </a:r>
          </a:p>
          <a:p>
            <a:pPr defTabSz="914400" eaLnBrk="1" hangingPunct="1">
              <a:buFontTx/>
              <a:buChar char="•"/>
            </a:pPr>
            <a:r>
              <a:rPr lang="en-US" altLang="en-US" sz="900" dirty="0" smtClean="0">
                <a:latin typeface="Arial" charset="0"/>
              </a:rPr>
              <a:t>The two ways to increase market share are to increase the size of the overall market (the introduction of energy drinks created a new segment) and to take sales away for the competition.</a:t>
            </a:r>
          </a:p>
          <a:p>
            <a:pPr defTabSz="914400" eaLnBrk="1" hangingPunct="1"/>
            <a:r>
              <a:rPr lang="en-US" altLang="en-US" sz="900" b="1" i="1" dirty="0" smtClean="0">
                <a:latin typeface="Arial" charset="0"/>
              </a:rPr>
              <a:t>Competition among Products</a:t>
            </a:r>
          </a:p>
          <a:p>
            <a:pPr defTabSz="914400" eaLnBrk="1" hangingPunct="1">
              <a:buFontTx/>
              <a:buChar char="•"/>
            </a:pPr>
            <a:r>
              <a:rPr lang="en-US" altLang="en-US" sz="900" dirty="0" smtClean="0">
                <a:latin typeface="Arial" charset="0"/>
              </a:rPr>
              <a:t>All products and services compete for the consumer</a:t>
            </a:r>
            <a:r>
              <a:rPr lang="ja-JP" altLang="en-US" sz="900" dirty="0" smtClean="0"/>
              <a:t>’</a:t>
            </a:r>
            <a:r>
              <a:rPr lang="en-US" altLang="ja-JP" sz="900" dirty="0" smtClean="0">
                <a:latin typeface="Arial" charset="0"/>
              </a:rPr>
              <a:t>s money in some way.</a:t>
            </a:r>
          </a:p>
          <a:p>
            <a:pPr defTabSz="914400" eaLnBrk="1" hangingPunct="1">
              <a:buFontTx/>
              <a:buChar char="•"/>
            </a:pPr>
            <a:r>
              <a:rPr lang="en-US" altLang="en-US" sz="900" b="1" dirty="0" smtClean="0">
                <a:latin typeface="Arial" charset="0"/>
              </a:rPr>
              <a:t>Indirect Competition</a:t>
            </a:r>
            <a:r>
              <a:rPr lang="en-US" altLang="en-US" sz="900" dirty="0" smtClean="0">
                <a:latin typeface="Arial" charset="0"/>
              </a:rPr>
              <a:t>: Is competition between products or services that are not directly related to each other such as a teen with $25 who decides on spending it on movie tickets or on a CD.</a:t>
            </a:r>
          </a:p>
          <a:p>
            <a:pPr lvl="1" defTabSz="914400" eaLnBrk="1" hangingPunct="1">
              <a:buFontTx/>
              <a:buChar char="•"/>
            </a:pPr>
            <a:r>
              <a:rPr lang="en-US" altLang="en-US" sz="900" b="1" dirty="0" smtClean="0">
                <a:latin typeface="Arial" charset="0"/>
              </a:rPr>
              <a:t>Discretionary Income:</a:t>
            </a:r>
            <a:r>
              <a:rPr lang="en-US" altLang="en-US" sz="900" dirty="0" smtClean="0">
                <a:latin typeface="Arial" charset="0"/>
              </a:rPr>
              <a:t> The portion of one</a:t>
            </a:r>
            <a:r>
              <a:rPr lang="ja-JP" altLang="en-US" sz="900" dirty="0" smtClean="0"/>
              <a:t>’</a:t>
            </a:r>
            <a:r>
              <a:rPr lang="en-US" altLang="ja-JP" sz="900" dirty="0" smtClean="0">
                <a:latin typeface="Arial" charset="0"/>
              </a:rPr>
              <a:t>s disposable income that is not already committed to paying for necessities and can be used to buy things for pleasure, satisfaction, and comfort.</a:t>
            </a:r>
          </a:p>
          <a:p>
            <a:pPr lvl="1" defTabSz="914400" eaLnBrk="1" hangingPunct="1">
              <a:buFontTx/>
              <a:buChar char="•"/>
            </a:pPr>
            <a:r>
              <a:rPr lang="en-US" altLang="en-US" sz="900" b="1" dirty="0" smtClean="0">
                <a:latin typeface="Arial" charset="0"/>
              </a:rPr>
              <a:t>Disposable Income</a:t>
            </a:r>
            <a:r>
              <a:rPr lang="en-US" altLang="en-US" sz="900" dirty="0" smtClean="0">
                <a:latin typeface="Arial" charset="0"/>
              </a:rPr>
              <a:t>: Is the amount of income that is left after taxes have been paid.  This income can be used to pay for the basic necessities such as food, clothing, and shelter.</a:t>
            </a:r>
          </a:p>
          <a:p>
            <a:pPr defTabSz="914400" eaLnBrk="1" hangingPunct="1">
              <a:buFontTx/>
              <a:buChar char="•"/>
            </a:pPr>
            <a:r>
              <a:rPr lang="en-US" altLang="en-US" sz="900" b="1" dirty="0" smtClean="0">
                <a:latin typeface="Arial" charset="0"/>
              </a:rPr>
              <a:t>Direct Competition</a:t>
            </a:r>
            <a:r>
              <a:rPr lang="en-US" altLang="en-US" sz="900" dirty="0" smtClean="0">
                <a:latin typeface="Arial" charset="0"/>
              </a:rPr>
              <a:t>: Competition between products that are very similar and have only minor differences.  These products that compete directly with each other do so through image, quality, price, design, features, and benefits.</a:t>
            </a:r>
          </a:p>
          <a:p>
            <a:pPr defTabSz="914400" eaLnBrk="1" hangingPunct="1"/>
            <a:endParaRPr lang="en-US" altLang="en-US" sz="900" dirty="0" smtClean="0">
              <a:latin typeface="Arial" charset="0"/>
            </a:endParaRPr>
          </a:p>
          <a:p>
            <a:pPr defTabSz="914400" eaLnBrk="1" hangingPunct="1">
              <a:buFontTx/>
              <a:buChar char="•"/>
            </a:pPr>
            <a:endParaRPr lang="en-US" altLang="en-US" sz="900"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THE TWO Cs OF MARKETING</a:t>
            </a:r>
          </a:p>
          <a:p>
            <a:pPr defTabSz="914400" eaLnBrk="1" hangingPunct="1"/>
            <a:r>
              <a:rPr lang="en-US" altLang="en-US" sz="900" b="1" dirty="0" smtClean="0">
                <a:latin typeface="Arial" charset="0"/>
              </a:rPr>
              <a:t>The Consumer Market</a:t>
            </a:r>
          </a:p>
          <a:p>
            <a:pPr defTabSz="914400" eaLnBrk="1" hangingPunct="1"/>
            <a:r>
              <a:rPr lang="en-US" altLang="en-US" sz="900" b="1" i="1" dirty="0" smtClean="0">
                <a:latin typeface="Arial" charset="0"/>
              </a:rPr>
              <a:t>Demographics</a:t>
            </a:r>
            <a:r>
              <a:rPr lang="en-US" altLang="en-US" sz="900" b="1" dirty="0" smtClean="0">
                <a:latin typeface="Arial" charset="0"/>
              </a:rPr>
              <a:t> </a:t>
            </a:r>
            <a:r>
              <a:rPr lang="en-US" altLang="en-US" sz="900" dirty="0" smtClean="0">
                <a:latin typeface="Arial" charset="0"/>
              </a:rPr>
              <a:t>are used by businesses to target specific consumers.</a:t>
            </a:r>
          </a:p>
          <a:p>
            <a:pPr defTabSz="914400" eaLnBrk="1" hangingPunct="1">
              <a:buFontTx/>
              <a:buChar char="•"/>
            </a:pPr>
            <a:r>
              <a:rPr lang="en-US" altLang="en-US" sz="900" b="1" dirty="0" smtClean="0">
                <a:latin typeface="Arial" charset="0"/>
              </a:rPr>
              <a:t>Age: </a:t>
            </a:r>
            <a:r>
              <a:rPr lang="en-US" altLang="en-US" sz="900" dirty="0" smtClean="0">
                <a:latin typeface="Arial" charset="0"/>
              </a:rPr>
              <a:t>Age</a:t>
            </a:r>
            <a:r>
              <a:rPr lang="en-US" altLang="en-US" sz="900" b="1" dirty="0" smtClean="0">
                <a:latin typeface="Arial" charset="0"/>
              </a:rPr>
              <a:t> </a:t>
            </a:r>
            <a:r>
              <a:rPr lang="en-US" altLang="en-US" sz="900" dirty="0" smtClean="0">
                <a:latin typeface="Arial" charset="0"/>
              </a:rPr>
              <a:t>defines our tastes as well as our needs and wants.  Some age groups are consumers, but not always customers.  Adults or parents are </a:t>
            </a:r>
            <a:r>
              <a:rPr lang="en-US" altLang="en-US" sz="900" b="1" dirty="0" smtClean="0">
                <a:latin typeface="Arial" charset="0"/>
              </a:rPr>
              <a:t>gatekeepers</a:t>
            </a:r>
            <a:r>
              <a:rPr lang="en-US" altLang="en-US" sz="900" dirty="0" smtClean="0">
                <a:latin typeface="Arial" charset="0"/>
              </a:rPr>
              <a:t>, or the person who makes buying decisions for others, often children who can influence their decisions.</a:t>
            </a:r>
          </a:p>
          <a:p>
            <a:pPr defTabSz="914400" eaLnBrk="1" hangingPunct="1">
              <a:buFontTx/>
              <a:buChar char="•"/>
            </a:pPr>
            <a:r>
              <a:rPr lang="en-US" altLang="en-US" sz="900" b="1" dirty="0" smtClean="0">
                <a:latin typeface="Arial" charset="0"/>
              </a:rPr>
              <a:t>Gender: </a:t>
            </a:r>
            <a:r>
              <a:rPr lang="en-US" altLang="en-US" sz="900" dirty="0" smtClean="0">
                <a:latin typeface="Arial" charset="0"/>
              </a:rPr>
              <a:t>Some products lines are distinctly marketed to men or women, but more and more traditionally gender marketed products are being targeted to both groups (detergent and power tools are examples).</a:t>
            </a:r>
          </a:p>
          <a:p>
            <a:pPr defTabSz="914400" eaLnBrk="1" hangingPunct="1">
              <a:buFontTx/>
              <a:buChar char="•"/>
            </a:pPr>
            <a:r>
              <a:rPr lang="en-US" altLang="en-US" sz="900" b="1" dirty="0" smtClean="0">
                <a:latin typeface="Arial" charset="0"/>
              </a:rPr>
              <a:t>Family life cycle: </a:t>
            </a:r>
            <a:r>
              <a:rPr lang="en-US" altLang="en-US" sz="900" dirty="0" smtClean="0">
                <a:latin typeface="Arial" charset="0"/>
              </a:rPr>
              <a:t>People</a:t>
            </a:r>
            <a:r>
              <a:rPr lang="ja-JP" altLang="en-US" sz="900" dirty="0" smtClean="0"/>
              <a:t>’</a:t>
            </a:r>
            <a:r>
              <a:rPr lang="en-US" altLang="ja-JP" sz="900" dirty="0" smtClean="0">
                <a:latin typeface="Arial" charset="0"/>
              </a:rPr>
              <a:t>s stage in the family life cycle often determines needs and wants.  New parents need baby items and seniors may buy a retirement escape.</a:t>
            </a:r>
          </a:p>
          <a:p>
            <a:pPr defTabSz="914400" eaLnBrk="1" hangingPunct="1">
              <a:buFontTx/>
              <a:buChar char="•"/>
            </a:pPr>
            <a:r>
              <a:rPr lang="en-US" altLang="en-US" sz="900" b="1" dirty="0" smtClean="0">
                <a:latin typeface="Arial" charset="0"/>
              </a:rPr>
              <a:t>Income level: </a:t>
            </a:r>
            <a:r>
              <a:rPr lang="en-US" altLang="en-US" sz="900" dirty="0" smtClean="0">
                <a:latin typeface="Arial" charset="0"/>
              </a:rPr>
              <a:t>Is the grouping of consumers by how much money they make or have.  Some products are marketed to consumers in every income bracket (Kellogg</a:t>
            </a:r>
            <a:r>
              <a:rPr lang="ja-JP" altLang="en-US" sz="900" dirty="0" smtClean="0"/>
              <a:t>’</a:t>
            </a:r>
            <a:r>
              <a:rPr lang="en-US" altLang="ja-JP" sz="900" dirty="0" smtClean="0">
                <a:latin typeface="Arial" charset="0"/>
              </a:rPr>
              <a:t>s Corn Flakes), some are not (Mercedes).</a:t>
            </a:r>
            <a:r>
              <a:rPr lang="en-US" altLang="ja-JP" sz="900" b="1" dirty="0" smtClean="0">
                <a:latin typeface="Arial" charset="0"/>
              </a:rPr>
              <a:t> </a:t>
            </a:r>
          </a:p>
          <a:p>
            <a:pPr defTabSz="914400" eaLnBrk="1" hangingPunct="1">
              <a:buFontTx/>
              <a:buChar char="•"/>
            </a:pPr>
            <a:r>
              <a:rPr lang="en-US" altLang="en-US" sz="900" b="1" dirty="0" smtClean="0">
                <a:latin typeface="Arial" charset="0"/>
              </a:rPr>
              <a:t>Ethnicity and culture: </a:t>
            </a:r>
            <a:r>
              <a:rPr lang="en-US" altLang="en-US" sz="900" dirty="0" smtClean="0">
                <a:latin typeface="Arial" charset="0"/>
              </a:rPr>
              <a:t>Businesses target people based on their background and customs.</a:t>
            </a:r>
          </a:p>
          <a:p>
            <a:pPr defTabSz="914400" eaLnBrk="1" hangingPunct="1"/>
            <a:r>
              <a:rPr lang="en-US" altLang="en-US" sz="900" b="1" i="1" dirty="0" smtClean="0">
                <a:latin typeface="Arial" charset="0"/>
              </a:rPr>
              <a:t>Lifestyle</a:t>
            </a:r>
            <a:r>
              <a:rPr lang="en-US" altLang="en-US" sz="900" dirty="0" smtClean="0">
                <a:latin typeface="Arial" charset="0"/>
              </a:rPr>
              <a:t> study is called psychographics.</a:t>
            </a:r>
          </a:p>
          <a:p>
            <a:pPr defTabSz="914400" eaLnBrk="1" hangingPunct="1">
              <a:buFontTx/>
              <a:buChar char="•"/>
            </a:pPr>
            <a:r>
              <a:rPr lang="en-US" altLang="en-US" sz="900" dirty="0" smtClean="0">
                <a:latin typeface="Arial" charset="0"/>
              </a:rPr>
              <a:t>When marketing to demographic groups, marketers need to consider their lifestyles because a person</a:t>
            </a:r>
            <a:r>
              <a:rPr lang="ja-JP" altLang="en-US" sz="900" dirty="0" smtClean="0"/>
              <a:t>’</a:t>
            </a:r>
            <a:r>
              <a:rPr lang="en-US" altLang="ja-JP" sz="900" dirty="0" smtClean="0">
                <a:latin typeface="Arial" charset="0"/>
              </a:rPr>
              <a:t>s beliefs (such as being environmentally conscious or concerned about diet) influence what they purchase.</a:t>
            </a:r>
          </a:p>
          <a:p>
            <a:pPr defTabSz="914400" eaLnBrk="1" hangingPunct="1">
              <a:buFontTx/>
              <a:buChar char="•"/>
            </a:pPr>
            <a:endParaRPr lang="en-US" altLang="en-US" sz="900"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buFontTx/>
              <a:buChar char="•"/>
            </a:pPr>
            <a:r>
              <a:rPr lang="en-US" altLang="en-US" sz="900" dirty="0" smtClean="0">
                <a:latin typeface="Arial" charset="0"/>
              </a:rPr>
              <a:t>The </a:t>
            </a:r>
            <a:r>
              <a:rPr lang="en-US" altLang="en-US" sz="900" b="1" dirty="0" smtClean="0">
                <a:latin typeface="Arial" charset="0"/>
              </a:rPr>
              <a:t>Four Ps of Marketing</a:t>
            </a:r>
            <a:r>
              <a:rPr lang="en-US" altLang="en-US" sz="900" dirty="0" smtClean="0">
                <a:latin typeface="Arial" charset="0"/>
              </a:rPr>
              <a:t> are the four elements of a good marketing campaign: product, price, place, and promotion. </a:t>
            </a:r>
          </a:p>
          <a:p>
            <a:pPr defTabSz="914400" eaLnBrk="1" hangingPunct="1">
              <a:buFontTx/>
              <a:buChar char="•"/>
            </a:pPr>
            <a:r>
              <a:rPr lang="en-US" altLang="en-US" sz="900" dirty="0" smtClean="0">
                <a:latin typeface="Arial" charset="0"/>
              </a:rPr>
              <a:t>The </a:t>
            </a:r>
            <a:r>
              <a:rPr lang="en-US" altLang="en-US" sz="900" b="1" dirty="0" smtClean="0">
                <a:latin typeface="Arial" charset="0"/>
              </a:rPr>
              <a:t>Two Cs of Marketing</a:t>
            </a:r>
            <a:r>
              <a:rPr lang="en-US" altLang="en-US" sz="900" dirty="0" smtClean="0">
                <a:latin typeface="Arial" charset="0"/>
              </a:rPr>
              <a:t> are the two major external factors in marketing: the competition and the consumer.</a:t>
            </a:r>
          </a:p>
          <a:p>
            <a:pPr defTabSz="914400" eaLnBrk="1" hangingPunct="1"/>
            <a:r>
              <a:rPr lang="en-US" altLang="en-US" sz="900" b="1" dirty="0" smtClean="0">
                <a:latin typeface="Arial" charset="0"/>
              </a:rPr>
              <a:t>THE FOUR Ps OF MARKETING</a:t>
            </a:r>
          </a:p>
          <a:p>
            <a:pPr defTabSz="914400" eaLnBrk="1" hangingPunct="1">
              <a:buFontTx/>
              <a:buChar char="•"/>
            </a:pPr>
            <a:r>
              <a:rPr lang="en-US" altLang="en-US" sz="900" dirty="0" smtClean="0">
                <a:latin typeface="Arial" charset="0"/>
              </a:rPr>
              <a:t>The four Ps of marketing are product, price, place and promotion.</a:t>
            </a:r>
          </a:p>
          <a:p>
            <a:pPr defTabSz="914400" eaLnBrk="1" hangingPunct="1">
              <a:buFontTx/>
              <a:buChar char="•"/>
            </a:pPr>
            <a:r>
              <a:rPr lang="en-US" altLang="en-US" sz="900" b="1" dirty="0" smtClean="0">
                <a:latin typeface="Arial" charset="0"/>
              </a:rPr>
              <a:t>See Figure 8.3, </a:t>
            </a:r>
            <a:r>
              <a:rPr lang="ja-JP" altLang="en-US" sz="900" b="1" dirty="0" smtClean="0"/>
              <a:t>“</a:t>
            </a:r>
            <a:r>
              <a:rPr lang="en-US" altLang="ja-JP" sz="900" b="1" dirty="0" smtClean="0">
                <a:latin typeface="Arial" charset="0"/>
              </a:rPr>
              <a:t>The Marketing Mix</a:t>
            </a:r>
            <a:r>
              <a:rPr lang="ja-JP" altLang="en-US" sz="900" b="1" dirty="0" smtClean="0"/>
              <a:t>”</a:t>
            </a:r>
            <a:r>
              <a:rPr lang="en-US" altLang="ja-JP" sz="900" b="1" dirty="0" smtClean="0">
                <a:latin typeface="Arial" charset="0"/>
              </a:rPr>
              <a:t>, on page 240.</a:t>
            </a:r>
            <a:endParaRPr lang="en-CA" altLang="en-US" sz="900" b="1"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THE FOUR Ps OF MARKETING</a:t>
            </a:r>
            <a:r>
              <a:rPr lang="en-US" altLang="en-US" sz="900" b="1" i="1" dirty="0" smtClean="0">
                <a:latin typeface="Arial" charset="0"/>
              </a:rPr>
              <a:t> </a:t>
            </a:r>
          </a:p>
          <a:p>
            <a:pPr defTabSz="914400" eaLnBrk="1" hangingPunct="1"/>
            <a:r>
              <a:rPr lang="en-US" altLang="en-US" sz="900" b="1" dirty="0" smtClean="0">
                <a:latin typeface="Arial" charset="0"/>
              </a:rPr>
              <a:t>Products and Services</a:t>
            </a:r>
          </a:p>
          <a:p>
            <a:pPr defTabSz="914400" eaLnBrk="1" hangingPunct="1"/>
            <a:r>
              <a:rPr lang="en-US" altLang="en-US" sz="900" b="1" i="1" dirty="0" smtClean="0">
                <a:latin typeface="Arial" charset="0"/>
              </a:rPr>
              <a:t>Quality</a:t>
            </a:r>
          </a:p>
          <a:p>
            <a:pPr defTabSz="914400" eaLnBrk="1" hangingPunct="1">
              <a:buFontTx/>
              <a:buChar char="•"/>
            </a:pPr>
            <a:r>
              <a:rPr lang="en-US" altLang="en-US" sz="900" dirty="0" smtClean="0">
                <a:latin typeface="Arial" charset="0"/>
              </a:rPr>
              <a:t>Consumers depend on the quality of many established brand names.</a:t>
            </a:r>
          </a:p>
          <a:p>
            <a:pPr defTabSz="914400" eaLnBrk="1" hangingPunct="1">
              <a:buFontTx/>
              <a:buChar char="•"/>
            </a:pPr>
            <a:r>
              <a:rPr lang="en-US" altLang="en-US" sz="900" dirty="0" smtClean="0">
                <a:latin typeface="Arial" charset="0"/>
              </a:rPr>
              <a:t>Consumers know that higher quality usually means that the product or service is more expensive.  </a:t>
            </a:r>
          </a:p>
          <a:p>
            <a:pPr defTabSz="914400" eaLnBrk="1" hangingPunct="1">
              <a:buFontTx/>
              <a:buChar char="•"/>
            </a:pPr>
            <a:r>
              <a:rPr lang="en-US" altLang="en-US" sz="900" dirty="0" smtClean="0">
                <a:latin typeface="Arial" charset="0"/>
              </a:rPr>
              <a:t>Some products are successful because they can meet consumer needs, at a lower quality, and therefore a lower price.</a:t>
            </a:r>
          </a:p>
          <a:p>
            <a:pPr defTabSz="914400" eaLnBrk="1" hangingPunct="1"/>
            <a:r>
              <a:rPr lang="en-US" altLang="en-US" sz="900" b="1" i="1" dirty="0" smtClean="0">
                <a:latin typeface="Arial" charset="0"/>
              </a:rPr>
              <a:t>Design</a:t>
            </a:r>
          </a:p>
          <a:p>
            <a:pPr defTabSz="914400" eaLnBrk="1" hangingPunct="1">
              <a:buFontTx/>
              <a:buChar char="•"/>
            </a:pPr>
            <a:r>
              <a:rPr lang="en-US" altLang="en-US" sz="900" dirty="0" smtClean="0">
                <a:latin typeface="Arial" charset="0"/>
              </a:rPr>
              <a:t>We often think of design in relation to clothing, such as jeans that come in many different styles.</a:t>
            </a:r>
          </a:p>
          <a:p>
            <a:pPr defTabSz="914400" eaLnBrk="1" hangingPunct="1">
              <a:buFontTx/>
              <a:buChar char="•"/>
            </a:pPr>
            <a:r>
              <a:rPr lang="en-US" altLang="en-US" sz="900" dirty="0" smtClean="0">
                <a:latin typeface="Arial" charset="0"/>
              </a:rPr>
              <a:t>When a package is designed the function has to be considered.</a:t>
            </a:r>
          </a:p>
          <a:p>
            <a:pPr lvl="1" defTabSz="914400" eaLnBrk="1" hangingPunct="1">
              <a:buFontTx/>
              <a:buChar char="•"/>
            </a:pPr>
            <a:r>
              <a:rPr lang="en-US" altLang="en-US" sz="900" dirty="0" smtClean="0">
                <a:latin typeface="Arial" charset="0"/>
              </a:rPr>
              <a:t>Packaging protects the product from light, dirt, germs, air, water, tampering, and damage.</a:t>
            </a:r>
          </a:p>
          <a:p>
            <a:pPr lvl="1" defTabSz="914400" eaLnBrk="1" hangingPunct="1">
              <a:buFontTx/>
              <a:buChar char="•"/>
            </a:pPr>
            <a:r>
              <a:rPr lang="en-US" altLang="en-US" sz="900" dirty="0" smtClean="0">
                <a:latin typeface="Arial" charset="0"/>
              </a:rPr>
              <a:t>Packaging can aid ease of use, such as a spout or a </a:t>
            </a:r>
            <a:r>
              <a:rPr lang="en-US" altLang="en-US" sz="900" dirty="0" err="1" smtClean="0">
                <a:latin typeface="Arial" charset="0"/>
              </a:rPr>
              <a:t>resealable</a:t>
            </a:r>
            <a:r>
              <a:rPr lang="en-US" altLang="en-US" sz="900" dirty="0" smtClean="0">
                <a:latin typeface="Arial" charset="0"/>
              </a:rPr>
              <a:t> bag.</a:t>
            </a:r>
          </a:p>
          <a:p>
            <a:pPr lvl="1" defTabSz="914400" eaLnBrk="1" hangingPunct="1">
              <a:buFontTx/>
              <a:buChar char="•"/>
            </a:pPr>
            <a:r>
              <a:rPr lang="en-US" altLang="en-US" sz="900" dirty="0" smtClean="0">
                <a:latin typeface="Arial" charset="0"/>
              </a:rPr>
              <a:t>Product identification or recognition benefits from package shape and </a:t>
            </a:r>
            <a:r>
              <a:rPr lang="en-US" altLang="en-US" sz="900" dirty="0" err="1" smtClean="0">
                <a:latin typeface="Arial" charset="0"/>
              </a:rPr>
              <a:t>colour</a:t>
            </a:r>
            <a:r>
              <a:rPr lang="en-US" altLang="en-US" sz="900" dirty="0" smtClean="0">
                <a:latin typeface="Arial" charset="0"/>
              </a:rPr>
              <a:t>, such as the Coca-Cola bottle.</a:t>
            </a:r>
          </a:p>
          <a:p>
            <a:pPr lvl="1" defTabSz="914400" eaLnBrk="1" hangingPunct="1">
              <a:buFontTx/>
              <a:buChar char="•"/>
            </a:pPr>
            <a:r>
              <a:rPr lang="en-US" altLang="en-US" sz="900" dirty="0" smtClean="0">
                <a:latin typeface="Arial" charset="0"/>
              </a:rPr>
              <a:t>Label design is also an aspect of design and it can help a product stand out.  Labels also give information such as size, weight, ingredients, and nutritional facts.</a:t>
            </a:r>
          </a:p>
          <a:p>
            <a:pPr defTabSz="914400" eaLnBrk="1" hangingPunct="1">
              <a:buFontTx/>
              <a:buChar char="•"/>
            </a:pPr>
            <a:r>
              <a:rPr lang="en-US" altLang="en-US" sz="900" dirty="0" smtClean="0">
                <a:latin typeface="Arial" charset="0"/>
              </a:rPr>
              <a:t>Services consider design features in their web pages and the physical design of their store.</a:t>
            </a:r>
          </a:p>
          <a:p>
            <a:pPr defTabSz="914400" eaLnBrk="1" hangingPunct="1"/>
            <a:r>
              <a:rPr lang="en-US" altLang="en-US" sz="900" b="1" i="1" dirty="0" smtClean="0">
                <a:latin typeface="Arial" charset="0"/>
              </a:rPr>
              <a:t>Features</a:t>
            </a:r>
          </a:p>
          <a:p>
            <a:pPr defTabSz="914400" eaLnBrk="1" hangingPunct="1"/>
            <a:r>
              <a:rPr lang="en-US" altLang="en-US" sz="900" dirty="0" smtClean="0">
                <a:latin typeface="Arial" charset="0"/>
              </a:rPr>
              <a:t>Product developers consider the features used</a:t>
            </a:r>
            <a:endParaRPr lang="en-US" altLang="en-US" sz="900" b="1" i="1" dirty="0" smtClean="0">
              <a:latin typeface="Arial" charset="0"/>
            </a:endParaRPr>
          </a:p>
          <a:p>
            <a:pPr defTabSz="914400" eaLnBrk="1" hangingPunct="1">
              <a:buFontTx/>
              <a:buChar char="•"/>
            </a:pPr>
            <a:r>
              <a:rPr lang="en-US" altLang="en-US" sz="900" dirty="0" smtClean="0">
                <a:latin typeface="Arial" charset="0"/>
              </a:rPr>
              <a:t>Some examples of product features are the smell of different perfumes, foam or feather pillows, and laundry detergent can be spring sent or sent-free.</a:t>
            </a:r>
            <a:endParaRPr lang="en-CA" altLang="en-US" sz="900"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16D6E00F-1C8D-49D8-9CF3-9B5BAB0AB35D}" type="slidenum">
              <a:rPr lang="en-US" altLang="en-US">
                <a:latin typeface="Century Gothic" pitchFamily="34" charset="0"/>
              </a:rPr>
              <a:pPr eaLnBrk="1" hangingPunct="1">
                <a:spcBef>
                  <a:spcPct val="0"/>
                </a:spcBef>
              </a:pPr>
              <a:t>9</a:t>
            </a:fld>
            <a:endParaRPr lang="en-US" altLang="en-US">
              <a:latin typeface="Century Gothic"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Price</a:t>
            </a:r>
          </a:p>
          <a:p>
            <a:pPr defTabSz="914400" eaLnBrk="1" hangingPunct="1">
              <a:buFontTx/>
              <a:buChar char="•"/>
            </a:pPr>
            <a:r>
              <a:rPr lang="en-US" altLang="en-US" sz="900" dirty="0" smtClean="0">
                <a:latin typeface="Arial" charset="0"/>
              </a:rPr>
              <a:t>If consumers think the price of a product is too high, it will not sell.</a:t>
            </a:r>
          </a:p>
          <a:p>
            <a:pPr defTabSz="914400" eaLnBrk="1" hangingPunct="1">
              <a:buFontTx/>
              <a:buChar char="•"/>
            </a:pPr>
            <a:r>
              <a:rPr lang="en-US" altLang="en-US" sz="900" dirty="0" smtClean="0">
                <a:latin typeface="Arial" charset="0"/>
              </a:rPr>
              <a:t>Consumers can easily find out product prices by searching on the Internet.</a:t>
            </a:r>
          </a:p>
          <a:p>
            <a:pPr defTabSz="914400" eaLnBrk="1" hangingPunct="1">
              <a:buFontTx/>
              <a:buChar char="•"/>
            </a:pPr>
            <a:r>
              <a:rPr lang="en-US" altLang="en-US" sz="900" dirty="0" smtClean="0">
                <a:latin typeface="Arial" charset="0"/>
              </a:rPr>
              <a:t>Marketers need to be aware of how </a:t>
            </a:r>
            <a:r>
              <a:rPr lang="en-US" altLang="en-US" sz="900" b="1" dirty="0" smtClean="0">
                <a:latin typeface="Arial" charset="0"/>
              </a:rPr>
              <a:t>price sensitive</a:t>
            </a:r>
            <a:r>
              <a:rPr lang="en-US" altLang="en-US" sz="900" dirty="0" smtClean="0">
                <a:latin typeface="Arial" charset="0"/>
              </a:rPr>
              <a:t> their product is: how much sales will go up or down when the price goes up or down.</a:t>
            </a:r>
            <a:endParaRPr lang="en-CA" altLang="en-US" sz="900"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THE FOUR Ps OF MARKETING</a:t>
            </a:r>
          </a:p>
          <a:p>
            <a:pPr defTabSz="914400" eaLnBrk="1" hangingPunct="1"/>
            <a:r>
              <a:rPr lang="en-US" altLang="en-US" sz="900" b="1" dirty="0" smtClean="0">
                <a:latin typeface="Arial" charset="0"/>
              </a:rPr>
              <a:t>Place (Channels of Distribution)</a:t>
            </a:r>
          </a:p>
          <a:p>
            <a:pPr defTabSz="914400" eaLnBrk="1" hangingPunct="1">
              <a:buFontTx/>
              <a:buChar char="•"/>
            </a:pPr>
            <a:r>
              <a:rPr lang="en-US" altLang="en-US" sz="900" dirty="0" smtClean="0">
                <a:latin typeface="Arial" charset="0"/>
              </a:rPr>
              <a:t>A product does not change as it moves through the distribution chain.</a:t>
            </a:r>
          </a:p>
          <a:p>
            <a:pPr defTabSz="914400" eaLnBrk="1" hangingPunct="1">
              <a:buFontTx/>
              <a:buChar char="•"/>
            </a:pPr>
            <a:r>
              <a:rPr lang="en-US" altLang="en-US" sz="900" dirty="0" smtClean="0">
                <a:latin typeface="Arial" charset="0"/>
              </a:rPr>
              <a:t>If the product is changed or altered that is the end of that channel and a new one begins.</a:t>
            </a:r>
          </a:p>
          <a:p>
            <a:pPr defTabSz="914400" eaLnBrk="1" hangingPunct="1">
              <a:buFontTx/>
              <a:buChar char="•"/>
            </a:pPr>
            <a:r>
              <a:rPr lang="en-US" altLang="en-US" sz="900" b="1" dirty="0" smtClean="0">
                <a:latin typeface="Arial" charset="0"/>
              </a:rPr>
              <a:t>See Figure 8.4, </a:t>
            </a:r>
            <a:r>
              <a:rPr lang="ja-JP" altLang="en-US" sz="900" b="1" dirty="0" smtClean="0"/>
              <a:t>“</a:t>
            </a:r>
            <a:r>
              <a:rPr lang="en-US" altLang="ja-JP" sz="900" b="1" dirty="0" smtClean="0">
                <a:latin typeface="Arial" charset="0"/>
              </a:rPr>
              <a:t>Channels of Distribution</a:t>
            </a:r>
            <a:r>
              <a:rPr lang="ja-JP" altLang="en-US" sz="900" b="1" dirty="0" smtClean="0"/>
              <a:t>”</a:t>
            </a:r>
            <a:r>
              <a:rPr lang="en-US" altLang="ja-JP" sz="900" b="1" dirty="0" smtClean="0">
                <a:latin typeface="Arial" charset="0"/>
              </a:rPr>
              <a:t>, on page 243.</a:t>
            </a:r>
          </a:p>
          <a:p>
            <a:pPr defTabSz="914400" eaLnBrk="1" hangingPunct="1"/>
            <a:r>
              <a:rPr lang="en-US" altLang="en-US" sz="900" b="1" i="1" dirty="0" smtClean="0">
                <a:latin typeface="Arial" charset="0"/>
              </a:rPr>
              <a:t>Direct Channels</a:t>
            </a:r>
          </a:p>
          <a:p>
            <a:pPr defTabSz="914400" eaLnBrk="1" hangingPunct="1">
              <a:buFontTx/>
              <a:buChar char="•"/>
            </a:pPr>
            <a:r>
              <a:rPr lang="en-US" altLang="en-US" sz="900" dirty="0" smtClean="0">
                <a:latin typeface="Arial" charset="0"/>
              </a:rPr>
              <a:t>Simplest form of distribution.</a:t>
            </a:r>
          </a:p>
          <a:p>
            <a:pPr marL="0" lvl="1" defTabSz="914400" eaLnBrk="1" hangingPunct="1">
              <a:buFontTx/>
              <a:buChar char="•"/>
            </a:pPr>
            <a:r>
              <a:rPr lang="en-US" altLang="en-US" sz="2400" dirty="0" smtClean="0">
                <a:latin typeface="Arial" charset="0"/>
              </a:rPr>
              <a:t>This is also referred to as the </a:t>
            </a:r>
            <a:r>
              <a:rPr lang="en-US" altLang="en-US" sz="2400" b="1" dirty="0" smtClean="0">
                <a:latin typeface="Arial" charset="0"/>
              </a:rPr>
              <a:t>maker-user relationship.</a:t>
            </a:r>
            <a:r>
              <a:rPr lang="en-US" altLang="en-US" sz="2400" dirty="0" smtClean="0">
                <a:latin typeface="Arial" charset="0"/>
              </a:rPr>
              <a:t> </a:t>
            </a:r>
          </a:p>
          <a:p>
            <a:pPr defTabSz="914400" eaLnBrk="1" hangingPunct="1">
              <a:buFontTx/>
              <a:buChar char="•"/>
            </a:pPr>
            <a:endParaRPr lang="en-US" altLang="en-US" sz="900" dirty="0" smtClean="0">
              <a:latin typeface="Arial" charset="0"/>
            </a:endParaRPr>
          </a:p>
          <a:p>
            <a:pPr defTabSz="914400" eaLnBrk="1" hangingPunct="1">
              <a:buFontTx/>
              <a:buChar char="•"/>
            </a:pPr>
            <a:r>
              <a:rPr lang="en-US" altLang="en-US" sz="900" dirty="0" smtClean="0">
                <a:latin typeface="Arial" charset="0"/>
              </a:rPr>
              <a:t>Direct channel distribution does not use </a:t>
            </a:r>
            <a:r>
              <a:rPr lang="en-US" altLang="en-US" sz="900" b="1" dirty="0" smtClean="0">
                <a:latin typeface="Arial" charset="0"/>
              </a:rPr>
              <a:t>intermediaries</a:t>
            </a:r>
            <a:r>
              <a:rPr lang="en-US" altLang="en-US" sz="900" dirty="0" smtClean="0">
                <a:latin typeface="Arial" charset="0"/>
              </a:rPr>
              <a:t> or businesses that take possession of the goods before the consumers do, they add costs to the product so that they realize a profit.</a:t>
            </a:r>
          </a:p>
          <a:p>
            <a:pPr defTabSz="914400" eaLnBrk="1" hangingPunct="1">
              <a:buFontTx/>
              <a:buChar char="•"/>
            </a:pPr>
            <a:r>
              <a:rPr lang="en-US" altLang="en-US" sz="900" dirty="0" smtClean="0">
                <a:latin typeface="Arial" charset="0"/>
              </a:rPr>
              <a:t>With direct channels consumers can readily inform the producers of their needs and they may feel more confident about the product because they deal directly with the company that produces it.</a:t>
            </a:r>
          </a:p>
          <a:p>
            <a:pPr defTabSz="914400" eaLnBrk="1" hangingPunct="1"/>
            <a:r>
              <a:rPr lang="en-US" altLang="en-US" sz="900" b="1" i="1" dirty="0" smtClean="0">
                <a:latin typeface="Arial" charset="0"/>
              </a:rPr>
              <a:t>Indirect Channels of Distribution</a:t>
            </a:r>
          </a:p>
          <a:p>
            <a:pPr defTabSz="914400" eaLnBrk="1" hangingPunct="1">
              <a:buFontTx/>
              <a:buChar char="•"/>
            </a:pPr>
            <a:r>
              <a:rPr lang="en-US" altLang="en-US" sz="900" dirty="0" smtClean="0">
                <a:latin typeface="Arial" charset="0"/>
              </a:rPr>
              <a:t>Importers: </a:t>
            </a:r>
            <a:r>
              <a:rPr lang="en-US" altLang="en-US" sz="900" b="1" dirty="0" smtClean="0">
                <a:latin typeface="Arial" charset="0"/>
              </a:rPr>
              <a:t>Importers</a:t>
            </a:r>
            <a:r>
              <a:rPr lang="en-US" altLang="en-US" sz="900" dirty="0" smtClean="0">
                <a:latin typeface="Arial" charset="0"/>
              </a:rPr>
              <a:t> are businesses that seek out foreign products to bring into their own country. Importers may negotiate distribution deals with foreign manufacturers, buy the goods, store the goods, and may sell the goods.  To eliminate risk importers can arrange only delivery of foreign goods to Canadian businesses.</a:t>
            </a:r>
          </a:p>
          <a:p>
            <a:pPr defTabSz="914400" eaLnBrk="1" hangingPunct="1">
              <a:buFontTx/>
              <a:buChar char="•"/>
            </a:pPr>
            <a:r>
              <a:rPr lang="en-US" altLang="en-US" sz="900" dirty="0" smtClean="0">
                <a:latin typeface="Arial" charset="0"/>
              </a:rPr>
              <a:t>Wholesalers: </a:t>
            </a:r>
            <a:r>
              <a:rPr lang="en-US" altLang="en-US" sz="900" b="1" dirty="0" smtClean="0">
                <a:latin typeface="Arial" charset="0"/>
              </a:rPr>
              <a:t>Wholesalers</a:t>
            </a:r>
            <a:r>
              <a:rPr lang="en-US" altLang="en-US" sz="900" dirty="0" smtClean="0">
                <a:latin typeface="Arial" charset="0"/>
              </a:rPr>
              <a:t> buy goods from producers or importers and resell the goods to retailers. The manufacturer may require that the retailer buy a minimum quantity of goods.  Using a wholesalers may mean that the retailer pays a higher price but they get the quantity they need and the wholesaler may store the products close by. </a:t>
            </a:r>
          </a:p>
          <a:p>
            <a:pPr defTabSz="914400" eaLnBrk="1" hangingPunct="1">
              <a:buFontTx/>
              <a:buChar char="•"/>
            </a:pPr>
            <a:r>
              <a:rPr lang="en-US" altLang="en-US" sz="900" dirty="0" smtClean="0">
                <a:latin typeface="Arial" charset="0"/>
              </a:rPr>
              <a:t>Retailers: Linked directly to consumers, retailers buy merchandise customers want, keep it in stock, and display it so that customers can examine it in an easy-to-reach location. </a:t>
            </a:r>
          </a:p>
          <a:p>
            <a:pPr defTabSz="914400" eaLnBrk="1" hangingPunct="1">
              <a:buFontTx/>
              <a:buChar char="•"/>
            </a:pPr>
            <a:endParaRPr lang="en-CA" altLang="en-US" sz="900"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70FCC56F-E368-42DA-BCD6-D9B932ACAF8E}" type="slidenum">
              <a:rPr lang="en-US" altLang="en-US">
                <a:latin typeface="Century Gothic" pitchFamily="34" charset="0"/>
              </a:rPr>
              <a:pPr eaLnBrk="1" hangingPunct="1">
                <a:spcBef>
                  <a:spcPct val="0"/>
                </a:spcBef>
              </a:pPr>
              <a:t>16</a:t>
            </a:fld>
            <a:endParaRPr lang="en-US" altLang="en-US">
              <a:latin typeface="Century Gothic"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PROMOTION</a:t>
            </a:r>
          </a:p>
          <a:p>
            <a:pPr defTabSz="914400" eaLnBrk="1" hangingPunct="1"/>
            <a:r>
              <a:rPr lang="en-US" altLang="en-US" sz="900" b="1" i="1" dirty="0" smtClean="0">
                <a:latin typeface="Arial" charset="0"/>
              </a:rPr>
              <a:t>Coupons: </a:t>
            </a:r>
            <a:r>
              <a:rPr lang="en-US" altLang="en-US" sz="900" dirty="0" smtClean="0">
                <a:latin typeface="Arial" charset="0"/>
              </a:rPr>
              <a:t>offer consumers money off the price of a product but </a:t>
            </a:r>
            <a:r>
              <a:rPr lang="en-US" altLang="en-US" sz="900" b="1" dirty="0" smtClean="0">
                <a:latin typeface="Arial" charset="0"/>
              </a:rPr>
              <a:t>redemption rates</a:t>
            </a:r>
            <a:r>
              <a:rPr lang="en-US" altLang="en-US" sz="900" dirty="0" smtClean="0">
                <a:latin typeface="Arial" charset="0"/>
              </a:rPr>
              <a:t>, a method of determining effectiveness, are only about 5%.</a:t>
            </a:r>
          </a:p>
          <a:p>
            <a:pPr defTabSz="914400" eaLnBrk="1" hangingPunct="1"/>
            <a:r>
              <a:rPr lang="en-US" altLang="en-US" sz="900" b="1" i="1" dirty="0" smtClean="0">
                <a:latin typeface="Arial" charset="0"/>
              </a:rPr>
              <a:t>Contests: </a:t>
            </a:r>
            <a:r>
              <a:rPr lang="en-US" altLang="en-US" sz="900" dirty="0" smtClean="0">
                <a:latin typeface="Arial" charset="0"/>
              </a:rPr>
              <a:t>increase brand recognition through an anyone can enter and win concept that is not gambling and cannot require a purchase to enter.</a:t>
            </a:r>
          </a:p>
          <a:p>
            <a:pPr defTabSz="914400" eaLnBrk="1" hangingPunct="1"/>
            <a:r>
              <a:rPr lang="en-US" altLang="en-US" sz="900" b="1" i="1" dirty="0" smtClean="0">
                <a:latin typeface="Arial" charset="0"/>
              </a:rPr>
              <a:t>Premiums: </a:t>
            </a:r>
            <a:r>
              <a:rPr lang="en-US" altLang="en-US" sz="900" dirty="0" smtClean="0">
                <a:latin typeface="Arial" charset="0"/>
              </a:rPr>
              <a:t>are when the consumer makes a purchase and they get something for free.</a:t>
            </a:r>
          </a:p>
          <a:p>
            <a:pPr defTabSz="914400" eaLnBrk="1" hangingPunct="1">
              <a:buFontTx/>
              <a:buChar char="•"/>
            </a:pPr>
            <a:r>
              <a:rPr lang="en-US" altLang="en-US" sz="900" b="1" dirty="0" smtClean="0">
                <a:latin typeface="Arial" charset="0"/>
              </a:rPr>
              <a:t>Customer loyalty cards</a:t>
            </a:r>
            <a:r>
              <a:rPr lang="en-US" altLang="en-US" sz="900" dirty="0" smtClean="0">
                <a:latin typeface="Arial" charset="0"/>
              </a:rPr>
              <a:t> are stamped with each purchase and, when full, entitles the customer to a discount or a free product.</a:t>
            </a:r>
          </a:p>
          <a:p>
            <a:pPr defTabSz="914400" eaLnBrk="1" hangingPunct="1"/>
            <a:r>
              <a:rPr lang="en-US" altLang="en-US" sz="900" b="1" i="1" dirty="0" smtClean="0">
                <a:latin typeface="Arial" charset="0"/>
              </a:rPr>
              <a:t>Samples: </a:t>
            </a:r>
            <a:r>
              <a:rPr lang="en-US" altLang="en-US" sz="900" dirty="0" smtClean="0">
                <a:latin typeface="Arial" charset="0"/>
              </a:rPr>
              <a:t>samples are small </a:t>
            </a:r>
            <a:r>
              <a:rPr lang="ja-JP" altLang="en-US" sz="900" dirty="0" smtClean="0"/>
              <a:t>“</a:t>
            </a:r>
            <a:r>
              <a:rPr lang="en-US" altLang="ja-JP" sz="900" dirty="0" smtClean="0">
                <a:latin typeface="Arial" charset="0"/>
              </a:rPr>
              <a:t>trail</a:t>
            </a:r>
            <a:r>
              <a:rPr lang="ja-JP" altLang="en-US" sz="900" dirty="0" smtClean="0"/>
              <a:t>”</a:t>
            </a:r>
            <a:r>
              <a:rPr lang="en-US" altLang="ja-JP" sz="900" dirty="0" smtClean="0">
                <a:latin typeface="Arial" charset="0"/>
              </a:rPr>
              <a:t> sizes of a product that are given to consumers, it is expensive but often results in increased sales. </a:t>
            </a:r>
            <a:endParaRPr lang="en-US" altLang="ja-JP" sz="900" b="1" i="1" dirty="0" smtClean="0">
              <a:latin typeface="Arial" charset="0"/>
            </a:endParaRPr>
          </a:p>
          <a:p>
            <a:pPr defTabSz="914400" eaLnBrk="1" hangingPunct="1"/>
            <a:r>
              <a:rPr lang="en-US" altLang="en-US" sz="900" b="1" i="1" dirty="0" smtClean="0">
                <a:latin typeface="Arial" charset="0"/>
              </a:rPr>
              <a:t>Special Events: </a:t>
            </a:r>
            <a:r>
              <a:rPr lang="en-US" altLang="en-US" sz="900" dirty="0" smtClean="0">
                <a:latin typeface="Arial" charset="0"/>
              </a:rPr>
              <a:t>are used to attract customers and increase sales.</a:t>
            </a:r>
          </a:p>
          <a:p>
            <a:pPr defTabSz="914400" eaLnBrk="1" hangingPunct="1">
              <a:buFontTx/>
              <a:buChar char="•"/>
            </a:pPr>
            <a:endParaRPr lang="en-CA" altLang="en-US" sz="900"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smtClean="0">
                <a:latin typeface="Arial" charset="0"/>
              </a:rPr>
              <a:t>THE TWO Cs OF MARKETING</a:t>
            </a:r>
          </a:p>
          <a:p>
            <a:pPr defTabSz="914400" eaLnBrk="1" hangingPunct="1">
              <a:buFontTx/>
              <a:buChar char="•"/>
            </a:pPr>
            <a:r>
              <a:rPr lang="en-US" altLang="en-US" sz="900" b="1" dirty="0" smtClean="0">
                <a:latin typeface="Arial" charset="0"/>
              </a:rPr>
              <a:t>See Figure 8.6, </a:t>
            </a:r>
            <a:r>
              <a:rPr lang="ja-JP" altLang="en-US" sz="900" b="1" dirty="0" smtClean="0"/>
              <a:t>“</a:t>
            </a:r>
            <a:r>
              <a:rPr lang="en-US" altLang="ja-JP" sz="900" b="1" dirty="0" smtClean="0">
                <a:latin typeface="Arial" charset="0"/>
              </a:rPr>
              <a:t>The Two Cs of Marketing</a:t>
            </a:r>
            <a:r>
              <a:rPr lang="ja-JP" altLang="en-US" sz="900" b="1" dirty="0" smtClean="0"/>
              <a:t>”</a:t>
            </a:r>
            <a:r>
              <a:rPr lang="en-US" altLang="ja-JP" sz="900" b="1" dirty="0" smtClean="0">
                <a:latin typeface="Arial" charset="0"/>
              </a:rPr>
              <a:t>, on page 249.</a:t>
            </a:r>
          </a:p>
          <a:p>
            <a:pPr defTabSz="914400" eaLnBrk="1" hangingPunct="1"/>
            <a:r>
              <a:rPr lang="en-US" altLang="en-US" sz="900" b="1" dirty="0" smtClean="0">
                <a:latin typeface="Arial" charset="0"/>
              </a:rPr>
              <a:t>The Competitive Market</a:t>
            </a:r>
          </a:p>
          <a:p>
            <a:pPr defTabSz="914400" eaLnBrk="1" hangingPunct="1">
              <a:buFontTx/>
              <a:buChar char="•"/>
            </a:pPr>
            <a:r>
              <a:rPr lang="en-US" altLang="en-US" sz="900" b="1" dirty="0" smtClean="0">
                <a:latin typeface="Arial" charset="0"/>
              </a:rPr>
              <a:t>See Table 8.1, </a:t>
            </a:r>
            <a:r>
              <a:rPr lang="ja-JP" altLang="en-US" sz="900" b="1" dirty="0" smtClean="0"/>
              <a:t>“</a:t>
            </a:r>
            <a:r>
              <a:rPr lang="en-US" altLang="ja-JP" sz="900" b="1" dirty="0" smtClean="0">
                <a:latin typeface="Arial" charset="0"/>
              </a:rPr>
              <a:t>Estimated U.S. Market Share for Major Soft Drink Brands*</a:t>
            </a:r>
            <a:r>
              <a:rPr lang="ja-JP" altLang="en-US" sz="900" b="1" dirty="0" smtClean="0"/>
              <a:t>”</a:t>
            </a:r>
            <a:r>
              <a:rPr lang="en-US" altLang="ja-JP" sz="900" b="1" dirty="0" smtClean="0">
                <a:latin typeface="Arial" charset="0"/>
              </a:rPr>
              <a:t>, on page 250.</a:t>
            </a:r>
          </a:p>
          <a:p>
            <a:pPr defTabSz="914400" eaLnBrk="1" hangingPunct="1">
              <a:buFontTx/>
              <a:buChar char="•"/>
            </a:pPr>
            <a:r>
              <a:rPr lang="en-US" altLang="en-US" sz="900" dirty="0" smtClean="0">
                <a:latin typeface="Arial" charset="0"/>
              </a:rPr>
              <a:t>The soft drink market has a </a:t>
            </a:r>
            <a:r>
              <a:rPr lang="en-US" altLang="en-US" sz="900" dirty="0" err="1" smtClean="0">
                <a:latin typeface="Arial" charset="0"/>
              </a:rPr>
              <a:t>flavoured</a:t>
            </a:r>
            <a:r>
              <a:rPr lang="en-US" altLang="en-US" sz="900" dirty="0" smtClean="0">
                <a:latin typeface="Arial" charset="0"/>
              </a:rPr>
              <a:t> </a:t>
            </a:r>
            <a:r>
              <a:rPr lang="en-US" altLang="en-US" sz="900" b="1" dirty="0" smtClean="0">
                <a:latin typeface="Arial" charset="0"/>
              </a:rPr>
              <a:t>market segment</a:t>
            </a:r>
            <a:r>
              <a:rPr lang="en-US" altLang="en-US" sz="900" dirty="0" smtClean="0">
                <a:latin typeface="Arial" charset="0"/>
              </a:rPr>
              <a:t> (root beer for example) and an energy drink segment (Red Bull for example). </a:t>
            </a:r>
          </a:p>
          <a:p>
            <a:pPr defTabSz="914400" eaLnBrk="1" hangingPunct="1">
              <a:buFontTx/>
              <a:buChar char="•"/>
            </a:pPr>
            <a:r>
              <a:rPr lang="en-US" altLang="en-US" sz="900" dirty="0" smtClean="0">
                <a:latin typeface="Arial" charset="0"/>
              </a:rPr>
              <a:t>The two ways to increase market share are to increase the size of the overall market (the introduction of energy drinks created a new segment) and to take sales away for the competition.</a:t>
            </a:r>
          </a:p>
          <a:p>
            <a:pPr defTabSz="914400" eaLnBrk="1" hangingPunct="1"/>
            <a:r>
              <a:rPr lang="en-US" altLang="en-US" sz="900" b="1" i="1" dirty="0" smtClean="0">
                <a:latin typeface="Arial" charset="0"/>
              </a:rPr>
              <a:t>Competition among Products</a:t>
            </a:r>
          </a:p>
          <a:p>
            <a:pPr defTabSz="914400" eaLnBrk="1" hangingPunct="1">
              <a:buFontTx/>
              <a:buChar char="•"/>
            </a:pPr>
            <a:r>
              <a:rPr lang="en-US" altLang="en-US" sz="900" dirty="0" smtClean="0">
                <a:latin typeface="Arial" charset="0"/>
              </a:rPr>
              <a:t>All products and services compete for the consumer</a:t>
            </a:r>
            <a:r>
              <a:rPr lang="ja-JP" altLang="en-US" sz="900" dirty="0" smtClean="0"/>
              <a:t>’</a:t>
            </a:r>
            <a:r>
              <a:rPr lang="en-US" altLang="ja-JP" sz="900" dirty="0" smtClean="0">
                <a:latin typeface="Arial" charset="0"/>
              </a:rPr>
              <a:t>s money in some way.</a:t>
            </a:r>
          </a:p>
          <a:p>
            <a:pPr defTabSz="914400" eaLnBrk="1" hangingPunct="1">
              <a:buFontTx/>
              <a:buChar char="•"/>
            </a:pPr>
            <a:r>
              <a:rPr lang="en-US" altLang="en-US" sz="900" b="1" dirty="0" smtClean="0">
                <a:latin typeface="Arial" charset="0"/>
              </a:rPr>
              <a:t>Indirect Competition</a:t>
            </a:r>
            <a:r>
              <a:rPr lang="en-US" altLang="en-US" sz="900" dirty="0" smtClean="0">
                <a:latin typeface="Arial" charset="0"/>
              </a:rPr>
              <a:t>: Is competition between products or services that are not directly related to each other such as a teen with $25 who decides on spending it on movie tickets or on a CD.</a:t>
            </a:r>
          </a:p>
          <a:p>
            <a:pPr lvl="1" defTabSz="914400" eaLnBrk="1" hangingPunct="1">
              <a:buFontTx/>
              <a:buChar char="•"/>
            </a:pPr>
            <a:r>
              <a:rPr lang="en-US" altLang="en-US" sz="900" b="1" dirty="0" smtClean="0">
                <a:latin typeface="Arial" charset="0"/>
              </a:rPr>
              <a:t>Discretionary Income:</a:t>
            </a:r>
            <a:r>
              <a:rPr lang="en-US" altLang="en-US" sz="900" dirty="0" smtClean="0">
                <a:latin typeface="Arial" charset="0"/>
              </a:rPr>
              <a:t> The portion of one</a:t>
            </a:r>
            <a:r>
              <a:rPr lang="ja-JP" altLang="en-US" sz="900" dirty="0" smtClean="0"/>
              <a:t>’</a:t>
            </a:r>
            <a:r>
              <a:rPr lang="en-US" altLang="ja-JP" sz="900" dirty="0" smtClean="0">
                <a:latin typeface="Arial" charset="0"/>
              </a:rPr>
              <a:t>s disposable income that is not already committed to paying for necessities and can be used to buy things for pleasure, satisfaction, and comfort.</a:t>
            </a:r>
          </a:p>
          <a:p>
            <a:pPr lvl="1" defTabSz="914400" eaLnBrk="1" hangingPunct="1">
              <a:buFontTx/>
              <a:buChar char="•"/>
            </a:pPr>
            <a:r>
              <a:rPr lang="en-US" altLang="en-US" sz="900" b="1" dirty="0" smtClean="0">
                <a:latin typeface="Arial" charset="0"/>
              </a:rPr>
              <a:t>Disposable Income</a:t>
            </a:r>
            <a:r>
              <a:rPr lang="en-US" altLang="en-US" sz="900" dirty="0" smtClean="0">
                <a:latin typeface="Arial" charset="0"/>
              </a:rPr>
              <a:t>: Is the amount of income that is left after taxes have been paid.  This income can be used to pay for the basic necessities such as food, clothing, and shelter.</a:t>
            </a:r>
          </a:p>
          <a:p>
            <a:pPr defTabSz="914400" eaLnBrk="1" hangingPunct="1">
              <a:buFontTx/>
              <a:buChar char="•"/>
            </a:pPr>
            <a:r>
              <a:rPr lang="en-US" altLang="en-US" sz="900" b="1" dirty="0" smtClean="0">
                <a:latin typeface="Arial" charset="0"/>
              </a:rPr>
              <a:t>Direct Competition</a:t>
            </a:r>
            <a:r>
              <a:rPr lang="en-US" altLang="en-US" sz="900" dirty="0" smtClean="0">
                <a:latin typeface="Arial" charset="0"/>
              </a:rPr>
              <a:t>: Competition between products that are very similar and have only minor differences.  These products that compete directly with each other do so through image, quality, price, design, features, and benefits.</a:t>
            </a:r>
          </a:p>
          <a:p>
            <a:pPr defTabSz="914400" eaLnBrk="1" hangingPunct="1"/>
            <a:endParaRPr lang="en-US" altLang="en-US" sz="900" dirty="0" smtClean="0">
              <a:latin typeface="Arial" charset="0"/>
            </a:endParaRPr>
          </a:p>
          <a:p>
            <a:pPr defTabSz="914400" eaLnBrk="1" hangingPunct="1">
              <a:buFontTx/>
              <a:buChar char="•"/>
            </a:pPr>
            <a:endParaRPr lang="en-US" altLang="en-US" sz="9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945AC3-A99E-492C-9A2C-F18F53D9D96F}" type="datetimeFigureOut">
              <a:rPr lang="en-US" smtClean="0"/>
              <a:t>5/25/2017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367114-F308-443C-9D57-D11DC644D0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67114-F308-443C-9D57-D11DC644D0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67114-F308-443C-9D57-D11DC644D0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67114-F308-443C-9D57-D11DC644D09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67114-F308-443C-9D57-D11DC644D09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367114-F308-443C-9D57-D11DC644D09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367114-F308-443C-9D57-D11DC644D0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367114-F308-443C-9D57-D11DC644D09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945AC3-A99E-492C-9A2C-F18F53D9D96F}" type="datetimeFigureOut">
              <a:rPr lang="en-US" smtClean="0"/>
              <a:t>5/25/2017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367114-F308-443C-9D57-D11DC644D0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945AC3-A99E-492C-9A2C-F18F53D9D96F}" type="datetimeFigureOut">
              <a:rPr lang="en-US" smtClean="0"/>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367114-F308-443C-9D57-D11DC644D0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945AC3-A99E-492C-9A2C-F18F53D9D96F}" type="datetimeFigureOut">
              <a:rPr lang="en-US" smtClean="0"/>
              <a:t>5/25/2017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367114-F308-443C-9D57-D11DC644D09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945AC3-A99E-492C-9A2C-F18F53D9D96F}" type="datetimeFigureOut">
              <a:rPr lang="en-US" smtClean="0"/>
              <a:t>5/25/2017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367114-F308-443C-9D57-D11DC644D0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Concepts </a:t>
            </a:r>
            <a:endParaRPr lang="en-US" dirty="0"/>
          </a:p>
        </p:txBody>
      </p:sp>
      <p:sp>
        <p:nvSpPr>
          <p:cNvPr id="3" name="Subtitle 2"/>
          <p:cNvSpPr>
            <a:spLocks noGrp="1"/>
          </p:cNvSpPr>
          <p:nvPr>
            <p:ph type="subTitle" idx="1"/>
          </p:nvPr>
        </p:nvSpPr>
        <p:spPr/>
        <p:txBody>
          <a:bodyPr/>
          <a:lstStyle/>
          <a:p>
            <a:r>
              <a:rPr lang="en-US" dirty="0" smtClean="0"/>
              <a:t>Mr. Singh </a:t>
            </a:r>
            <a:endParaRPr lang="en-US" dirty="0"/>
          </a:p>
        </p:txBody>
      </p:sp>
    </p:spTree>
    <p:extLst>
      <p:ext uri="{BB962C8B-B14F-4D97-AF65-F5344CB8AC3E}">
        <p14:creationId xmlns:p14="http://schemas.microsoft.com/office/powerpoint/2010/main" val="3765207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p:cNvSpPr>
          <p:nvPr>
            <p:ph idx="1"/>
          </p:nvPr>
        </p:nvSpPr>
        <p:spPr>
          <a:xfrm>
            <a:off x="457200" y="1143000"/>
            <a:ext cx="8229600" cy="4525963"/>
          </a:xfrm>
        </p:spPr>
        <p:txBody>
          <a:bodyPr>
            <a:normAutofit fontScale="92500"/>
          </a:bodyPr>
          <a:lstStyle/>
          <a:p>
            <a:pPr marL="68263" indent="0" eaLnBrk="1" hangingPunct="1">
              <a:buClr>
                <a:schemeClr val="tx1"/>
              </a:buClr>
              <a:buFont typeface="Wingdings" pitchFamily="2" charset="2"/>
              <a:buNone/>
            </a:pPr>
            <a:r>
              <a:rPr lang="en-US" altLang="en-US" sz="2800" dirty="0" smtClean="0"/>
              <a:t>Prices for products must be set with care </a:t>
            </a:r>
          </a:p>
          <a:p>
            <a:pPr marL="582613" lvl="1" indent="-285750" eaLnBrk="1" hangingPunct="1">
              <a:buClr>
                <a:schemeClr val="accent1"/>
              </a:buClr>
            </a:pPr>
            <a:r>
              <a:rPr lang="en-US" altLang="en-US" sz="2600" dirty="0" smtClean="0"/>
              <a:t>Consumers price shop</a:t>
            </a:r>
          </a:p>
          <a:p>
            <a:pPr marL="582613" lvl="1" indent="-285750" eaLnBrk="1" hangingPunct="1">
              <a:buClr>
                <a:schemeClr val="accent1"/>
              </a:buClr>
            </a:pPr>
            <a:r>
              <a:rPr lang="en-US" altLang="en-US" sz="2600" dirty="0" smtClean="0"/>
              <a:t>Businesses need to be </a:t>
            </a:r>
            <a:r>
              <a:rPr lang="en-US" altLang="en-US" sz="2600" b="1" dirty="0" smtClean="0"/>
              <a:t>price sensitive</a:t>
            </a:r>
            <a:r>
              <a:rPr lang="en-US" altLang="en-US" sz="2600" dirty="0" smtClean="0"/>
              <a:t> (aware of competitors prices)</a:t>
            </a:r>
          </a:p>
          <a:p>
            <a:pPr marL="582613" lvl="1" indent="-285750"/>
            <a:r>
              <a:rPr lang="en-CA" altLang="en-US" sz="2600" dirty="0"/>
              <a:t>If consumers think the price of a product is too high, it will not sell.</a:t>
            </a:r>
          </a:p>
          <a:p>
            <a:pPr marL="582613" lvl="1" indent="-285750"/>
            <a:r>
              <a:rPr lang="en-CA" altLang="en-US" sz="2600" dirty="0"/>
              <a:t>Consumers can easily find out product prices by searching on the Internet.</a:t>
            </a:r>
          </a:p>
          <a:p>
            <a:pPr marL="582613" lvl="1" indent="-285750"/>
            <a:r>
              <a:rPr lang="en-CA" altLang="en-US" sz="2600" dirty="0"/>
              <a:t>Marketers need to be aware of how price sensitive their product is: how much sales will go up or down when the price goes up or down.</a:t>
            </a:r>
          </a:p>
          <a:p>
            <a:pPr marL="582613" lvl="1" indent="-285750" eaLnBrk="1" hangingPunct="1">
              <a:buClr>
                <a:schemeClr val="accent1"/>
              </a:buClr>
            </a:pPr>
            <a:endParaRPr lang="en-US" altLang="en-US" sz="2600" dirty="0" smtClean="0">
              <a:solidFill>
                <a:schemeClr val="accent1"/>
              </a:solidFill>
            </a:endParaRPr>
          </a:p>
        </p:txBody>
      </p:sp>
      <p:sp>
        <p:nvSpPr>
          <p:cNvPr id="43010" name="Title 1"/>
          <p:cNvSpPr>
            <a:spLocks noGrp="1"/>
          </p:cNvSpPr>
          <p:nvPr>
            <p:ph type="title"/>
          </p:nvPr>
        </p:nvSpPr>
        <p:spPr/>
        <p:txBody>
          <a:bodyPr>
            <a:normAutofit fontScale="90000"/>
          </a:bodyPr>
          <a:lstStyle/>
          <a:p>
            <a:r>
              <a:rPr lang="en-US" altLang="en-US" b="1" dirty="0" smtClean="0">
                <a:solidFill>
                  <a:srgbClr val="E2751D"/>
                </a:solidFill>
              </a:rPr>
              <a:t>Price</a:t>
            </a:r>
            <a:r>
              <a:rPr lang="en-US" altLang="en-US" b="1" dirty="0" smtClean="0">
                <a:solidFill>
                  <a:srgbClr val="E2751D"/>
                </a:solidFill>
                <a:latin typeface="Arial" charset="0"/>
              </a:rPr>
              <a:t/>
            </a:r>
            <a:br>
              <a:rPr lang="en-US" altLang="en-US" b="1" dirty="0" smtClean="0">
                <a:solidFill>
                  <a:srgbClr val="E2751D"/>
                </a:solidFill>
                <a:latin typeface="Arial" charset="0"/>
              </a:rPr>
            </a:br>
            <a:endParaRPr lang="en-US" altLang="en-US" dirty="0" smtClean="0"/>
          </a:p>
        </p:txBody>
      </p:sp>
      <p:pic>
        <p:nvPicPr>
          <p:cNvPr id="18437" name="Picture 5"/>
          <p:cNvPicPr>
            <a:picLocks noChangeAspect="1" noChangeArrowheads="1"/>
          </p:cNvPicPr>
          <p:nvPr/>
        </p:nvPicPr>
        <p:blipFill>
          <a:blip r:embed="rId3">
            <a:extLst/>
          </a:blip>
          <a:srcRect/>
          <a:stretch>
            <a:fillRect/>
          </a:stretch>
        </p:blipFill>
        <p:spPr bwMode="auto">
          <a:xfrm>
            <a:off x="7277230" y="228600"/>
            <a:ext cx="1619250" cy="16192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p:spPr>
      </p:pic>
    </p:spTree>
    <p:extLst>
      <p:ext uri="{BB962C8B-B14F-4D97-AF65-F5344CB8AC3E}">
        <p14:creationId xmlns:p14="http://schemas.microsoft.com/office/powerpoint/2010/main" val="24884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11">
                                            <p:txEl>
                                              <p:pRg st="2" end="2"/>
                                            </p:txEl>
                                          </p:spTgt>
                                        </p:tgtEl>
                                        <p:attrNameLst>
                                          <p:attrName>style.visibility</p:attrName>
                                        </p:attrNameLst>
                                      </p:cBhvr>
                                      <p:to>
                                        <p:strVal val="visible"/>
                                      </p:to>
                                    </p:set>
                                    <p:animEffect transition="in" filter="fade">
                                      <p:cBhvr>
                                        <p:cTn id="10" dur="500"/>
                                        <p:tgtEl>
                                          <p:spTgt spid="43011">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3011">
                                            <p:txEl>
                                              <p:pRg st="3" end="3"/>
                                            </p:txEl>
                                          </p:spTgt>
                                        </p:tgtEl>
                                        <p:attrNameLst>
                                          <p:attrName>style.visibility</p:attrName>
                                        </p:attrNameLst>
                                      </p:cBhvr>
                                      <p:to>
                                        <p:strVal val="visible"/>
                                      </p:to>
                                    </p:set>
                                    <p:animEffect transition="in" filter="fade">
                                      <p:cBhvr>
                                        <p:cTn id="13" dur="500"/>
                                        <p:tgtEl>
                                          <p:spTgt spid="43011">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011">
                                            <p:txEl>
                                              <p:pRg st="4" end="4"/>
                                            </p:txEl>
                                          </p:spTgt>
                                        </p:tgtEl>
                                        <p:attrNameLst>
                                          <p:attrName>style.visibility</p:attrName>
                                        </p:attrNameLst>
                                      </p:cBhvr>
                                      <p:to>
                                        <p:strVal val="visible"/>
                                      </p:to>
                                    </p:set>
                                    <p:animEffect transition="in" filter="fade">
                                      <p:cBhvr>
                                        <p:cTn id="16" dur="500"/>
                                        <p:tgtEl>
                                          <p:spTgt spid="43011">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011">
                                            <p:txEl>
                                              <p:pRg st="5" end="5"/>
                                            </p:txEl>
                                          </p:spTgt>
                                        </p:tgtEl>
                                        <p:attrNameLst>
                                          <p:attrName>style.visibility</p:attrName>
                                        </p:attrNameLst>
                                      </p:cBhvr>
                                      <p:to>
                                        <p:strVal val="visible"/>
                                      </p:to>
                                    </p:set>
                                    <p:animEffect transition="in" filter="fade">
                                      <p:cBhvr>
                                        <p:cTn id="19" dur="500"/>
                                        <p:tgtEl>
                                          <p:spTgt spid="43011">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3011">
                                            <p:txEl>
                                              <p:pRg st="1" end="1"/>
                                            </p:txEl>
                                          </p:spTgt>
                                        </p:tgtEl>
                                        <p:attrNameLst>
                                          <p:attrName>style.visibility</p:attrName>
                                        </p:attrNameLst>
                                      </p:cBhvr>
                                      <p:to>
                                        <p:strVal val="visible"/>
                                      </p:to>
                                    </p:set>
                                    <p:animEffect transition="in" filter="fade">
                                      <p:cBhvr>
                                        <p:cTn id="22"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76800"/>
          </a:xfrm>
        </p:spPr>
        <p:txBody>
          <a:bodyPr>
            <a:normAutofit/>
          </a:bodyPr>
          <a:lstStyle/>
          <a:p>
            <a:r>
              <a:rPr lang="en-CA" dirty="0" smtClean="0"/>
              <a:t>You want to sell </a:t>
            </a:r>
            <a:r>
              <a:rPr lang="en-CA" dirty="0" err="1" smtClean="0"/>
              <a:t>ipods</a:t>
            </a:r>
            <a:r>
              <a:rPr lang="en-CA" dirty="0" smtClean="0"/>
              <a:t> and it costs you $25 to make one </a:t>
            </a:r>
            <a:r>
              <a:rPr lang="en-CA" dirty="0" err="1" smtClean="0"/>
              <a:t>ipod</a:t>
            </a:r>
            <a:endParaRPr lang="en-CA" dirty="0" smtClean="0"/>
          </a:p>
          <a:p>
            <a:r>
              <a:rPr lang="en-CA" dirty="0" smtClean="0"/>
              <a:t>If you sell 100 </a:t>
            </a:r>
            <a:r>
              <a:rPr lang="en-CA" dirty="0" err="1" smtClean="0"/>
              <a:t>ipods</a:t>
            </a:r>
            <a:r>
              <a:rPr lang="en-CA" dirty="0" smtClean="0"/>
              <a:t> at $100 each. Profit = $75 per </a:t>
            </a:r>
            <a:r>
              <a:rPr lang="en-CA" dirty="0" err="1" smtClean="0"/>
              <a:t>ipod</a:t>
            </a:r>
            <a:r>
              <a:rPr lang="en-CA" dirty="0" smtClean="0"/>
              <a:t>. Total profit = $7500 (75x100)</a:t>
            </a:r>
          </a:p>
          <a:p>
            <a:r>
              <a:rPr lang="en-CA" dirty="0" smtClean="0"/>
              <a:t>If you lower your price to $50 and sell 1000 </a:t>
            </a:r>
            <a:r>
              <a:rPr lang="en-CA" dirty="0" err="1" smtClean="0"/>
              <a:t>ipods</a:t>
            </a:r>
            <a:r>
              <a:rPr lang="en-CA" dirty="0" smtClean="0"/>
              <a:t>, profit is $25 per </a:t>
            </a:r>
            <a:r>
              <a:rPr lang="en-CA" dirty="0" err="1" smtClean="0"/>
              <a:t>ipod</a:t>
            </a:r>
            <a:r>
              <a:rPr lang="en-CA" dirty="0" smtClean="0"/>
              <a:t>. Total profit $25000</a:t>
            </a:r>
          </a:p>
          <a:p>
            <a:r>
              <a:rPr lang="en-CA" dirty="0" smtClean="0"/>
              <a:t>At $50 per </a:t>
            </a:r>
            <a:r>
              <a:rPr lang="en-CA" dirty="0" err="1" smtClean="0"/>
              <a:t>ipod</a:t>
            </a:r>
            <a:r>
              <a:rPr lang="en-CA" dirty="0" smtClean="0"/>
              <a:t>, if you sold 200 total profit will only be $5000. </a:t>
            </a:r>
          </a:p>
          <a:p>
            <a:r>
              <a:rPr lang="en-CA" dirty="0" smtClean="0"/>
              <a:t>You need to know how price sensitive your product is </a:t>
            </a:r>
          </a:p>
        </p:txBody>
      </p:sp>
      <p:sp>
        <p:nvSpPr>
          <p:cNvPr id="3" name="Title 2"/>
          <p:cNvSpPr>
            <a:spLocks noGrp="1"/>
          </p:cNvSpPr>
          <p:nvPr>
            <p:ph type="title"/>
          </p:nvPr>
        </p:nvSpPr>
        <p:spPr/>
        <p:txBody>
          <a:bodyPr/>
          <a:lstStyle/>
          <a:p>
            <a:r>
              <a:rPr lang="en-CA" dirty="0" smtClean="0"/>
              <a:t>Price Example </a:t>
            </a:r>
            <a:endParaRPr lang="en-CA" dirty="0"/>
          </a:p>
        </p:txBody>
      </p:sp>
    </p:spTree>
    <p:extLst>
      <p:ext uri="{BB962C8B-B14F-4D97-AF65-F5344CB8AC3E}">
        <p14:creationId xmlns:p14="http://schemas.microsoft.com/office/powerpoint/2010/main" val="256346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381000" y="990600"/>
            <a:ext cx="6481763" cy="5638800"/>
          </a:xfrm>
        </p:spPr>
        <p:txBody>
          <a:bodyPr>
            <a:normAutofit/>
          </a:bodyPr>
          <a:lstStyle/>
          <a:p>
            <a:pPr marL="0" lvl="1" indent="0" eaLnBrk="1" hangingPunct="1">
              <a:buClr>
                <a:schemeClr val="tx1"/>
              </a:buClr>
              <a:buFont typeface="Wingdings" charset="0"/>
              <a:buNone/>
              <a:defRPr/>
            </a:pPr>
            <a:r>
              <a:rPr lang="en-US" sz="3200" b="1" dirty="0" smtClean="0">
                <a:solidFill>
                  <a:schemeClr val="accent3"/>
                </a:solidFill>
                <a:ea typeface="ＭＳ Ｐゴシック" charset="0"/>
                <a:cs typeface="+mn-cs"/>
              </a:rPr>
              <a:t>Where/how it’s sold</a:t>
            </a:r>
            <a:endParaRPr lang="en-US" sz="2600" dirty="0">
              <a:solidFill>
                <a:schemeClr val="accent1"/>
              </a:solidFill>
              <a:ea typeface="ＭＳ Ｐゴシック" charset="0"/>
              <a:cs typeface="+mn-cs"/>
            </a:endParaRPr>
          </a:p>
          <a:p>
            <a:pPr marL="547688" indent="-547688" eaLnBrk="1" hangingPunct="1">
              <a:buClr>
                <a:schemeClr val="tx1"/>
              </a:buClr>
              <a:buSzTx/>
              <a:buFont typeface="Rockwell" charset="0"/>
              <a:buAutoNum type="arabicPeriod"/>
              <a:defRPr/>
            </a:pPr>
            <a:r>
              <a:rPr lang="en-US" sz="3200" b="1" i="1" dirty="0" smtClean="0">
                <a:solidFill>
                  <a:srgbClr val="C00000"/>
                </a:solidFill>
                <a:ea typeface="ＭＳ Ｐゴシック" charset="0"/>
                <a:cs typeface="ＭＳ Ｐゴシック" charset="0"/>
              </a:rPr>
              <a:t>Direct Channels</a:t>
            </a:r>
          </a:p>
          <a:p>
            <a:pPr marL="857250" lvl="1" indent="-457200">
              <a:buClr>
                <a:schemeClr val="tx1"/>
              </a:buClr>
              <a:defRPr/>
            </a:pPr>
            <a:r>
              <a:rPr lang="en-US" b="1" i="1" dirty="0" smtClean="0">
                <a:solidFill>
                  <a:srgbClr val="C00000"/>
                </a:solidFill>
                <a:ea typeface="ＭＳ Ｐゴシック" charset="0"/>
                <a:cs typeface="ＭＳ Ｐゴシック" charset="0"/>
              </a:rPr>
              <a:t>Producer </a:t>
            </a:r>
            <a:r>
              <a:rPr lang="en-US" b="1" i="1" dirty="0" smtClean="0">
                <a:solidFill>
                  <a:srgbClr val="C00000"/>
                </a:solidFill>
                <a:ea typeface="ＭＳ Ｐゴシック" charset="0"/>
                <a:cs typeface="ＭＳ Ｐゴシック" charset="0"/>
                <a:sym typeface="Wingdings" panose="05000000000000000000" pitchFamily="2" charset="2"/>
              </a:rPr>
              <a:t> Consumer</a:t>
            </a:r>
            <a:endParaRPr lang="en-US" sz="2800" b="1" i="1" dirty="0">
              <a:solidFill>
                <a:srgbClr val="C00000"/>
              </a:solidFill>
              <a:ea typeface="ＭＳ Ｐゴシック" charset="0"/>
              <a:cs typeface="ＭＳ Ｐゴシック" charset="0"/>
            </a:endParaRPr>
          </a:p>
          <a:p>
            <a:pPr marL="1028700" lvl="2" indent="-457200" eaLnBrk="1" hangingPunct="1">
              <a:buClrTx/>
              <a:buFont typeface="Wingdings" charset="0"/>
              <a:buChar char="n"/>
              <a:defRPr/>
            </a:pPr>
            <a:r>
              <a:rPr lang="en-US" sz="2600" dirty="0" smtClean="0">
                <a:solidFill>
                  <a:schemeClr val="accent1"/>
                </a:solidFill>
                <a:ea typeface="ＭＳ Ｐゴシック" charset="0"/>
                <a:cs typeface="+mn-cs"/>
              </a:rPr>
              <a:t>Ex: Farmers market</a:t>
            </a:r>
          </a:p>
          <a:p>
            <a:pPr marL="547688" indent="-547688">
              <a:buClr>
                <a:schemeClr val="tx1"/>
              </a:buClr>
              <a:buFont typeface="Rockwell" pitchFamily="18" charset="0"/>
              <a:buAutoNum type="arabicPeriod" startAt="2"/>
            </a:pPr>
            <a:r>
              <a:rPr lang="en-US" altLang="en-US" b="1" i="1" dirty="0">
                <a:solidFill>
                  <a:srgbClr val="C00000"/>
                </a:solidFill>
              </a:rPr>
              <a:t>Indirect Channels</a:t>
            </a:r>
          </a:p>
          <a:p>
            <a:pPr>
              <a:spcBef>
                <a:spcPts val="1400"/>
              </a:spcBef>
              <a:buClr>
                <a:schemeClr val="tx1"/>
              </a:buClr>
            </a:pPr>
            <a:r>
              <a:rPr lang="en-US" altLang="en-US" sz="2600" b="1" dirty="0">
                <a:solidFill>
                  <a:srgbClr val="7EB606"/>
                </a:solidFill>
              </a:rPr>
              <a:t>intermediaries</a:t>
            </a:r>
            <a:r>
              <a:rPr lang="en-US" altLang="en-US" sz="2600" dirty="0">
                <a:solidFill>
                  <a:schemeClr val="accent1"/>
                </a:solidFill>
              </a:rPr>
              <a:t> – wholesalers, importers, retailers</a:t>
            </a:r>
            <a:endParaRPr lang="en-US" altLang="en-US" sz="2600" b="1" i="1" dirty="0">
              <a:solidFill>
                <a:schemeClr val="accent1"/>
              </a:solidFill>
            </a:endParaRPr>
          </a:p>
          <a:p>
            <a:pPr marL="547688" indent="-547688">
              <a:buClr>
                <a:schemeClr val="tx1"/>
              </a:buClr>
              <a:buFont typeface="Rockwell" pitchFamily="18" charset="0"/>
              <a:buAutoNum type="arabicPeriod" startAt="3"/>
            </a:pPr>
            <a:r>
              <a:rPr lang="en-US" altLang="en-US" b="1" i="1" dirty="0">
                <a:solidFill>
                  <a:srgbClr val="C00000"/>
                </a:solidFill>
              </a:rPr>
              <a:t>Specialty Channels</a:t>
            </a:r>
          </a:p>
          <a:p>
            <a:pPr marL="800100" lvl="1" indent="-457200"/>
            <a:r>
              <a:rPr lang="en-US" altLang="en-US" dirty="0" smtClean="0">
                <a:solidFill>
                  <a:schemeClr val="accent1"/>
                </a:solidFill>
              </a:rPr>
              <a:t>vending </a:t>
            </a:r>
            <a:r>
              <a:rPr lang="en-US" altLang="en-US" dirty="0">
                <a:solidFill>
                  <a:schemeClr val="accent1"/>
                </a:solidFill>
              </a:rPr>
              <a:t>machines, telemarketing, </a:t>
            </a:r>
            <a:r>
              <a:rPr lang="en-US" altLang="en-US" dirty="0" smtClean="0">
                <a:solidFill>
                  <a:schemeClr val="accent1"/>
                </a:solidFill>
              </a:rPr>
              <a:t>catalogue, e-commerce etc.</a:t>
            </a:r>
            <a:endParaRPr lang="en-US" sz="2600" dirty="0" smtClean="0">
              <a:solidFill>
                <a:schemeClr val="accent1"/>
              </a:solidFill>
              <a:ea typeface="ＭＳ Ｐゴシック" charset="0"/>
              <a:cs typeface="+mn-cs"/>
            </a:endParaRPr>
          </a:p>
          <a:p>
            <a:pPr marL="381000" indent="-381000" eaLnBrk="1" hangingPunct="1">
              <a:buClr>
                <a:schemeClr val="tx1"/>
              </a:buClr>
              <a:buFont typeface="Wingdings 2" charset="0"/>
              <a:buNone/>
              <a:defRPr/>
            </a:pPr>
            <a:endParaRPr lang="en-US" sz="1600" dirty="0">
              <a:latin typeface="Arial" charset="0"/>
              <a:ea typeface="ＭＳ Ｐゴシック" charset="0"/>
              <a:cs typeface="ＭＳ Ｐゴシック" charset="0"/>
            </a:endParaRPr>
          </a:p>
          <a:p>
            <a:pPr marL="381000" indent="-381000" eaLnBrk="1" hangingPunct="1">
              <a:buClr>
                <a:schemeClr val="tx1"/>
              </a:buClr>
              <a:buFont typeface="Wingdings 2" charset="0"/>
              <a:buNone/>
              <a:defRPr/>
            </a:pPr>
            <a:endParaRPr lang="en-CA" sz="1600" dirty="0">
              <a:latin typeface="Arial" charset="0"/>
              <a:ea typeface="ＭＳ Ｐゴシック" charset="0"/>
              <a:cs typeface="ＭＳ Ｐゴシック" charset="0"/>
            </a:endParaRPr>
          </a:p>
        </p:txBody>
      </p:sp>
      <p:sp>
        <p:nvSpPr>
          <p:cNvPr id="44034" name="Title 1"/>
          <p:cNvSpPr>
            <a:spLocks noGrp="1"/>
          </p:cNvSpPr>
          <p:nvPr>
            <p:ph type="title"/>
          </p:nvPr>
        </p:nvSpPr>
        <p:spPr>
          <a:xfrm>
            <a:off x="457200" y="-19665"/>
            <a:ext cx="8229600" cy="1143000"/>
          </a:xfrm>
        </p:spPr>
        <p:txBody>
          <a:bodyPr/>
          <a:lstStyle/>
          <a:p>
            <a:r>
              <a:rPr lang="en-US" altLang="en-US" b="1" dirty="0" smtClean="0">
                <a:solidFill>
                  <a:srgbClr val="E2751D"/>
                </a:solidFill>
              </a:rPr>
              <a:t>Place</a:t>
            </a:r>
            <a:r>
              <a:rPr lang="en-US" altLang="en-US" b="1" dirty="0" smtClean="0">
                <a:solidFill>
                  <a:srgbClr val="297FD5"/>
                </a:solidFill>
                <a:latin typeface="Arial" charset="0"/>
              </a:rPr>
              <a:t> </a:t>
            </a:r>
            <a:endParaRPr lang="en-US" altLang="en-US" dirty="0" smtClean="0"/>
          </a:p>
        </p:txBody>
      </p:sp>
      <p:pic>
        <p:nvPicPr>
          <p:cNvPr id="440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752600"/>
            <a:ext cx="1425575"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7" descr="http://3.bp.blogspot.com/-mOyEYj9vjAY/TgCuWAmMNNI/AAAAAAAABQ8/xqzuDP-hIbs/s1600/Define%2Bthe%2BChannels%2Bof%2BDistribution%2Band%2Bdiscuss%2Bthe%2Bmain%2Bkinds%2Bof%2BChannels%2Bof%2BDistribut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9665"/>
            <a:ext cx="17462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ttp://larry5154.files.wordpress.com/2011/07/vending-machine.jpg"/>
          <p:cNvPicPr>
            <a:picLocks noChangeAspect="1" noChangeArrowheads="1"/>
          </p:cNvPicPr>
          <p:nvPr/>
        </p:nvPicPr>
        <p:blipFill>
          <a:blip r:embed="rId5"/>
          <a:srcRect/>
          <a:stretch>
            <a:fillRect/>
          </a:stretch>
        </p:blipFill>
        <p:spPr bwMode="auto">
          <a:xfrm>
            <a:off x="6934200" y="4267200"/>
            <a:ext cx="1939890" cy="190109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55126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CA" dirty="0"/>
              <a:t>Simplest form of </a:t>
            </a:r>
            <a:r>
              <a:rPr lang="en-CA" dirty="0" smtClean="0"/>
              <a:t>distribution - Selling directly to the customer</a:t>
            </a:r>
            <a:endParaRPr lang="en-CA" dirty="0"/>
          </a:p>
          <a:p>
            <a:r>
              <a:rPr lang="en-CA" dirty="0"/>
              <a:t>This is also referred to as the </a:t>
            </a:r>
            <a:r>
              <a:rPr lang="en-CA" b="1" dirty="0"/>
              <a:t>maker-user relationship. </a:t>
            </a:r>
          </a:p>
          <a:p>
            <a:r>
              <a:rPr lang="en-CA" dirty="0" smtClean="0"/>
              <a:t>Direct </a:t>
            </a:r>
            <a:r>
              <a:rPr lang="en-CA" dirty="0"/>
              <a:t>channel distribution does not use </a:t>
            </a:r>
            <a:r>
              <a:rPr lang="en-CA" b="1" dirty="0"/>
              <a:t>intermediaries</a:t>
            </a:r>
            <a:r>
              <a:rPr lang="en-CA" dirty="0"/>
              <a:t> or businesses that take possession of the goods before the consumers do, they add costs to the product so that they realize a profit.</a:t>
            </a:r>
          </a:p>
          <a:p>
            <a:r>
              <a:rPr lang="en-CA" dirty="0"/>
              <a:t>With direct channels consumers can readily inform the producers of their needs and they may feel more confident about the product because they deal directly with the company that produces it.</a:t>
            </a:r>
          </a:p>
          <a:p>
            <a:endParaRPr lang="en-CA" dirty="0"/>
          </a:p>
        </p:txBody>
      </p:sp>
      <p:sp>
        <p:nvSpPr>
          <p:cNvPr id="3" name="Title 2"/>
          <p:cNvSpPr>
            <a:spLocks noGrp="1"/>
          </p:cNvSpPr>
          <p:nvPr>
            <p:ph type="title"/>
          </p:nvPr>
        </p:nvSpPr>
        <p:spPr/>
        <p:txBody>
          <a:bodyPr/>
          <a:lstStyle/>
          <a:p>
            <a:r>
              <a:rPr lang="en-CA" dirty="0" smtClean="0"/>
              <a:t>Direct Channels</a:t>
            </a:r>
            <a:endParaRPr lang="en-CA" dirty="0"/>
          </a:p>
        </p:txBody>
      </p:sp>
    </p:spTree>
    <p:extLst>
      <p:ext uri="{BB962C8B-B14F-4D97-AF65-F5344CB8AC3E}">
        <p14:creationId xmlns:p14="http://schemas.microsoft.com/office/powerpoint/2010/main" val="369260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Importers: Importers are businesses that seek out foreign products to bring into their own country. Importers may negotiate distribution deals with foreign manufacturers, buy the goods, store the goods, and may sell the goods.  To eliminate risk importers can arrange only delivery of foreign goods to Canadian businesses.</a:t>
            </a:r>
          </a:p>
          <a:p>
            <a:endParaRPr lang="en-CA" dirty="0"/>
          </a:p>
        </p:txBody>
      </p:sp>
      <p:sp>
        <p:nvSpPr>
          <p:cNvPr id="3" name="Title 2"/>
          <p:cNvSpPr>
            <a:spLocks noGrp="1"/>
          </p:cNvSpPr>
          <p:nvPr>
            <p:ph type="title"/>
          </p:nvPr>
        </p:nvSpPr>
        <p:spPr/>
        <p:txBody>
          <a:bodyPr/>
          <a:lstStyle/>
          <a:p>
            <a:r>
              <a:rPr lang="en-CA" dirty="0" smtClean="0"/>
              <a:t>Indirect Channels </a:t>
            </a:r>
            <a:endParaRPr lang="en-CA" dirty="0"/>
          </a:p>
        </p:txBody>
      </p:sp>
    </p:spTree>
    <p:extLst>
      <p:ext uri="{BB962C8B-B14F-4D97-AF65-F5344CB8AC3E}">
        <p14:creationId xmlns:p14="http://schemas.microsoft.com/office/powerpoint/2010/main" val="36761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a:t>Wholesalers: Wholesalers buy goods from producers or importers and resell the goods to retailers. The manufacturer may require that the retailer buy a minimum quantity of goods.  Using a wholesalers may mean that the retailer pays a higher price but they get the quantity they need and the wholesaler may store the products close by. </a:t>
            </a:r>
          </a:p>
          <a:p>
            <a:r>
              <a:rPr lang="en-CA" dirty="0"/>
              <a:t>Retailers: Linked directly to consumers, retailers buy merchandise customers want, keep it in stock, and display it so that customers can examine it in an easy-to-reach location. </a:t>
            </a:r>
          </a:p>
          <a:p>
            <a:endParaRPr lang="en-CA" dirty="0"/>
          </a:p>
        </p:txBody>
      </p:sp>
      <p:sp>
        <p:nvSpPr>
          <p:cNvPr id="3" name="Title 2"/>
          <p:cNvSpPr>
            <a:spLocks noGrp="1"/>
          </p:cNvSpPr>
          <p:nvPr>
            <p:ph type="title"/>
          </p:nvPr>
        </p:nvSpPr>
        <p:spPr/>
        <p:txBody>
          <a:bodyPr/>
          <a:lstStyle/>
          <a:p>
            <a:r>
              <a:rPr lang="en-CA" dirty="0" smtClean="0"/>
              <a:t>Indirect Channels Cont’d </a:t>
            </a:r>
            <a:endParaRPr lang="en-CA" dirty="0"/>
          </a:p>
        </p:txBody>
      </p:sp>
    </p:spTree>
    <p:extLst>
      <p:ext uri="{BB962C8B-B14F-4D97-AF65-F5344CB8AC3E}">
        <p14:creationId xmlns:p14="http://schemas.microsoft.com/office/powerpoint/2010/main" val="4038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mtClean="0"/>
              <a:t>Channels of Distribution</a:t>
            </a:r>
          </a:p>
        </p:txBody>
      </p:sp>
      <p:grpSp>
        <p:nvGrpSpPr>
          <p:cNvPr id="197669" name="Group 37"/>
          <p:cNvGrpSpPr>
            <a:grpSpLocks/>
          </p:cNvGrpSpPr>
          <p:nvPr/>
        </p:nvGrpSpPr>
        <p:grpSpPr bwMode="auto">
          <a:xfrm>
            <a:off x="838200" y="2105025"/>
            <a:ext cx="7620000" cy="762000"/>
            <a:chOff x="528" y="1104"/>
            <a:chExt cx="4800" cy="480"/>
          </a:xfrm>
        </p:grpSpPr>
        <p:sp>
          <p:nvSpPr>
            <p:cNvPr id="197636" name="Rectangle 4"/>
            <p:cNvSpPr>
              <a:spLocks noChangeArrowheads="1"/>
            </p:cNvSpPr>
            <p:nvPr/>
          </p:nvSpPr>
          <p:spPr bwMode="auto">
            <a:xfrm>
              <a:off x="528" y="1104"/>
              <a:ext cx="864" cy="48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37" name="Rectangle 5"/>
            <p:cNvSpPr>
              <a:spLocks noChangeArrowheads="1"/>
            </p:cNvSpPr>
            <p:nvPr/>
          </p:nvSpPr>
          <p:spPr bwMode="auto">
            <a:xfrm>
              <a:off x="4464" y="1104"/>
              <a:ext cx="864"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cxnSp>
          <p:nvCxnSpPr>
            <p:cNvPr id="197644" name="AutoShape 12"/>
            <p:cNvCxnSpPr>
              <a:cxnSpLocks noChangeShapeType="1"/>
            </p:cNvCxnSpPr>
            <p:nvPr/>
          </p:nvCxnSpPr>
          <p:spPr bwMode="auto">
            <a:xfrm>
              <a:off x="1488" y="1344"/>
              <a:ext cx="2784"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197657" name="Text Box 25"/>
            <p:cNvSpPr txBox="1">
              <a:spLocks noChangeArrowheads="1"/>
            </p:cNvSpPr>
            <p:nvPr/>
          </p:nvSpPr>
          <p:spPr bwMode="auto">
            <a:xfrm>
              <a:off x="624" y="120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dirty="0">
                  <a:latin typeface="Tahoma" charset="0"/>
                  <a:ea typeface="ＭＳ Ｐゴシック" charset="0"/>
                  <a:cs typeface="ＭＳ Ｐゴシック" charset="0"/>
                </a:rPr>
                <a:t>Producer</a:t>
              </a:r>
            </a:p>
          </p:txBody>
        </p:sp>
        <p:sp>
          <p:nvSpPr>
            <p:cNvPr id="197664" name="Text Box 32"/>
            <p:cNvSpPr txBox="1">
              <a:spLocks noChangeArrowheads="1"/>
            </p:cNvSpPr>
            <p:nvPr/>
          </p:nvSpPr>
          <p:spPr bwMode="auto">
            <a:xfrm>
              <a:off x="4464" y="1248"/>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Consumer</a:t>
              </a:r>
            </a:p>
          </p:txBody>
        </p:sp>
      </p:grpSp>
      <p:grpSp>
        <p:nvGrpSpPr>
          <p:cNvPr id="197670" name="Group 38"/>
          <p:cNvGrpSpPr>
            <a:grpSpLocks/>
          </p:cNvGrpSpPr>
          <p:nvPr/>
        </p:nvGrpSpPr>
        <p:grpSpPr bwMode="auto">
          <a:xfrm>
            <a:off x="838200" y="3171825"/>
            <a:ext cx="7620000" cy="762000"/>
            <a:chOff x="528" y="1776"/>
            <a:chExt cx="4800" cy="480"/>
          </a:xfrm>
        </p:grpSpPr>
        <p:sp>
          <p:nvSpPr>
            <p:cNvPr id="197638" name="Rectangle 6"/>
            <p:cNvSpPr>
              <a:spLocks noChangeArrowheads="1"/>
            </p:cNvSpPr>
            <p:nvPr/>
          </p:nvSpPr>
          <p:spPr bwMode="auto">
            <a:xfrm>
              <a:off x="528" y="1776"/>
              <a:ext cx="864" cy="48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1" name="Rectangle 9"/>
            <p:cNvSpPr>
              <a:spLocks noChangeArrowheads="1"/>
            </p:cNvSpPr>
            <p:nvPr/>
          </p:nvSpPr>
          <p:spPr bwMode="auto">
            <a:xfrm>
              <a:off x="4464" y="1776"/>
              <a:ext cx="864"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5" name="Rectangle 13"/>
            <p:cNvSpPr>
              <a:spLocks noChangeArrowheads="1"/>
            </p:cNvSpPr>
            <p:nvPr/>
          </p:nvSpPr>
          <p:spPr bwMode="auto">
            <a:xfrm>
              <a:off x="3360" y="1776"/>
              <a:ext cx="864" cy="48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cxnSp>
          <p:nvCxnSpPr>
            <p:cNvPr id="197649" name="AutoShape 17"/>
            <p:cNvCxnSpPr>
              <a:cxnSpLocks noChangeShapeType="1"/>
            </p:cNvCxnSpPr>
            <p:nvPr/>
          </p:nvCxnSpPr>
          <p:spPr bwMode="auto">
            <a:xfrm>
              <a:off x="1536" y="2016"/>
              <a:ext cx="1776"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cxnSp>
          <p:nvCxnSpPr>
            <p:cNvPr id="197653" name="AutoShape 21"/>
            <p:cNvCxnSpPr>
              <a:cxnSpLocks noChangeShapeType="1"/>
            </p:cNvCxnSpPr>
            <p:nvPr/>
          </p:nvCxnSpPr>
          <p:spPr bwMode="auto">
            <a:xfrm>
              <a:off x="4224" y="2016"/>
              <a:ext cx="240"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197658" name="Text Box 26"/>
            <p:cNvSpPr txBox="1">
              <a:spLocks noChangeArrowheads="1"/>
            </p:cNvSpPr>
            <p:nvPr/>
          </p:nvSpPr>
          <p:spPr bwMode="auto">
            <a:xfrm>
              <a:off x="576" y="1872"/>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Producer</a:t>
              </a:r>
            </a:p>
          </p:txBody>
        </p:sp>
        <p:sp>
          <p:nvSpPr>
            <p:cNvPr id="197661" name="Text Box 29"/>
            <p:cNvSpPr txBox="1">
              <a:spLocks noChangeArrowheads="1"/>
            </p:cNvSpPr>
            <p:nvPr/>
          </p:nvSpPr>
          <p:spPr bwMode="auto">
            <a:xfrm>
              <a:off x="3456" y="192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solidFill>
                    <a:schemeClr val="bg1"/>
                  </a:solidFill>
                  <a:latin typeface="Tahoma" charset="0"/>
                  <a:ea typeface="ＭＳ Ｐゴシック" charset="0"/>
                  <a:cs typeface="ＭＳ Ｐゴシック" charset="0"/>
                </a:rPr>
                <a:t>Retailer</a:t>
              </a:r>
            </a:p>
          </p:txBody>
        </p:sp>
        <p:sp>
          <p:nvSpPr>
            <p:cNvPr id="197665" name="Text Box 33"/>
            <p:cNvSpPr txBox="1">
              <a:spLocks noChangeArrowheads="1"/>
            </p:cNvSpPr>
            <p:nvPr/>
          </p:nvSpPr>
          <p:spPr bwMode="auto">
            <a:xfrm>
              <a:off x="4512" y="19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Consumer</a:t>
              </a:r>
            </a:p>
          </p:txBody>
        </p:sp>
      </p:grpSp>
      <p:grpSp>
        <p:nvGrpSpPr>
          <p:cNvPr id="197671" name="Group 39"/>
          <p:cNvGrpSpPr>
            <a:grpSpLocks/>
          </p:cNvGrpSpPr>
          <p:nvPr/>
        </p:nvGrpSpPr>
        <p:grpSpPr bwMode="auto">
          <a:xfrm>
            <a:off x="838200" y="4238625"/>
            <a:ext cx="7620000" cy="762000"/>
            <a:chOff x="528" y="2448"/>
            <a:chExt cx="4800" cy="480"/>
          </a:xfrm>
        </p:grpSpPr>
        <p:sp>
          <p:nvSpPr>
            <p:cNvPr id="197639" name="Rectangle 7"/>
            <p:cNvSpPr>
              <a:spLocks noChangeArrowheads="1"/>
            </p:cNvSpPr>
            <p:nvPr/>
          </p:nvSpPr>
          <p:spPr bwMode="auto">
            <a:xfrm>
              <a:off x="528" y="2448"/>
              <a:ext cx="864" cy="48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2" name="Rectangle 10"/>
            <p:cNvSpPr>
              <a:spLocks noChangeArrowheads="1"/>
            </p:cNvSpPr>
            <p:nvPr/>
          </p:nvSpPr>
          <p:spPr bwMode="auto">
            <a:xfrm>
              <a:off x="4464" y="2448"/>
              <a:ext cx="864"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6" name="Rectangle 14"/>
            <p:cNvSpPr>
              <a:spLocks noChangeArrowheads="1"/>
            </p:cNvSpPr>
            <p:nvPr/>
          </p:nvSpPr>
          <p:spPr bwMode="auto">
            <a:xfrm>
              <a:off x="3360" y="2448"/>
              <a:ext cx="864" cy="48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8" name="Rectangle 16"/>
            <p:cNvSpPr>
              <a:spLocks noChangeArrowheads="1"/>
            </p:cNvSpPr>
            <p:nvPr/>
          </p:nvSpPr>
          <p:spPr bwMode="auto">
            <a:xfrm>
              <a:off x="2016" y="2448"/>
              <a:ext cx="864" cy="480"/>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cxnSp>
          <p:nvCxnSpPr>
            <p:cNvPr id="197650" name="AutoShape 18"/>
            <p:cNvCxnSpPr>
              <a:cxnSpLocks noChangeShapeType="1"/>
            </p:cNvCxnSpPr>
            <p:nvPr/>
          </p:nvCxnSpPr>
          <p:spPr bwMode="auto">
            <a:xfrm>
              <a:off x="1488" y="2688"/>
              <a:ext cx="43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cxnSp>
          <p:nvCxnSpPr>
            <p:cNvPr id="197651" name="AutoShape 19"/>
            <p:cNvCxnSpPr>
              <a:cxnSpLocks noChangeShapeType="1"/>
              <a:endCxn id="197646" idx="1"/>
            </p:cNvCxnSpPr>
            <p:nvPr/>
          </p:nvCxnSpPr>
          <p:spPr bwMode="auto">
            <a:xfrm>
              <a:off x="2928" y="2688"/>
              <a:ext cx="43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cxnSp>
          <p:nvCxnSpPr>
            <p:cNvPr id="197652" name="AutoShape 20"/>
            <p:cNvCxnSpPr>
              <a:cxnSpLocks noChangeShapeType="1"/>
              <a:stCxn id="197646" idx="3"/>
            </p:cNvCxnSpPr>
            <p:nvPr/>
          </p:nvCxnSpPr>
          <p:spPr bwMode="auto">
            <a:xfrm>
              <a:off x="4224" y="2688"/>
              <a:ext cx="240"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197659" name="Text Box 27"/>
            <p:cNvSpPr txBox="1">
              <a:spLocks noChangeArrowheads="1"/>
            </p:cNvSpPr>
            <p:nvPr/>
          </p:nvSpPr>
          <p:spPr bwMode="auto">
            <a:xfrm>
              <a:off x="576" y="2544"/>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Producer</a:t>
              </a:r>
            </a:p>
          </p:txBody>
        </p:sp>
        <p:sp>
          <p:nvSpPr>
            <p:cNvPr id="197662" name="Text Box 30"/>
            <p:cNvSpPr txBox="1">
              <a:spLocks noChangeArrowheads="1"/>
            </p:cNvSpPr>
            <p:nvPr/>
          </p:nvSpPr>
          <p:spPr bwMode="auto">
            <a:xfrm>
              <a:off x="3456" y="2592"/>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solidFill>
                    <a:schemeClr val="bg1"/>
                  </a:solidFill>
                  <a:latin typeface="Tahoma" charset="0"/>
                  <a:ea typeface="ＭＳ Ｐゴシック" charset="0"/>
                  <a:cs typeface="ＭＳ Ｐゴシック" charset="0"/>
                </a:rPr>
                <a:t>Retailer</a:t>
              </a:r>
            </a:p>
          </p:txBody>
        </p:sp>
        <p:sp>
          <p:nvSpPr>
            <p:cNvPr id="197663" name="Text Box 31"/>
            <p:cNvSpPr txBox="1">
              <a:spLocks noChangeArrowheads="1"/>
            </p:cNvSpPr>
            <p:nvPr/>
          </p:nvSpPr>
          <p:spPr bwMode="auto">
            <a:xfrm>
              <a:off x="2016" y="2592"/>
              <a:ext cx="8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sz="1600">
                  <a:latin typeface="Tahoma" charset="0"/>
                  <a:ea typeface="ＭＳ Ｐゴシック" charset="0"/>
                  <a:cs typeface="ＭＳ Ｐゴシック" charset="0"/>
                </a:rPr>
                <a:t>Wholesaler</a:t>
              </a:r>
            </a:p>
          </p:txBody>
        </p:sp>
        <p:sp>
          <p:nvSpPr>
            <p:cNvPr id="197666" name="Text Box 34"/>
            <p:cNvSpPr txBox="1">
              <a:spLocks noChangeArrowheads="1"/>
            </p:cNvSpPr>
            <p:nvPr/>
          </p:nvSpPr>
          <p:spPr bwMode="auto">
            <a:xfrm>
              <a:off x="4512" y="2592"/>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Consumer</a:t>
              </a:r>
            </a:p>
          </p:txBody>
        </p:sp>
      </p:grpSp>
      <p:grpSp>
        <p:nvGrpSpPr>
          <p:cNvPr id="197672" name="Group 40"/>
          <p:cNvGrpSpPr>
            <a:grpSpLocks/>
          </p:cNvGrpSpPr>
          <p:nvPr/>
        </p:nvGrpSpPr>
        <p:grpSpPr bwMode="auto">
          <a:xfrm>
            <a:off x="838200" y="5305425"/>
            <a:ext cx="7620000" cy="762000"/>
            <a:chOff x="528" y="3120"/>
            <a:chExt cx="4800" cy="480"/>
          </a:xfrm>
        </p:grpSpPr>
        <p:sp>
          <p:nvSpPr>
            <p:cNvPr id="197640" name="Rectangle 8"/>
            <p:cNvSpPr>
              <a:spLocks noChangeArrowheads="1"/>
            </p:cNvSpPr>
            <p:nvPr/>
          </p:nvSpPr>
          <p:spPr bwMode="auto">
            <a:xfrm>
              <a:off x="528" y="3120"/>
              <a:ext cx="864" cy="48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3" name="Rectangle 11"/>
            <p:cNvSpPr>
              <a:spLocks noChangeArrowheads="1"/>
            </p:cNvSpPr>
            <p:nvPr/>
          </p:nvSpPr>
          <p:spPr bwMode="auto">
            <a:xfrm>
              <a:off x="4464" y="3120"/>
              <a:ext cx="864"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sp>
          <p:nvSpPr>
            <p:cNvPr id="197647" name="Rectangle 15"/>
            <p:cNvSpPr>
              <a:spLocks noChangeArrowheads="1"/>
            </p:cNvSpPr>
            <p:nvPr/>
          </p:nvSpPr>
          <p:spPr bwMode="auto">
            <a:xfrm>
              <a:off x="3360" y="3120"/>
              <a:ext cx="864" cy="48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Century Gothic" charset="0"/>
                <a:ea typeface="ＭＳ Ｐゴシック" charset="0"/>
                <a:cs typeface="ＭＳ Ｐゴシック" charset="0"/>
              </a:endParaRPr>
            </a:p>
          </p:txBody>
        </p:sp>
        <p:cxnSp>
          <p:nvCxnSpPr>
            <p:cNvPr id="197654" name="AutoShape 22"/>
            <p:cNvCxnSpPr>
              <a:cxnSpLocks noChangeShapeType="1"/>
            </p:cNvCxnSpPr>
            <p:nvPr/>
          </p:nvCxnSpPr>
          <p:spPr bwMode="auto">
            <a:xfrm>
              <a:off x="4224" y="3360"/>
              <a:ext cx="240"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cxnSp>
          <p:nvCxnSpPr>
            <p:cNvPr id="197655" name="AutoShape 23"/>
            <p:cNvCxnSpPr>
              <a:cxnSpLocks noChangeShapeType="1"/>
            </p:cNvCxnSpPr>
            <p:nvPr/>
          </p:nvCxnSpPr>
          <p:spPr bwMode="auto">
            <a:xfrm>
              <a:off x="1440" y="3360"/>
              <a:ext cx="1824"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197660" name="Text Box 28"/>
            <p:cNvSpPr txBox="1">
              <a:spLocks noChangeArrowheads="1"/>
            </p:cNvSpPr>
            <p:nvPr/>
          </p:nvSpPr>
          <p:spPr bwMode="auto">
            <a:xfrm>
              <a:off x="576" y="321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Producer</a:t>
              </a:r>
            </a:p>
          </p:txBody>
        </p:sp>
        <p:sp>
          <p:nvSpPr>
            <p:cNvPr id="197667" name="Text Box 35"/>
            <p:cNvSpPr txBox="1">
              <a:spLocks noChangeArrowheads="1"/>
            </p:cNvSpPr>
            <p:nvPr/>
          </p:nvSpPr>
          <p:spPr bwMode="auto">
            <a:xfrm>
              <a:off x="4512" y="3216"/>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Consumer</a:t>
              </a:r>
            </a:p>
          </p:txBody>
        </p:sp>
        <p:sp>
          <p:nvSpPr>
            <p:cNvPr id="197668" name="Text Box 36"/>
            <p:cNvSpPr txBox="1">
              <a:spLocks noChangeArrowheads="1"/>
            </p:cNvSpPr>
            <p:nvPr/>
          </p:nvSpPr>
          <p:spPr bwMode="auto">
            <a:xfrm>
              <a:off x="3408" y="3168"/>
              <a:ext cx="8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US">
                  <a:latin typeface="Tahoma" charset="0"/>
                  <a:ea typeface="ＭＳ Ｐゴシック" charset="0"/>
                  <a:cs typeface="ＭＳ Ｐゴシック" charset="0"/>
                </a:rPr>
                <a:t>Specialty Channel</a:t>
              </a:r>
            </a:p>
          </p:txBody>
        </p:sp>
      </p:grpSp>
    </p:spTree>
    <p:extLst>
      <p:ext uri="{BB962C8B-B14F-4D97-AF65-F5344CB8AC3E}">
        <p14:creationId xmlns:p14="http://schemas.microsoft.com/office/powerpoint/2010/main" val="86081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97669"/>
                                        </p:tgtEl>
                                        <p:attrNameLst>
                                          <p:attrName>style.visibility</p:attrName>
                                        </p:attrNameLst>
                                      </p:cBhvr>
                                      <p:to>
                                        <p:strVal val="visible"/>
                                      </p:to>
                                    </p:set>
                                    <p:anim calcmode="lin" valueType="num">
                                      <p:cBhvr additive="base">
                                        <p:cTn id="7" dur="500" fill="hold"/>
                                        <p:tgtEl>
                                          <p:spTgt spid="197669"/>
                                        </p:tgtEl>
                                        <p:attrNameLst>
                                          <p:attrName>ppt_x</p:attrName>
                                        </p:attrNameLst>
                                      </p:cBhvr>
                                      <p:tavLst>
                                        <p:tav tm="0">
                                          <p:val>
                                            <p:strVal val="0-#ppt_w/2"/>
                                          </p:val>
                                        </p:tav>
                                        <p:tav tm="100000">
                                          <p:val>
                                            <p:strVal val="#ppt_x"/>
                                          </p:val>
                                        </p:tav>
                                      </p:tavLst>
                                    </p:anim>
                                    <p:anim calcmode="lin" valueType="num">
                                      <p:cBhvr additive="base">
                                        <p:cTn id="8" dur="500" fill="hold"/>
                                        <p:tgtEl>
                                          <p:spTgt spid="1976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97670"/>
                                        </p:tgtEl>
                                        <p:attrNameLst>
                                          <p:attrName>style.visibility</p:attrName>
                                        </p:attrNameLst>
                                      </p:cBhvr>
                                      <p:to>
                                        <p:strVal val="visible"/>
                                      </p:to>
                                    </p:set>
                                    <p:anim calcmode="lin" valueType="num">
                                      <p:cBhvr additive="base">
                                        <p:cTn id="13" dur="500" fill="hold"/>
                                        <p:tgtEl>
                                          <p:spTgt spid="197670"/>
                                        </p:tgtEl>
                                        <p:attrNameLst>
                                          <p:attrName>ppt_x</p:attrName>
                                        </p:attrNameLst>
                                      </p:cBhvr>
                                      <p:tavLst>
                                        <p:tav tm="0">
                                          <p:val>
                                            <p:strVal val="0-#ppt_w/2"/>
                                          </p:val>
                                        </p:tav>
                                        <p:tav tm="100000">
                                          <p:val>
                                            <p:strVal val="#ppt_x"/>
                                          </p:val>
                                        </p:tav>
                                      </p:tavLst>
                                    </p:anim>
                                    <p:anim calcmode="lin" valueType="num">
                                      <p:cBhvr additive="base">
                                        <p:cTn id="14" dur="500" fill="hold"/>
                                        <p:tgtEl>
                                          <p:spTgt spid="1976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97671"/>
                                        </p:tgtEl>
                                        <p:attrNameLst>
                                          <p:attrName>style.visibility</p:attrName>
                                        </p:attrNameLst>
                                      </p:cBhvr>
                                      <p:to>
                                        <p:strVal val="visible"/>
                                      </p:to>
                                    </p:set>
                                    <p:anim calcmode="lin" valueType="num">
                                      <p:cBhvr additive="base">
                                        <p:cTn id="19" dur="500" fill="hold"/>
                                        <p:tgtEl>
                                          <p:spTgt spid="197671"/>
                                        </p:tgtEl>
                                        <p:attrNameLst>
                                          <p:attrName>ppt_x</p:attrName>
                                        </p:attrNameLst>
                                      </p:cBhvr>
                                      <p:tavLst>
                                        <p:tav tm="0">
                                          <p:val>
                                            <p:strVal val="0-#ppt_w/2"/>
                                          </p:val>
                                        </p:tav>
                                        <p:tav tm="100000">
                                          <p:val>
                                            <p:strVal val="#ppt_x"/>
                                          </p:val>
                                        </p:tav>
                                      </p:tavLst>
                                    </p:anim>
                                    <p:anim calcmode="lin" valueType="num">
                                      <p:cBhvr additive="base">
                                        <p:cTn id="20" dur="500" fill="hold"/>
                                        <p:tgtEl>
                                          <p:spTgt spid="19767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97672"/>
                                        </p:tgtEl>
                                        <p:attrNameLst>
                                          <p:attrName>style.visibility</p:attrName>
                                        </p:attrNameLst>
                                      </p:cBhvr>
                                      <p:to>
                                        <p:strVal val="visible"/>
                                      </p:to>
                                    </p:set>
                                    <p:anim calcmode="lin" valueType="num">
                                      <p:cBhvr additive="base">
                                        <p:cTn id="25" dur="500" fill="hold"/>
                                        <p:tgtEl>
                                          <p:spTgt spid="197672"/>
                                        </p:tgtEl>
                                        <p:attrNameLst>
                                          <p:attrName>ppt_x</p:attrName>
                                        </p:attrNameLst>
                                      </p:cBhvr>
                                      <p:tavLst>
                                        <p:tav tm="0">
                                          <p:val>
                                            <p:strVal val="0-#ppt_w/2"/>
                                          </p:val>
                                        </p:tav>
                                        <p:tav tm="100000">
                                          <p:val>
                                            <p:strVal val="#ppt_x"/>
                                          </p:val>
                                        </p:tav>
                                      </p:tavLst>
                                    </p:anim>
                                    <p:anim calcmode="lin" valueType="num">
                                      <p:cBhvr additive="base">
                                        <p:cTn id="26" dur="500" fill="hold"/>
                                        <p:tgtEl>
                                          <p:spTgt spid="1976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p:cNvSpPr>
          <p:nvPr>
            <p:ph idx="1"/>
          </p:nvPr>
        </p:nvSpPr>
        <p:spPr>
          <a:xfrm>
            <a:off x="457200" y="1066800"/>
            <a:ext cx="8229600" cy="5181600"/>
          </a:xfrm>
        </p:spPr>
        <p:txBody>
          <a:bodyPr>
            <a:normAutofit lnSpcReduction="10000"/>
          </a:bodyPr>
          <a:lstStyle/>
          <a:p>
            <a:pPr marL="114300" lvl="1" indent="0" eaLnBrk="1" hangingPunct="1">
              <a:buClr>
                <a:schemeClr val="tx1"/>
              </a:buClr>
              <a:buFont typeface="Wingdings" charset="0"/>
              <a:buNone/>
              <a:defRPr/>
            </a:pPr>
            <a:r>
              <a:rPr lang="en-US" sz="2900" b="1" dirty="0" smtClean="0">
                <a:solidFill>
                  <a:schemeClr val="accent6"/>
                </a:solidFill>
                <a:ea typeface="ＭＳ Ｐゴシック" charset="0"/>
                <a:cs typeface="+mn-cs"/>
              </a:rPr>
              <a:t>Sales </a:t>
            </a:r>
            <a:r>
              <a:rPr lang="en-US" sz="2900" b="1" dirty="0">
                <a:solidFill>
                  <a:schemeClr val="accent6"/>
                </a:solidFill>
                <a:ea typeface="ＭＳ Ｐゴシック" charset="0"/>
                <a:cs typeface="+mn-cs"/>
              </a:rPr>
              <a:t>promotion</a:t>
            </a:r>
            <a:r>
              <a:rPr lang="en-US" sz="2900" dirty="0">
                <a:solidFill>
                  <a:schemeClr val="accent6"/>
                </a:solidFill>
                <a:ea typeface="ＭＳ Ｐゴシック" charset="0"/>
                <a:cs typeface="+mn-cs"/>
              </a:rPr>
              <a:t> </a:t>
            </a:r>
            <a:r>
              <a:rPr lang="en-US" sz="2900" dirty="0">
                <a:solidFill>
                  <a:schemeClr val="accent1"/>
                </a:solidFill>
                <a:ea typeface="ＭＳ Ｐゴシック" charset="0"/>
                <a:cs typeface="+mn-cs"/>
              </a:rPr>
              <a:t>encourages consumers to buy </a:t>
            </a:r>
            <a:r>
              <a:rPr lang="en-US" sz="2900" dirty="0" smtClean="0">
                <a:solidFill>
                  <a:schemeClr val="accent1"/>
                </a:solidFill>
                <a:ea typeface="ＭＳ Ｐゴシック" charset="0"/>
                <a:cs typeface="+mn-cs"/>
              </a:rPr>
              <a:t>products</a:t>
            </a:r>
            <a:r>
              <a:rPr lang="en-US" dirty="0" smtClean="0">
                <a:solidFill>
                  <a:schemeClr val="accent1"/>
                </a:solidFill>
                <a:ea typeface="ＭＳ Ｐゴシック" charset="0"/>
                <a:cs typeface="+mn-cs"/>
              </a:rPr>
              <a:t> </a:t>
            </a:r>
          </a:p>
          <a:p>
            <a:r>
              <a:rPr lang="en-US" altLang="en-US" b="1" i="1" dirty="0" smtClean="0"/>
              <a:t>Coupons</a:t>
            </a:r>
            <a:r>
              <a:rPr lang="en-US" altLang="en-US" b="1" i="1" dirty="0"/>
              <a:t>: </a:t>
            </a:r>
            <a:r>
              <a:rPr lang="en-US" altLang="en-US" dirty="0"/>
              <a:t>offer consumers money off the price of a </a:t>
            </a:r>
            <a:r>
              <a:rPr lang="en-US" altLang="en-US" dirty="0" smtClean="0"/>
              <a:t>product.</a:t>
            </a:r>
          </a:p>
          <a:p>
            <a:r>
              <a:rPr lang="en-US" altLang="en-US" dirty="0" smtClean="0"/>
              <a:t>Advertisers measure the effectiveness of a coupon promotion by the </a:t>
            </a:r>
            <a:r>
              <a:rPr lang="en-US" altLang="en-US" b="1" dirty="0"/>
              <a:t>redemption </a:t>
            </a:r>
            <a:r>
              <a:rPr lang="en-US" altLang="en-US" b="1" dirty="0" smtClean="0"/>
              <a:t>rates</a:t>
            </a:r>
            <a:r>
              <a:rPr lang="en-US" altLang="en-US" dirty="0"/>
              <a:t> </a:t>
            </a:r>
            <a:r>
              <a:rPr lang="en-US" altLang="en-US" dirty="0" smtClean="0"/>
              <a:t>- % of coupons actually used </a:t>
            </a:r>
            <a:endParaRPr lang="en-US" altLang="en-US" dirty="0"/>
          </a:p>
          <a:p>
            <a:r>
              <a:rPr lang="en-US" altLang="en-US" b="1" i="1" dirty="0"/>
              <a:t>Contests: </a:t>
            </a:r>
            <a:r>
              <a:rPr lang="en-US" altLang="en-US" dirty="0"/>
              <a:t>increase brand </a:t>
            </a:r>
            <a:r>
              <a:rPr lang="en-US" altLang="en-US" dirty="0" smtClean="0"/>
              <a:t>recognition and sales and </a:t>
            </a:r>
            <a:r>
              <a:rPr lang="en-US" altLang="en-US" dirty="0"/>
              <a:t>anyone can enter and </a:t>
            </a:r>
            <a:r>
              <a:rPr lang="en-US" altLang="en-US" dirty="0" smtClean="0"/>
              <a:t>win</a:t>
            </a:r>
          </a:p>
          <a:p>
            <a:r>
              <a:rPr lang="en-US" altLang="en-US" dirty="0" smtClean="0"/>
              <a:t>By law, businesses cannot require consumers to buy a product in order to enter (Not allowed to gamble in contests) </a:t>
            </a:r>
            <a:endParaRPr lang="en-CA" altLang="en-US" dirty="0"/>
          </a:p>
          <a:p>
            <a:pPr marL="0" indent="0" eaLnBrk="1" hangingPunct="1">
              <a:lnSpc>
                <a:spcPct val="90000"/>
              </a:lnSpc>
              <a:buClr>
                <a:schemeClr val="tx1"/>
              </a:buClr>
              <a:buFont typeface="Wingdings 2" charset="0"/>
              <a:buNone/>
              <a:defRPr/>
            </a:pPr>
            <a:endParaRPr lang="en-US" sz="1600" b="1" i="1" dirty="0">
              <a:latin typeface="Arial" charset="0"/>
              <a:ea typeface="ＭＳ Ｐゴシック" charset="0"/>
              <a:cs typeface="ＭＳ Ｐゴシック" charset="0"/>
            </a:endParaRPr>
          </a:p>
        </p:txBody>
      </p:sp>
      <p:sp>
        <p:nvSpPr>
          <p:cNvPr id="47106" name="Title 1"/>
          <p:cNvSpPr>
            <a:spLocks noGrp="1"/>
          </p:cNvSpPr>
          <p:nvPr>
            <p:ph type="title"/>
          </p:nvPr>
        </p:nvSpPr>
        <p:spPr/>
        <p:txBody>
          <a:bodyPr>
            <a:normAutofit fontScale="90000"/>
          </a:bodyPr>
          <a:lstStyle/>
          <a:p>
            <a:r>
              <a:rPr lang="en-US" altLang="en-US" b="1" smtClean="0">
                <a:solidFill>
                  <a:srgbClr val="E2751D"/>
                </a:solidFill>
              </a:rPr>
              <a:t>Promotion</a:t>
            </a:r>
            <a:r>
              <a:rPr lang="en-US" altLang="en-US" b="1" smtClean="0">
                <a:solidFill>
                  <a:srgbClr val="E2751D"/>
                </a:solidFill>
                <a:latin typeface="Arial" charset="0"/>
              </a:rPr>
              <a:t/>
            </a:r>
            <a:br>
              <a:rPr lang="en-US" altLang="en-US" b="1" smtClean="0">
                <a:solidFill>
                  <a:srgbClr val="E2751D"/>
                </a:solidFill>
                <a:latin typeface="Arial" charset="0"/>
              </a:rPr>
            </a:br>
            <a:endParaRPr lang="en-US" altLang="en-US" smtClean="0"/>
          </a:p>
        </p:txBody>
      </p:sp>
    </p:spTree>
    <p:extLst>
      <p:ext uri="{BB962C8B-B14F-4D97-AF65-F5344CB8AC3E}">
        <p14:creationId xmlns:p14="http://schemas.microsoft.com/office/powerpoint/2010/main" val="354950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fade">
                                      <p:cBhvr>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fade">
                                      <p:cBhvr>
                                        <p:cTn id="12" dur="500"/>
                                        <p:tgtEl>
                                          <p:spTgt spid="430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0">
                                            <p:txEl>
                                              <p:pRg st="2" end="2"/>
                                            </p:txEl>
                                          </p:spTgt>
                                        </p:tgtEl>
                                        <p:attrNameLst>
                                          <p:attrName>style.visibility</p:attrName>
                                        </p:attrNameLst>
                                      </p:cBhvr>
                                      <p:to>
                                        <p:strVal val="visible"/>
                                      </p:to>
                                    </p:set>
                                    <p:animEffect transition="in" filter="fade">
                                      <p:cBhvr>
                                        <p:cTn id="17" dur="500"/>
                                        <p:tgtEl>
                                          <p:spTgt spid="430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0">
                                            <p:txEl>
                                              <p:pRg st="3" end="3"/>
                                            </p:txEl>
                                          </p:spTgt>
                                        </p:tgtEl>
                                        <p:attrNameLst>
                                          <p:attrName>style.visibility</p:attrName>
                                        </p:attrNameLst>
                                      </p:cBhvr>
                                      <p:to>
                                        <p:strVal val="visible"/>
                                      </p:to>
                                    </p:set>
                                    <p:animEffect transition="in" filter="fade">
                                      <p:cBhvr>
                                        <p:cTn id="22" dur="500"/>
                                        <p:tgtEl>
                                          <p:spTgt spid="430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010">
                                            <p:txEl>
                                              <p:pRg st="4" end="4"/>
                                            </p:txEl>
                                          </p:spTgt>
                                        </p:tgtEl>
                                        <p:attrNameLst>
                                          <p:attrName>style.visibility</p:attrName>
                                        </p:attrNameLst>
                                      </p:cBhvr>
                                      <p:to>
                                        <p:strVal val="visible"/>
                                      </p:to>
                                    </p:set>
                                    <p:animEffect transition="in" filter="fade">
                                      <p:cBhvr>
                                        <p:cTn id="27" dur="500"/>
                                        <p:tgtEl>
                                          <p:spTgt spid="430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Tx/>
              <a:buChar char="•"/>
            </a:pPr>
            <a:r>
              <a:rPr lang="en-US" altLang="en-US" sz="2800" b="1" i="1" dirty="0"/>
              <a:t>Premiums: </a:t>
            </a:r>
            <a:r>
              <a:rPr lang="en-US" altLang="en-US" sz="2800" dirty="0" smtClean="0"/>
              <a:t> </a:t>
            </a:r>
            <a:r>
              <a:rPr lang="en-US" altLang="en-US" sz="2800" dirty="0"/>
              <a:t>when the consumer makes a purchase and they get something for free.</a:t>
            </a:r>
          </a:p>
          <a:p>
            <a:pPr>
              <a:buFontTx/>
              <a:buChar char="•"/>
            </a:pPr>
            <a:r>
              <a:rPr lang="en-US" altLang="en-US" sz="2800" b="1" dirty="0" smtClean="0">
                <a:latin typeface="Arial" charset="0"/>
              </a:rPr>
              <a:t>Customer </a:t>
            </a:r>
            <a:r>
              <a:rPr lang="en-US" altLang="en-US" sz="2800" b="1" dirty="0">
                <a:latin typeface="Arial" charset="0"/>
              </a:rPr>
              <a:t>loyalty cards</a:t>
            </a:r>
            <a:r>
              <a:rPr lang="en-US" altLang="en-US" sz="2800" dirty="0">
                <a:latin typeface="Arial" charset="0"/>
              </a:rPr>
              <a:t> are stamped with each purchase and, when full, entitles the customer to a discount or a free product.</a:t>
            </a:r>
          </a:p>
          <a:p>
            <a:r>
              <a:rPr lang="en-US" altLang="en-US" sz="2800" b="1" i="1" dirty="0">
                <a:latin typeface="Arial" charset="0"/>
              </a:rPr>
              <a:t>Samples: </a:t>
            </a:r>
            <a:r>
              <a:rPr lang="en-US" altLang="en-US" sz="2800" dirty="0">
                <a:latin typeface="Arial" charset="0"/>
              </a:rPr>
              <a:t>samples are small </a:t>
            </a:r>
            <a:r>
              <a:rPr lang="ja-JP" altLang="en-US" sz="2800" dirty="0"/>
              <a:t>“</a:t>
            </a:r>
            <a:r>
              <a:rPr lang="en-US" altLang="ja-JP" sz="2800" dirty="0">
                <a:latin typeface="Arial" charset="0"/>
              </a:rPr>
              <a:t>trail</a:t>
            </a:r>
            <a:r>
              <a:rPr lang="ja-JP" altLang="en-US" sz="2800" dirty="0"/>
              <a:t>”</a:t>
            </a:r>
            <a:r>
              <a:rPr lang="en-US" altLang="ja-JP" sz="2800" dirty="0">
                <a:latin typeface="Arial" charset="0"/>
              </a:rPr>
              <a:t> sizes of a product that are given to consumers, it is expensive but often results in increased sales. </a:t>
            </a:r>
            <a:endParaRPr lang="en-US" altLang="ja-JP" sz="2800" b="1" i="1" dirty="0">
              <a:latin typeface="Arial" charset="0"/>
            </a:endParaRPr>
          </a:p>
          <a:p>
            <a:r>
              <a:rPr lang="en-US" altLang="en-US" sz="2800" b="1" i="1" dirty="0">
                <a:latin typeface="Arial" charset="0"/>
              </a:rPr>
              <a:t>Special Events: </a:t>
            </a:r>
            <a:r>
              <a:rPr lang="en-US" altLang="en-US" sz="2800" dirty="0">
                <a:latin typeface="Arial" charset="0"/>
              </a:rPr>
              <a:t>are used to attract customers and increase sales.</a:t>
            </a:r>
          </a:p>
          <a:p>
            <a:endParaRPr lang="en-CA" dirty="0"/>
          </a:p>
        </p:txBody>
      </p:sp>
      <p:sp>
        <p:nvSpPr>
          <p:cNvPr id="3" name="Title 2"/>
          <p:cNvSpPr>
            <a:spLocks noGrp="1"/>
          </p:cNvSpPr>
          <p:nvPr>
            <p:ph type="title"/>
          </p:nvPr>
        </p:nvSpPr>
        <p:spPr/>
        <p:txBody>
          <a:bodyPr/>
          <a:lstStyle/>
          <a:p>
            <a:r>
              <a:rPr lang="en-CA" dirty="0" smtClean="0"/>
              <a:t>Promotion Cont’d </a:t>
            </a:r>
            <a:endParaRPr lang="en-CA" dirty="0"/>
          </a:p>
        </p:txBody>
      </p:sp>
    </p:spTree>
    <p:extLst>
      <p:ext uri="{BB962C8B-B14F-4D97-AF65-F5344CB8AC3E}">
        <p14:creationId xmlns:p14="http://schemas.microsoft.com/office/powerpoint/2010/main" val="226256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idx="1"/>
          </p:nvPr>
        </p:nvSpPr>
        <p:spPr>
          <a:xfrm>
            <a:off x="228600" y="914400"/>
            <a:ext cx="8229600" cy="4525963"/>
          </a:xfrm>
        </p:spPr>
        <p:txBody>
          <a:bodyPr/>
          <a:lstStyle/>
          <a:p>
            <a:pPr marL="0" indent="0" eaLnBrk="1" hangingPunct="1">
              <a:buClr>
                <a:schemeClr val="tx1"/>
              </a:buClr>
              <a:buFont typeface="Wingdings 2" pitchFamily="18" charset="2"/>
              <a:buNone/>
            </a:pPr>
            <a:r>
              <a:rPr lang="en-US" altLang="en-US" sz="3200" b="1" dirty="0" smtClean="0"/>
              <a:t>The Competitive </a:t>
            </a:r>
            <a:r>
              <a:rPr lang="en-US" altLang="en-US" sz="3200" b="1" dirty="0" smtClean="0"/>
              <a:t>Market</a:t>
            </a:r>
          </a:p>
          <a:p>
            <a:pPr marL="0" indent="0" eaLnBrk="1" hangingPunct="1">
              <a:buClr>
                <a:schemeClr val="tx1"/>
              </a:buClr>
              <a:buFont typeface="Wingdings 2" pitchFamily="18" charset="2"/>
              <a:buNone/>
            </a:pPr>
            <a:r>
              <a:rPr lang="en-US" altLang="en-US" sz="2600" dirty="0" smtClean="0"/>
              <a:t>All </a:t>
            </a:r>
            <a:r>
              <a:rPr lang="en-US" altLang="en-US" sz="2600" dirty="0" smtClean="0"/>
              <a:t>the sellers of a specific product</a:t>
            </a:r>
          </a:p>
          <a:p>
            <a:pPr marL="342900" lvl="1" indent="-342900">
              <a:buClr>
                <a:schemeClr val="tx1"/>
              </a:buClr>
            </a:pPr>
            <a:r>
              <a:rPr lang="en-US" altLang="en-US" b="1" dirty="0" smtClean="0"/>
              <a:t>Market </a:t>
            </a:r>
            <a:r>
              <a:rPr lang="en-US" altLang="en-US" b="1" dirty="0"/>
              <a:t>Share - </a:t>
            </a:r>
            <a:r>
              <a:rPr lang="en-US" altLang="en-US" dirty="0" smtClean="0"/>
              <a:t>% of </a:t>
            </a:r>
            <a:r>
              <a:rPr lang="en-US" altLang="en-US" dirty="0"/>
              <a:t>the market that a company or brand has. </a:t>
            </a:r>
          </a:p>
          <a:p>
            <a:pPr marL="342900" lvl="1" indent="-342900">
              <a:buClr>
                <a:schemeClr val="tx1"/>
              </a:buClr>
            </a:pPr>
            <a:r>
              <a:rPr lang="en-US" altLang="en-US" b="1" dirty="0" smtClean="0"/>
              <a:t>Market </a:t>
            </a:r>
            <a:r>
              <a:rPr lang="en-US" altLang="en-US" b="1" dirty="0"/>
              <a:t>Segment</a:t>
            </a:r>
            <a:r>
              <a:rPr lang="en-US" altLang="en-US" dirty="0"/>
              <a:t> - part of the overall market with similar characteristics</a:t>
            </a:r>
            <a:r>
              <a:rPr lang="en-US" altLang="en-US" dirty="0" smtClean="0"/>
              <a:t>.</a:t>
            </a:r>
          </a:p>
          <a:p>
            <a:pPr marL="342900" lvl="1" indent="-342900">
              <a:buClr>
                <a:schemeClr val="tx1"/>
              </a:buClr>
            </a:pPr>
            <a:r>
              <a:rPr lang="en-US" altLang="en-US" dirty="0" smtClean="0"/>
              <a:t>Ex: American soft drink is a $68 Billion dollar industry</a:t>
            </a:r>
          </a:p>
          <a:p>
            <a:pPr marL="342900" lvl="1" indent="-342900">
              <a:buClr>
                <a:schemeClr val="tx1"/>
              </a:buClr>
            </a:pPr>
            <a:r>
              <a:rPr lang="en-US" altLang="en-US" dirty="0" smtClean="0"/>
              <a:t>If you’re a soft drink company that sells $10 Billon a year, you own 14% of the market</a:t>
            </a:r>
          </a:p>
          <a:p>
            <a:pPr marL="342900" lvl="1" indent="-342900">
              <a:buClr>
                <a:schemeClr val="tx1"/>
              </a:buClr>
            </a:pPr>
            <a:r>
              <a:rPr lang="en-US" altLang="en-US" dirty="0" smtClean="0"/>
              <a:t>(.14 x 68) = 14% market share</a:t>
            </a:r>
          </a:p>
          <a:p>
            <a:pPr marL="0" lvl="1" indent="0">
              <a:buClr>
                <a:schemeClr val="tx1"/>
              </a:buClr>
              <a:buNone/>
            </a:pPr>
            <a:endParaRPr lang="en-US" altLang="en-US" dirty="0"/>
          </a:p>
          <a:p>
            <a:pPr marL="0" lvl="1" indent="0">
              <a:buClr>
                <a:schemeClr val="tx1"/>
              </a:buClr>
              <a:buNone/>
            </a:pPr>
            <a:endParaRPr lang="en-US" altLang="en-US" dirty="0">
              <a:solidFill>
                <a:schemeClr val="accent1"/>
              </a:solidFill>
            </a:endParaRPr>
          </a:p>
          <a:p>
            <a:pPr marL="296863" lvl="1" indent="0" eaLnBrk="1" hangingPunct="1">
              <a:buClr>
                <a:schemeClr val="tx1"/>
              </a:buClr>
              <a:buNone/>
            </a:pPr>
            <a:endParaRPr lang="en-US" altLang="en-US" dirty="0" smtClean="0">
              <a:latin typeface="Arial" charset="0"/>
            </a:endParaRPr>
          </a:p>
          <a:p>
            <a:pPr marL="0" indent="0" eaLnBrk="1" hangingPunct="1">
              <a:lnSpc>
                <a:spcPct val="80000"/>
              </a:lnSpc>
              <a:buClr>
                <a:schemeClr val="tx1"/>
              </a:buClr>
              <a:buFont typeface="Wingdings 2" pitchFamily="18" charset="2"/>
              <a:buNone/>
            </a:pPr>
            <a:endParaRPr lang="en-US" altLang="en-US" sz="1600" b="1" dirty="0" smtClean="0">
              <a:latin typeface="Arial" charset="0"/>
            </a:endParaRPr>
          </a:p>
        </p:txBody>
      </p:sp>
      <p:sp>
        <p:nvSpPr>
          <p:cNvPr id="48130" name="Title 1"/>
          <p:cNvSpPr>
            <a:spLocks noGrp="1"/>
          </p:cNvSpPr>
          <p:nvPr>
            <p:ph type="title"/>
          </p:nvPr>
        </p:nvSpPr>
        <p:spPr/>
        <p:txBody>
          <a:bodyPr>
            <a:normAutofit fontScale="90000"/>
          </a:bodyPr>
          <a:lstStyle/>
          <a:p>
            <a:r>
              <a:rPr lang="en-US" altLang="en-US" b="1" smtClean="0">
                <a:solidFill>
                  <a:srgbClr val="E2751D"/>
                </a:solidFill>
              </a:rPr>
              <a:t>The Two Cs of Marketing</a:t>
            </a:r>
            <a:br>
              <a:rPr lang="en-US" altLang="en-US" b="1" smtClean="0">
                <a:solidFill>
                  <a:srgbClr val="E2751D"/>
                </a:solidFill>
              </a:rPr>
            </a:br>
            <a:endParaRPr lang="en-US" altLang="en-US" smtClean="0"/>
          </a:p>
        </p:txBody>
      </p:sp>
      <p:pic>
        <p:nvPicPr>
          <p:cNvPr id="48132" name="Picture 6" descr="http://www.prusnyder.com/u/staticpages/2009/09/multiple-offers_4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579" y="1371600"/>
            <a:ext cx="1681246" cy="112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www.faqs.org/sec-filings/110121/American-Smooth-Wave-Ventures-Inc_8-K/pg1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458109"/>
            <a:ext cx="3962400" cy="238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fade">
                                      <p:cBhvr>
                                        <p:cTn id="12" dur="500"/>
                                        <p:tgtEl>
                                          <p:spTgt spid="4813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Effect transition="in" filter="fade">
                                      <p:cBhvr>
                                        <p:cTn id="15" dur="500"/>
                                        <p:tgtEl>
                                          <p:spTgt spid="4813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8131">
                                            <p:txEl>
                                              <p:pRg st="4" end="4"/>
                                            </p:txEl>
                                          </p:spTgt>
                                        </p:tgtEl>
                                        <p:attrNameLst>
                                          <p:attrName>style.visibility</p:attrName>
                                        </p:attrNameLst>
                                      </p:cBhvr>
                                      <p:to>
                                        <p:strVal val="visible"/>
                                      </p:to>
                                    </p:set>
                                    <p:animEffect transition="in" filter="fade">
                                      <p:cBhvr>
                                        <p:cTn id="18" dur="500"/>
                                        <p:tgtEl>
                                          <p:spTgt spid="48131">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8131">
                                            <p:txEl>
                                              <p:pRg st="5" end="5"/>
                                            </p:txEl>
                                          </p:spTgt>
                                        </p:tgtEl>
                                        <p:attrNameLst>
                                          <p:attrName>style.visibility</p:attrName>
                                        </p:attrNameLst>
                                      </p:cBhvr>
                                      <p:to>
                                        <p:strVal val="visible"/>
                                      </p:to>
                                    </p:set>
                                    <p:animEffect transition="in" filter="fade">
                                      <p:cBhvr>
                                        <p:cTn id="21" dur="500"/>
                                        <p:tgtEl>
                                          <p:spTgt spid="48131">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131">
                                            <p:txEl>
                                              <p:pRg st="6" end="6"/>
                                            </p:txEl>
                                          </p:spTgt>
                                        </p:tgtEl>
                                        <p:attrNameLst>
                                          <p:attrName>style.visibility</p:attrName>
                                        </p:attrNameLst>
                                      </p:cBhvr>
                                      <p:to>
                                        <p:strVal val="visible"/>
                                      </p:to>
                                    </p:set>
                                    <p:animEffect transition="in" filter="fade">
                                      <p:cBhvr>
                                        <p:cTn id="24" dur="500"/>
                                        <p:tgtEl>
                                          <p:spTgt spid="48131">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8131">
                                            <p:txEl>
                                              <p:pRg st="3" end="3"/>
                                            </p:txEl>
                                          </p:spTgt>
                                        </p:tgtEl>
                                        <p:attrNameLst>
                                          <p:attrName>style.visibility</p:attrName>
                                        </p:attrNameLst>
                                      </p:cBhvr>
                                      <p:to>
                                        <p:strVal val="visible"/>
                                      </p:to>
                                    </p:set>
                                    <p:animEffect transition="in" filter="fade">
                                      <p:cBhvr>
                                        <p:cTn id="27"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p:cNvSpPr>
          <p:nvPr>
            <p:ph idx="1"/>
          </p:nvPr>
        </p:nvSpPr>
        <p:spPr>
          <a:xfrm>
            <a:off x="563563" y="3082925"/>
            <a:ext cx="4641850" cy="3100388"/>
          </a:xfrm>
        </p:spPr>
        <p:txBody>
          <a:bodyPr/>
          <a:lstStyle/>
          <a:p>
            <a:pPr marL="0" indent="0" eaLnBrk="1" hangingPunct="1">
              <a:buClr>
                <a:schemeClr val="tx1"/>
              </a:buClr>
              <a:buFont typeface="Wingdings 2" pitchFamily="18" charset="2"/>
              <a:buNone/>
              <a:tabLst>
                <a:tab pos="268288" algn="l"/>
              </a:tabLst>
            </a:pPr>
            <a:r>
              <a:rPr lang="en-US" altLang="en-US" sz="2800" b="1" dirty="0" smtClean="0">
                <a:solidFill>
                  <a:srgbClr val="E2751D"/>
                </a:solidFill>
              </a:rPr>
              <a:t>Marketing Mix</a:t>
            </a:r>
            <a:r>
              <a:rPr lang="en-US" altLang="en-US" sz="2800" b="1" dirty="0" smtClean="0">
                <a:solidFill>
                  <a:schemeClr val="accent1"/>
                </a:solidFill>
              </a:rPr>
              <a:t> - </a:t>
            </a:r>
            <a:r>
              <a:rPr lang="en-US" altLang="en-US" sz="2800" dirty="0" smtClean="0">
                <a:solidFill>
                  <a:schemeClr val="accent1"/>
                </a:solidFill>
              </a:rPr>
              <a:t>A good combination of all four elements translates into an effective campaign.</a:t>
            </a:r>
          </a:p>
          <a:p>
            <a:pPr marL="0" indent="0" eaLnBrk="1" hangingPunct="1">
              <a:lnSpc>
                <a:spcPct val="70000"/>
              </a:lnSpc>
              <a:buClr>
                <a:schemeClr val="tx1"/>
              </a:buClr>
              <a:buFont typeface="Wingdings 2" pitchFamily="18" charset="2"/>
              <a:buNone/>
              <a:tabLst>
                <a:tab pos="268288" algn="l"/>
              </a:tabLst>
            </a:pPr>
            <a:endParaRPr lang="en-US" altLang="en-US" sz="1600" dirty="0" smtClean="0">
              <a:latin typeface="Arial" charset="0"/>
            </a:endParaRPr>
          </a:p>
        </p:txBody>
      </p:sp>
      <p:sp>
        <p:nvSpPr>
          <p:cNvPr id="37890" name="Title 1"/>
          <p:cNvSpPr>
            <a:spLocks noGrp="1"/>
          </p:cNvSpPr>
          <p:nvPr>
            <p:ph type="title"/>
          </p:nvPr>
        </p:nvSpPr>
        <p:spPr/>
        <p:txBody>
          <a:bodyPr/>
          <a:lstStyle/>
          <a:p>
            <a:pPr eaLnBrk="1" hangingPunct="1"/>
            <a:r>
              <a:rPr lang="en-US" altLang="en-US" b="1" dirty="0" smtClean="0">
                <a:solidFill>
                  <a:srgbClr val="E2751D"/>
                </a:solidFill>
              </a:rPr>
              <a:t>The Four Ps of Marketing</a:t>
            </a:r>
            <a:endParaRPr lang="en-CA" altLang="en-US" dirty="0" smtClean="0"/>
          </a:p>
        </p:txBody>
      </p:sp>
      <p:sp>
        <p:nvSpPr>
          <p:cNvPr id="37892" name="Text Box 5"/>
          <p:cNvSpPr txBox="1">
            <a:spLocks noChangeArrowheads="1"/>
          </p:cNvSpPr>
          <p:nvPr/>
        </p:nvSpPr>
        <p:spPr bwMode="auto">
          <a:xfrm>
            <a:off x="-1352550" y="3881438"/>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1pPr>
            <a:lvl2pPr marL="742950" indent="-285750" eaLnBrk="0" hangingPunct="0">
              <a:spcBef>
                <a:spcPts val="600"/>
              </a:spcBef>
              <a:buClr>
                <a:srgbClr val="6FB7D7"/>
              </a:buClr>
              <a:buSzPct val="75000"/>
              <a:buFont typeface="Wingdings" pitchFamily="2" charset="2"/>
              <a:buChar char="n"/>
              <a:defRPr sz="2800">
                <a:solidFill>
                  <a:srgbClr val="595959"/>
                </a:solidFill>
                <a:latin typeface="Rockwell" pitchFamily="18" charset="0"/>
                <a:ea typeface="MS PGothic" pitchFamily="34" charset="-128"/>
              </a:defRPr>
            </a:lvl2pPr>
            <a:lvl3pPr marL="1143000" indent="-228600" eaLnBrk="0" hangingPunct="0">
              <a:spcBef>
                <a:spcPts val="600"/>
              </a:spcBef>
              <a:buClr>
                <a:schemeClr val="accent1"/>
              </a:buClr>
              <a:buSzPct val="75000"/>
              <a:buFont typeface="Wingdings" pitchFamily="2" charset="2"/>
              <a:buChar char="n"/>
              <a:defRPr sz="2400">
                <a:solidFill>
                  <a:srgbClr val="595959"/>
                </a:solidFill>
                <a:latin typeface="Rockwell" pitchFamily="18" charset="0"/>
                <a:ea typeface="MS PGothic" pitchFamily="34" charset="-128"/>
              </a:defRPr>
            </a:lvl3pPr>
            <a:lvl4pPr marL="1600200" indent="-228600" eaLnBrk="0" hangingPunct="0">
              <a:spcBef>
                <a:spcPts val="600"/>
              </a:spcBef>
              <a:buClr>
                <a:srgbClr val="6FB7D7"/>
              </a:buClr>
              <a:buSzPct val="75000"/>
              <a:buFont typeface="Wingdings" pitchFamily="2" charset="2"/>
              <a:buChar char="n"/>
              <a:defRPr sz="2000">
                <a:solidFill>
                  <a:srgbClr val="595959"/>
                </a:solidFill>
                <a:latin typeface="Rockwell" pitchFamily="18" charset="0"/>
                <a:ea typeface="MS PGothic" pitchFamily="34" charset="-128"/>
              </a:defRPr>
            </a:lvl4pPr>
            <a:lvl5pPr marL="2057400" indent="-228600" eaLnBrk="0" hangingPunct="0">
              <a:spcBef>
                <a:spcPts val="600"/>
              </a:spcBef>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5pPr>
            <a:lvl6pPr marL="25146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6pPr>
            <a:lvl7pPr marL="29718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7pPr>
            <a:lvl8pPr marL="34290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8pPr>
            <a:lvl9pPr marL="38862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9pPr>
          </a:lstStyle>
          <a:p>
            <a:pPr eaLnBrk="1" hangingPunct="1">
              <a:spcBef>
                <a:spcPct val="0"/>
              </a:spcBef>
              <a:buClrTx/>
              <a:buSzTx/>
              <a:buFontTx/>
              <a:buNone/>
            </a:pPr>
            <a:endParaRPr lang="en-US" altLang="en-US" sz="2400">
              <a:solidFill>
                <a:schemeClr val="tx1"/>
              </a:solidFill>
              <a:latin typeface="Times New Roman" pitchFamily="18" charset="0"/>
            </a:endParaRPr>
          </a:p>
        </p:txBody>
      </p:sp>
      <p:sp>
        <p:nvSpPr>
          <p:cNvPr id="35845" name="Text Box 6"/>
          <p:cNvSpPr txBox="1">
            <a:spLocks noChangeArrowheads="1"/>
          </p:cNvSpPr>
          <p:nvPr/>
        </p:nvSpPr>
        <p:spPr bwMode="auto">
          <a:xfrm>
            <a:off x="573088" y="1876425"/>
            <a:ext cx="19145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a:solidFill>
                  <a:schemeClr val="tx1"/>
                </a:solidFill>
                <a:latin typeface="Century Gothic" pitchFamily="34" charset="0"/>
                <a:ea typeface="ＭＳ Ｐゴシック" pitchFamily="34" charset="-128"/>
              </a:defRPr>
            </a:lvl1pPr>
            <a:lvl2pPr marL="742950" indent="-285750" eaLnBrk="0" hangingPunct="0">
              <a:defRPr>
                <a:solidFill>
                  <a:schemeClr val="tx1"/>
                </a:solidFill>
                <a:latin typeface="Century Gothic" pitchFamily="34" charset="0"/>
                <a:ea typeface="ＭＳ Ｐゴシック" pitchFamily="34" charset="-128"/>
              </a:defRPr>
            </a:lvl2pPr>
            <a:lvl3pPr marL="1143000" indent="-228600" eaLnBrk="0" hangingPunct="0">
              <a:defRPr>
                <a:solidFill>
                  <a:schemeClr val="tx1"/>
                </a:solidFill>
                <a:latin typeface="Century Gothic" pitchFamily="34" charset="0"/>
                <a:ea typeface="ＭＳ Ｐゴシック" pitchFamily="34" charset="-128"/>
              </a:defRPr>
            </a:lvl3pPr>
            <a:lvl4pPr marL="1600200" indent="-228600" eaLnBrk="0" hangingPunct="0">
              <a:defRPr>
                <a:solidFill>
                  <a:schemeClr val="tx1"/>
                </a:solidFill>
                <a:latin typeface="Century Gothic" pitchFamily="34" charset="0"/>
                <a:ea typeface="ＭＳ Ｐゴシック" pitchFamily="34" charset="-128"/>
              </a:defRPr>
            </a:lvl4pPr>
            <a:lvl5pPr marL="2057400" indent="-228600" eaLnBrk="0" hangingPunct="0">
              <a:defRPr>
                <a:solidFill>
                  <a:schemeClr val="tx1"/>
                </a:solidFill>
                <a:latin typeface="Century Gothic"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9pPr>
          </a:lstStyle>
          <a:p>
            <a:pPr eaLnBrk="1" hangingPunct="1">
              <a:buFontTx/>
              <a:buAutoNum type="arabicPeriod"/>
              <a:defRPr/>
            </a:pPr>
            <a:r>
              <a:rPr lang="en-US" altLang="en-US" sz="2800" dirty="0" smtClean="0">
                <a:latin typeface="+mn-lt"/>
              </a:rPr>
              <a:t>Product</a:t>
            </a:r>
          </a:p>
          <a:p>
            <a:pPr eaLnBrk="1" hangingPunct="1">
              <a:buFontTx/>
              <a:buAutoNum type="arabicPeriod"/>
              <a:defRPr/>
            </a:pPr>
            <a:r>
              <a:rPr lang="en-US" altLang="en-US" sz="2800" dirty="0" smtClean="0">
                <a:latin typeface="+mn-lt"/>
              </a:rPr>
              <a:t>Price</a:t>
            </a:r>
          </a:p>
        </p:txBody>
      </p:sp>
      <p:sp>
        <p:nvSpPr>
          <p:cNvPr id="35846" name="Text Box 7"/>
          <p:cNvSpPr txBox="1">
            <a:spLocks noChangeArrowheads="1"/>
          </p:cNvSpPr>
          <p:nvPr/>
        </p:nvSpPr>
        <p:spPr bwMode="auto">
          <a:xfrm>
            <a:off x="2874963" y="1876425"/>
            <a:ext cx="23304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a:solidFill>
                  <a:schemeClr val="tx1"/>
                </a:solidFill>
                <a:latin typeface="Century Gothic" pitchFamily="34" charset="0"/>
                <a:ea typeface="ＭＳ Ｐゴシック" pitchFamily="34" charset="-128"/>
              </a:defRPr>
            </a:lvl1pPr>
            <a:lvl2pPr marL="742950" indent="-285750" eaLnBrk="0" hangingPunct="0">
              <a:defRPr>
                <a:solidFill>
                  <a:schemeClr val="tx1"/>
                </a:solidFill>
                <a:latin typeface="Century Gothic" pitchFamily="34" charset="0"/>
                <a:ea typeface="ＭＳ Ｐゴシック" pitchFamily="34" charset="-128"/>
              </a:defRPr>
            </a:lvl2pPr>
            <a:lvl3pPr marL="1143000" indent="-228600" eaLnBrk="0" hangingPunct="0">
              <a:defRPr>
                <a:solidFill>
                  <a:schemeClr val="tx1"/>
                </a:solidFill>
                <a:latin typeface="Century Gothic" pitchFamily="34" charset="0"/>
                <a:ea typeface="ＭＳ Ｐゴシック" pitchFamily="34" charset="-128"/>
              </a:defRPr>
            </a:lvl3pPr>
            <a:lvl4pPr marL="1600200" indent="-228600" eaLnBrk="0" hangingPunct="0">
              <a:defRPr>
                <a:solidFill>
                  <a:schemeClr val="tx1"/>
                </a:solidFill>
                <a:latin typeface="Century Gothic" pitchFamily="34" charset="0"/>
                <a:ea typeface="ＭＳ Ｐゴシック" pitchFamily="34" charset="-128"/>
              </a:defRPr>
            </a:lvl4pPr>
            <a:lvl5pPr marL="2057400" indent="-228600" eaLnBrk="0" hangingPunct="0">
              <a:defRPr>
                <a:solidFill>
                  <a:schemeClr val="tx1"/>
                </a:solidFill>
                <a:latin typeface="Century Gothic"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entury Gothic" pitchFamily="34" charset="0"/>
                <a:ea typeface="ＭＳ Ｐゴシック" pitchFamily="34" charset="-128"/>
              </a:defRPr>
            </a:lvl9pPr>
          </a:lstStyle>
          <a:p>
            <a:pPr eaLnBrk="1" hangingPunct="1">
              <a:buFontTx/>
              <a:buAutoNum type="arabicPeriod" startAt="3"/>
              <a:defRPr/>
            </a:pPr>
            <a:r>
              <a:rPr lang="en-US" altLang="en-US" sz="2800" dirty="0" smtClean="0">
                <a:latin typeface="+mn-lt"/>
              </a:rPr>
              <a:t>Place</a:t>
            </a:r>
          </a:p>
          <a:p>
            <a:pPr eaLnBrk="1" hangingPunct="1">
              <a:buFontTx/>
              <a:buAutoNum type="arabicPeriod" startAt="3"/>
              <a:defRPr/>
            </a:pPr>
            <a:r>
              <a:rPr lang="en-US" altLang="en-US" sz="2800" dirty="0" smtClean="0">
                <a:latin typeface="+mn-lt"/>
              </a:rPr>
              <a:t>Promotion</a:t>
            </a:r>
          </a:p>
        </p:txBody>
      </p:sp>
      <p:pic>
        <p:nvPicPr>
          <p:cNvPr id="37895" name="Picture 9" descr="http://files.prolificmc.com/200000143-2e96f2f90b/4p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3700" y="1981200"/>
            <a:ext cx="346710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145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There are many different types of segments in soft drink </a:t>
            </a:r>
          </a:p>
          <a:p>
            <a:r>
              <a:rPr lang="en-CA" dirty="0" smtClean="0"/>
              <a:t>Flavoured soft drinks like root beer, sprite etc. </a:t>
            </a:r>
          </a:p>
          <a:p>
            <a:r>
              <a:rPr lang="en-CA" dirty="0" smtClean="0"/>
              <a:t>Diet Segment like Diet Coke and Diet Pepsi</a:t>
            </a:r>
          </a:p>
          <a:p>
            <a:r>
              <a:rPr lang="en-CA" dirty="0" smtClean="0"/>
              <a:t>Energy Drink Segment like Red Bull </a:t>
            </a:r>
            <a:endParaRPr lang="en-CA" dirty="0"/>
          </a:p>
        </p:txBody>
      </p:sp>
      <p:sp>
        <p:nvSpPr>
          <p:cNvPr id="3" name="Title 2"/>
          <p:cNvSpPr>
            <a:spLocks noGrp="1"/>
          </p:cNvSpPr>
          <p:nvPr>
            <p:ph type="title"/>
          </p:nvPr>
        </p:nvSpPr>
        <p:spPr/>
        <p:txBody>
          <a:bodyPr/>
          <a:lstStyle/>
          <a:p>
            <a:r>
              <a:rPr lang="en-CA" dirty="0" smtClean="0"/>
              <a:t>Segments </a:t>
            </a:r>
            <a:endParaRPr lang="en-CA" dirty="0"/>
          </a:p>
        </p:txBody>
      </p:sp>
    </p:spTree>
    <p:extLst>
      <p:ext uri="{BB962C8B-B14F-4D97-AF65-F5344CB8AC3E}">
        <p14:creationId xmlns:p14="http://schemas.microsoft.com/office/powerpoint/2010/main" val="68036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p:spPr>
        <p:txBody>
          <a:bodyPr>
            <a:normAutofit/>
          </a:bodyPr>
          <a:lstStyle/>
          <a:p>
            <a:r>
              <a:rPr lang="en-CA" dirty="0" smtClean="0"/>
              <a:t>2 ways to increase market share </a:t>
            </a:r>
          </a:p>
          <a:p>
            <a:r>
              <a:rPr lang="en-CA" dirty="0" smtClean="0"/>
              <a:t>Increase the overall size of the market</a:t>
            </a:r>
          </a:p>
          <a:p>
            <a:pPr marL="109728" indent="0">
              <a:buNone/>
            </a:pPr>
            <a:r>
              <a:rPr lang="en-CA" dirty="0" smtClean="0"/>
              <a:t>Ex: When energy drinks became popular, a whole new segment of the overall beverage market was created </a:t>
            </a:r>
          </a:p>
          <a:p>
            <a:r>
              <a:rPr lang="en-CA" dirty="0" smtClean="0"/>
              <a:t>With an increased market size, competitors could see profit </a:t>
            </a:r>
          </a:p>
          <a:p>
            <a:r>
              <a:rPr lang="en-CA" dirty="0" smtClean="0"/>
              <a:t>2</a:t>
            </a:r>
            <a:r>
              <a:rPr lang="en-CA" baseline="30000" dirty="0" smtClean="0"/>
              <a:t>nd</a:t>
            </a:r>
            <a:r>
              <a:rPr lang="en-CA" dirty="0" smtClean="0"/>
              <a:t> way to increase market share is by taking sales away from competitors </a:t>
            </a:r>
          </a:p>
          <a:p>
            <a:r>
              <a:rPr lang="en-CA" dirty="0" smtClean="0"/>
              <a:t>Ex. Sprite took many sales away from Mountain Dew </a:t>
            </a:r>
            <a:endParaRPr lang="en-CA" dirty="0"/>
          </a:p>
        </p:txBody>
      </p:sp>
      <p:sp>
        <p:nvSpPr>
          <p:cNvPr id="3" name="Title 2"/>
          <p:cNvSpPr>
            <a:spLocks noGrp="1"/>
          </p:cNvSpPr>
          <p:nvPr>
            <p:ph type="title"/>
          </p:nvPr>
        </p:nvSpPr>
        <p:spPr/>
        <p:txBody>
          <a:bodyPr/>
          <a:lstStyle/>
          <a:p>
            <a:r>
              <a:rPr lang="en-CA" dirty="0" smtClean="0"/>
              <a:t>How to increase market share?</a:t>
            </a:r>
            <a:endParaRPr lang="en-CA" dirty="0"/>
          </a:p>
        </p:txBody>
      </p:sp>
    </p:spTree>
    <p:extLst>
      <p:ext uri="{BB962C8B-B14F-4D97-AF65-F5344CB8AC3E}">
        <p14:creationId xmlns:p14="http://schemas.microsoft.com/office/powerpoint/2010/main" val="270224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p:cNvSpPr>
          <p:nvPr>
            <p:ph idx="1"/>
          </p:nvPr>
        </p:nvSpPr>
        <p:spPr/>
        <p:txBody>
          <a:bodyPr/>
          <a:lstStyle/>
          <a:p>
            <a:pPr marL="9525" indent="0" eaLnBrk="1" hangingPunct="1">
              <a:buClr>
                <a:schemeClr val="tx1"/>
              </a:buClr>
              <a:buFont typeface="Wingdings" charset="0"/>
              <a:buNone/>
              <a:defRPr/>
            </a:pPr>
            <a:r>
              <a:rPr lang="en-US" sz="2800" b="1" dirty="0" smtClean="0">
                <a:solidFill>
                  <a:schemeClr val="accent6"/>
                </a:solidFill>
                <a:ea typeface="ＭＳ Ｐゴシック" charset="0"/>
                <a:cs typeface="ＭＳ Ｐゴシック" charset="0"/>
              </a:rPr>
              <a:t>Indirect </a:t>
            </a:r>
            <a:r>
              <a:rPr lang="en-US" sz="2800" b="1" dirty="0">
                <a:solidFill>
                  <a:schemeClr val="accent6"/>
                </a:solidFill>
                <a:ea typeface="ＭＳ Ｐゴシック" charset="0"/>
                <a:cs typeface="ＭＳ Ｐゴシック" charset="0"/>
              </a:rPr>
              <a:t>competition </a:t>
            </a:r>
            <a:r>
              <a:rPr lang="en-US" sz="2800" b="1" dirty="0">
                <a:solidFill>
                  <a:schemeClr val="accent1"/>
                </a:solidFill>
                <a:ea typeface="ＭＳ Ｐゴシック" charset="0"/>
                <a:cs typeface="ＭＳ Ｐゴシック" charset="0"/>
              </a:rPr>
              <a:t>-</a:t>
            </a:r>
            <a:r>
              <a:rPr lang="en-US" sz="2800" dirty="0">
                <a:solidFill>
                  <a:schemeClr val="accent1"/>
                </a:solidFill>
                <a:ea typeface="ＭＳ Ｐゴシック" charset="0"/>
                <a:cs typeface="ＭＳ Ｐゴシック" charset="0"/>
              </a:rPr>
              <a:t> </a:t>
            </a:r>
            <a:r>
              <a:rPr lang="en-US" sz="2800" dirty="0" smtClean="0">
                <a:solidFill>
                  <a:schemeClr val="accent1"/>
                </a:solidFill>
                <a:ea typeface="ＭＳ Ｐゴシック" charset="0"/>
                <a:cs typeface="ＭＳ Ｐゴシック" charset="0"/>
              </a:rPr>
              <a:t>not </a:t>
            </a:r>
            <a:r>
              <a:rPr lang="en-US" sz="2800" dirty="0">
                <a:solidFill>
                  <a:schemeClr val="accent1"/>
                </a:solidFill>
                <a:ea typeface="ＭＳ Ｐゴシック" charset="0"/>
                <a:cs typeface="ＭＳ Ｐゴシック" charset="0"/>
              </a:rPr>
              <a:t>directly related to each other</a:t>
            </a:r>
            <a:r>
              <a:rPr lang="en-US" sz="2800" b="1" dirty="0">
                <a:solidFill>
                  <a:schemeClr val="accent1"/>
                </a:solidFill>
                <a:ea typeface="ＭＳ Ｐゴシック" charset="0"/>
                <a:cs typeface="ＭＳ Ｐゴシック" charset="0"/>
              </a:rPr>
              <a:t> </a:t>
            </a:r>
            <a:r>
              <a:rPr lang="en-US" sz="2800" b="1" dirty="0" smtClean="0">
                <a:solidFill>
                  <a:schemeClr val="accent1"/>
                </a:solidFill>
                <a:ea typeface="ＭＳ Ｐゴシック" charset="0"/>
                <a:cs typeface="ＭＳ Ｐゴシック" charset="0"/>
              </a:rPr>
              <a:t>(Ex: movies vs pizza)</a:t>
            </a:r>
          </a:p>
          <a:p>
            <a:pPr marL="9525" indent="0" eaLnBrk="1" hangingPunct="1">
              <a:buClr>
                <a:schemeClr val="tx1"/>
              </a:buClr>
              <a:buFont typeface="Wingdings" charset="0"/>
              <a:buNone/>
              <a:defRPr/>
            </a:pPr>
            <a:endParaRPr lang="en-US" sz="2800" b="1" dirty="0" smtClean="0">
              <a:solidFill>
                <a:schemeClr val="accent1"/>
              </a:solidFill>
              <a:ea typeface="ＭＳ Ｐゴシック" charset="0"/>
              <a:cs typeface="ＭＳ Ｐゴシック" charset="0"/>
            </a:endParaRPr>
          </a:p>
          <a:p>
            <a:pPr marL="9525" indent="0" eaLnBrk="1" hangingPunct="1">
              <a:buClr>
                <a:schemeClr val="tx1"/>
              </a:buClr>
              <a:buFont typeface="Wingdings" charset="0"/>
              <a:buNone/>
              <a:defRPr/>
            </a:pPr>
            <a:r>
              <a:rPr lang="en-US" sz="2800" b="1" dirty="0" smtClean="0">
                <a:solidFill>
                  <a:srgbClr val="C00000"/>
                </a:solidFill>
                <a:ea typeface="ＭＳ Ｐゴシック" charset="0"/>
                <a:cs typeface="ＭＳ Ｐゴシック" charset="0"/>
              </a:rPr>
              <a:t>Direct </a:t>
            </a:r>
            <a:r>
              <a:rPr lang="en-US" sz="2800" b="1" dirty="0">
                <a:solidFill>
                  <a:srgbClr val="C00000"/>
                </a:solidFill>
                <a:ea typeface="ＭＳ Ｐゴシック" charset="0"/>
                <a:cs typeface="ＭＳ Ｐゴシック" charset="0"/>
              </a:rPr>
              <a:t>competition </a:t>
            </a:r>
            <a:r>
              <a:rPr lang="en-US" sz="2800" b="1" dirty="0">
                <a:solidFill>
                  <a:schemeClr val="accent1"/>
                </a:solidFill>
                <a:ea typeface="ＭＳ Ｐゴシック" charset="0"/>
                <a:cs typeface="ＭＳ Ｐゴシック" charset="0"/>
              </a:rPr>
              <a:t>- </a:t>
            </a:r>
            <a:r>
              <a:rPr lang="en-US" sz="2800" dirty="0">
                <a:solidFill>
                  <a:schemeClr val="accent1"/>
                </a:solidFill>
                <a:ea typeface="ＭＳ Ｐゴシック" charset="0"/>
                <a:cs typeface="ＭＳ Ｐゴシック" charset="0"/>
              </a:rPr>
              <a:t>products that are similar to one </a:t>
            </a:r>
            <a:r>
              <a:rPr lang="en-US" sz="2800" dirty="0" smtClean="0">
                <a:solidFill>
                  <a:schemeClr val="accent1"/>
                </a:solidFill>
                <a:ea typeface="ＭＳ Ｐゴシック" charset="0"/>
                <a:cs typeface="ＭＳ Ｐゴシック" charset="0"/>
              </a:rPr>
              <a:t>another (Ex: pizza </a:t>
            </a:r>
            <a:r>
              <a:rPr lang="en-US" sz="2800" dirty="0" err="1" smtClean="0">
                <a:solidFill>
                  <a:schemeClr val="accent1"/>
                </a:solidFill>
                <a:ea typeface="ＭＳ Ｐゴシック" charset="0"/>
                <a:cs typeface="ＭＳ Ｐゴシック" charset="0"/>
              </a:rPr>
              <a:t>pizza</a:t>
            </a:r>
            <a:r>
              <a:rPr lang="en-US" sz="2800" dirty="0" smtClean="0">
                <a:solidFill>
                  <a:schemeClr val="accent1"/>
                </a:solidFill>
                <a:ea typeface="ＭＳ Ｐゴシック" charset="0"/>
                <a:cs typeface="ＭＳ Ｐゴシック" charset="0"/>
              </a:rPr>
              <a:t> vs pizza hut)</a:t>
            </a:r>
          </a:p>
          <a:p>
            <a:pPr marL="9525" indent="0" eaLnBrk="1" hangingPunct="1">
              <a:buClr>
                <a:schemeClr val="tx1"/>
              </a:buClr>
              <a:buFont typeface="Wingdings" charset="0"/>
              <a:buNone/>
              <a:defRPr/>
            </a:pPr>
            <a:endParaRPr lang="en-US" sz="2800" b="1" dirty="0">
              <a:solidFill>
                <a:schemeClr val="accent1"/>
              </a:solidFill>
              <a:ea typeface="ＭＳ Ｐゴシック" charset="0"/>
              <a:cs typeface="ＭＳ Ｐゴシック" charset="0"/>
            </a:endParaRPr>
          </a:p>
          <a:p>
            <a:pPr marL="0" indent="0" eaLnBrk="1" hangingPunct="1">
              <a:lnSpc>
                <a:spcPct val="80000"/>
              </a:lnSpc>
              <a:buClr>
                <a:schemeClr val="tx1"/>
              </a:buClr>
              <a:buFont typeface="Wingdings 2" charset="0"/>
              <a:buNone/>
              <a:defRPr/>
            </a:pPr>
            <a:endParaRPr lang="en-US" sz="1600" b="1" dirty="0">
              <a:latin typeface="Arial" charset="0"/>
              <a:ea typeface="ＭＳ Ｐゴシック" charset="0"/>
              <a:cs typeface="ＭＳ Ｐゴシック" charset="0"/>
            </a:endParaRPr>
          </a:p>
        </p:txBody>
      </p:sp>
      <p:sp>
        <p:nvSpPr>
          <p:cNvPr id="50178" name="Title 1"/>
          <p:cNvSpPr>
            <a:spLocks noGrp="1"/>
          </p:cNvSpPr>
          <p:nvPr>
            <p:ph type="title"/>
          </p:nvPr>
        </p:nvSpPr>
        <p:spPr/>
        <p:txBody>
          <a:bodyPr>
            <a:normAutofit fontScale="90000"/>
          </a:bodyPr>
          <a:lstStyle/>
          <a:p>
            <a:r>
              <a:rPr lang="en-US" altLang="en-US" b="1" i="1" smtClean="0">
                <a:solidFill>
                  <a:srgbClr val="E2751D"/>
                </a:solidFill>
              </a:rPr>
              <a:t>Competition Among Products</a:t>
            </a:r>
            <a:br>
              <a:rPr lang="en-US" altLang="en-US" b="1" i="1" smtClean="0">
                <a:solidFill>
                  <a:srgbClr val="E2751D"/>
                </a:solidFill>
              </a:rPr>
            </a:br>
            <a:endParaRPr lang="en-US" altLang="en-US" smtClean="0"/>
          </a:p>
        </p:txBody>
      </p:sp>
      <p:pic>
        <p:nvPicPr>
          <p:cNvPr id="52227" name="Picture 4" descr="IMG_2528"/>
          <p:cNvPicPr>
            <a:picLocks noChangeAspect="1" noChangeArrowheads="1"/>
          </p:cNvPicPr>
          <p:nvPr/>
        </p:nvPicPr>
        <p:blipFill>
          <a:blip r:embed="rId3"/>
          <a:srcRect l="29626" t="11089" b="17258"/>
          <a:stretch>
            <a:fillRect/>
          </a:stretch>
        </p:blipFill>
        <p:spPr bwMode="auto">
          <a:xfrm>
            <a:off x="5684838" y="4614863"/>
            <a:ext cx="2370137" cy="1511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549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fade">
                                      <p:cBhvr>
                                        <p:cTn id="7" dur="500"/>
                                        <p:tgtEl>
                                          <p:spTgt spid="460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2">
                                            <p:txEl>
                                              <p:pRg st="2" end="2"/>
                                            </p:txEl>
                                          </p:spTgt>
                                        </p:tgtEl>
                                        <p:attrNameLst>
                                          <p:attrName>style.visibility</p:attrName>
                                        </p:attrNameLst>
                                      </p:cBhvr>
                                      <p:to>
                                        <p:strVal val="visible"/>
                                      </p:to>
                                    </p:set>
                                    <p:animEffect transition="in" filter="fade">
                                      <p:cBhvr>
                                        <p:cTn id="12" dur="500"/>
                                        <p:tgtEl>
                                          <p:spTgt spid="460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p:cNvSpPr>
          <p:nvPr>
            <p:ph idx="1"/>
          </p:nvPr>
        </p:nvSpPr>
        <p:spPr/>
        <p:txBody>
          <a:bodyPr/>
          <a:lstStyle/>
          <a:p>
            <a:pPr marL="9525" indent="0" eaLnBrk="1" hangingPunct="1">
              <a:buClr>
                <a:schemeClr val="tx1"/>
              </a:buClr>
              <a:buFont typeface="Wingdings" charset="0"/>
              <a:buNone/>
              <a:defRPr/>
            </a:pPr>
            <a:r>
              <a:rPr lang="en-US" sz="2800" dirty="0">
                <a:solidFill>
                  <a:schemeClr val="accent1"/>
                </a:solidFill>
                <a:ea typeface="ＭＳ Ｐゴシック" charset="0"/>
                <a:cs typeface="ＭＳ Ｐゴシック" charset="0"/>
              </a:rPr>
              <a:t>B</a:t>
            </a:r>
            <a:r>
              <a:rPr lang="en-US" sz="2800" dirty="0" smtClean="0">
                <a:solidFill>
                  <a:schemeClr val="accent1"/>
                </a:solidFill>
                <a:ea typeface="ＭＳ Ｐゴシック" charset="0"/>
                <a:cs typeface="ＭＳ Ｐゴシック" charset="0"/>
              </a:rPr>
              <a:t>usinesses </a:t>
            </a:r>
            <a:r>
              <a:rPr lang="en-US" sz="2800" dirty="0">
                <a:solidFill>
                  <a:schemeClr val="accent1"/>
                </a:solidFill>
                <a:ea typeface="ＭＳ Ｐゴシック" charset="0"/>
                <a:cs typeface="ＭＳ Ｐゴシック" charset="0"/>
              </a:rPr>
              <a:t>study and target potential users of a product or </a:t>
            </a:r>
            <a:r>
              <a:rPr lang="en-US" sz="2800" dirty="0" smtClean="0">
                <a:solidFill>
                  <a:schemeClr val="accent1"/>
                </a:solidFill>
                <a:ea typeface="ＭＳ Ｐゴシック" charset="0"/>
                <a:cs typeface="ＭＳ Ｐゴシック" charset="0"/>
              </a:rPr>
              <a:t>service</a:t>
            </a:r>
            <a:r>
              <a:rPr lang="en-US" sz="2800" dirty="0">
                <a:solidFill>
                  <a:schemeClr val="accent1"/>
                </a:solidFill>
                <a:ea typeface="ＭＳ Ｐゴシック" charset="0"/>
                <a:cs typeface="ＭＳ Ｐゴシック" charset="0"/>
              </a:rPr>
              <a:t> </a:t>
            </a:r>
            <a:r>
              <a:rPr lang="en-US" sz="2800" dirty="0" smtClean="0">
                <a:solidFill>
                  <a:schemeClr val="accent1"/>
                </a:solidFill>
                <a:ea typeface="ＭＳ Ｐゴシック" charset="0"/>
                <a:cs typeface="ＭＳ Ｐゴシック" charset="0"/>
              </a:rPr>
              <a:t>to be competitive</a:t>
            </a:r>
            <a:endParaRPr lang="en-US" sz="2800" dirty="0">
              <a:solidFill>
                <a:schemeClr val="accent1"/>
              </a:solidFill>
              <a:ea typeface="ＭＳ Ｐゴシック" charset="0"/>
              <a:cs typeface="ＭＳ Ｐゴシック" charset="0"/>
            </a:endParaRPr>
          </a:p>
          <a:p>
            <a:pPr marL="9525" indent="0" eaLnBrk="1" hangingPunct="1">
              <a:buClr>
                <a:schemeClr val="tx1"/>
              </a:buClr>
              <a:buFont typeface="Wingdings" charset="0"/>
              <a:buNone/>
              <a:defRPr/>
            </a:pPr>
            <a:r>
              <a:rPr lang="en-US" sz="2800" dirty="0">
                <a:solidFill>
                  <a:schemeClr val="accent1"/>
                </a:solidFill>
                <a:ea typeface="ＭＳ Ｐゴシック" charset="0"/>
                <a:cs typeface="ＭＳ Ｐゴシック" charset="0"/>
              </a:rPr>
              <a:t>These consumers can be identified </a:t>
            </a:r>
            <a:r>
              <a:rPr lang="en-US" sz="2800" dirty="0" smtClean="0">
                <a:solidFill>
                  <a:schemeClr val="accent1"/>
                </a:solidFill>
                <a:ea typeface="ＭＳ Ｐゴシック" charset="0"/>
                <a:cs typeface="ＭＳ Ｐゴシック" charset="0"/>
              </a:rPr>
              <a:t>by:</a:t>
            </a:r>
          </a:p>
          <a:p>
            <a:pPr marL="466725" indent="-457200">
              <a:buClr>
                <a:schemeClr val="tx1"/>
              </a:buClr>
              <a:defRPr/>
            </a:pPr>
            <a:r>
              <a:rPr lang="en-US" sz="2800" b="1" i="1" dirty="0" smtClean="0">
                <a:solidFill>
                  <a:srgbClr val="C00000"/>
                </a:solidFill>
                <a:ea typeface="ＭＳ Ｐゴシック" charset="0"/>
                <a:cs typeface="ＭＳ Ｐゴシック" charset="0"/>
              </a:rPr>
              <a:t>Demographics:</a:t>
            </a:r>
            <a:r>
              <a:rPr lang="en-US" sz="2800" b="1" i="1" dirty="0" smtClean="0">
                <a:solidFill>
                  <a:schemeClr val="accent1"/>
                </a:solidFill>
                <a:ea typeface="ＭＳ Ｐゴシック" charset="0"/>
                <a:cs typeface="ＭＳ Ｐゴシック" charset="0"/>
              </a:rPr>
              <a:t> </a:t>
            </a:r>
            <a:r>
              <a:rPr lang="en-US" sz="2700" dirty="0">
                <a:solidFill>
                  <a:schemeClr val="accent1"/>
                </a:solidFill>
                <a:ea typeface="ＭＳ Ｐゴシック" charset="0"/>
              </a:rPr>
              <a:t>a</a:t>
            </a:r>
            <a:r>
              <a:rPr lang="en-US" sz="2700" dirty="0" smtClean="0">
                <a:solidFill>
                  <a:schemeClr val="accent1"/>
                </a:solidFill>
                <a:ea typeface="ＭＳ Ｐゴシック" charset="0"/>
              </a:rPr>
              <a:t>ge</a:t>
            </a:r>
            <a:r>
              <a:rPr lang="en-US" sz="2700" dirty="0">
                <a:solidFill>
                  <a:schemeClr val="accent1"/>
                </a:solidFill>
                <a:ea typeface="ＭＳ Ｐゴシック" charset="0"/>
              </a:rPr>
              <a:t>, gender, </a:t>
            </a:r>
            <a:r>
              <a:rPr lang="en-US" sz="2700" dirty="0" smtClean="0">
                <a:solidFill>
                  <a:schemeClr val="accent1"/>
                </a:solidFill>
                <a:ea typeface="ＭＳ Ｐゴシック" charset="0"/>
              </a:rPr>
              <a:t>culture</a:t>
            </a:r>
            <a:r>
              <a:rPr lang="en-US" sz="2700" dirty="0">
                <a:solidFill>
                  <a:schemeClr val="accent1"/>
                </a:solidFill>
                <a:ea typeface="ＭＳ Ｐゴシック" charset="0"/>
              </a:rPr>
              <a:t>, income </a:t>
            </a:r>
            <a:r>
              <a:rPr lang="en-US" sz="2700" dirty="0" smtClean="0">
                <a:solidFill>
                  <a:schemeClr val="accent1"/>
                </a:solidFill>
                <a:ea typeface="ＭＳ Ｐゴシック" charset="0"/>
              </a:rPr>
              <a:t>etc.</a:t>
            </a:r>
          </a:p>
          <a:p>
            <a:pPr marL="466725" lvl="1" indent="-457200">
              <a:buClr>
                <a:schemeClr val="tx1"/>
              </a:buClr>
              <a:defRPr/>
            </a:pPr>
            <a:r>
              <a:rPr lang="en-US" b="1" i="1" dirty="0" smtClean="0">
                <a:solidFill>
                  <a:srgbClr val="C00000"/>
                </a:solidFill>
                <a:ea typeface="ＭＳ Ｐゴシック" charset="0"/>
                <a:cs typeface="ＭＳ Ｐゴシック" charset="0"/>
              </a:rPr>
              <a:t>Lifestyle: </a:t>
            </a:r>
            <a:r>
              <a:rPr lang="en-US" sz="2700" dirty="0" smtClean="0">
                <a:solidFill>
                  <a:schemeClr val="accent1"/>
                </a:solidFill>
                <a:ea typeface="ＭＳ Ｐゴシック" charset="0"/>
              </a:rPr>
              <a:t>The </a:t>
            </a:r>
            <a:r>
              <a:rPr lang="en-US" sz="2700" dirty="0">
                <a:solidFill>
                  <a:schemeClr val="accent1"/>
                </a:solidFill>
                <a:ea typeface="ＭＳ Ｐゴシック" charset="0"/>
              </a:rPr>
              <a:t>way people live, </a:t>
            </a:r>
            <a:r>
              <a:rPr lang="en-US" sz="2700" dirty="0" smtClean="0">
                <a:solidFill>
                  <a:schemeClr val="accent1"/>
                </a:solidFill>
                <a:ea typeface="ＭＳ Ｐゴシック" charset="0"/>
              </a:rPr>
              <a:t>values</a:t>
            </a:r>
            <a:r>
              <a:rPr lang="en-US" sz="2700" dirty="0">
                <a:solidFill>
                  <a:schemeClr val="accent1"/>
                </a:solidFill>
                <a:ea typeface="ＭＳ Ｐゴシック" charset="0"/>
              </a:rPr>
              <a:t>, beliefs, </a:t>
            </a:r>
            <a:r>
              <a:rPr lang="en-US" sz="2700" dirty="0" smtClean="0">
                <a:solidFill>
                  <a:schemeClr val="accent1"/>
                </a:solidFill>
                <a:ea typeface="ＭＳ Ｐゴシック" charset="0"/>
              </a:rPr>
              <a:t>motivations</a:t>
            </a:r>
            <a:endParaRPr lang="en-US" sz="2700" dirty="0">
              <a:ea typeface="ＭＳ Ｐゴシック" charset="0"/>
            </a:endParaRPr>
          </a:p>
          <a:p>
            <a:pPr marL="9525" lvl="1" indent="0">
              <a:buClr>
                <a:schemeClr val="tx1"/>
              </a:buClr>
              <a:buNone/>
              <a:defRPr/>
            </a:pPr>
            <a:endParaRPr lang="en-US" sz="2700" dirty="0">
              <a:solidFill>
                <a:schemeClr val="accent1"/>
              </a:solidFill>
              <a:ea typeface="ＭＳ Ｐゴシック" charset="0"/>
            </a:endParaRPr>
          </a:p>
          <a:p>
            <a:pPr marL="9525" indent="0" eaLnBrk="1" hangingPunct="1">
              <a:buClr>
                <a:schemeClr val="tx1"/>
              </a:buClr>
              <a:buFont typeface="Wingdings" charset="0"/>
              <a:buNone/>
              <a:defRPr/>
            </a:pPr>
            <a:endParaRPr lang="en-US" sz="2800" b="1" i="1" dirty="0">
              <a:solidFill>
                <a:schemeClr val="accent1"/>
              </a:solidFill>
              <a:ea typeface="ＭＳ Ｐゴシック" charset="0"/>
              <a:cs typeface="ＭＳ Ｐゴシック" charset="0"/>
            </a:endParaRPr>
          </a:p>
          <a:p>
            <a:pPr marL="0" indent="0" eaLnBrk="1" hangingPunct="1">
              <a:lnSpc>
                <a:spcPct val="20000"/>
              </a:lnSpc>
              <a:buClr>
                <a:schemeClr val="tx1"/>
              </a:buClr>
              <a:buFont typeface="Wingdings 2" charset="0"/>
              <a:buNone/>
              <a:defRPr/>
            </a:pPr>
            <a:endParaRPr lang="en-US" sz="1800" dirty="0">
              <a:latin typeface="Arial" charset="0"/>
              <a:ea typeface="ＭＳ Ｐゴシック" charset="0"/>
              <a:cs typeface="ＭＳ Ｐゴシック" charset="0"/>
            </a:endParaRPr>
          </a:p>
          <a:p>
            <a:pPr marL="582613" lvl="1" indent="-285750" eaLnBrk="1" hangingPunct="1">
              <a:lnSpc>
                <a:spcPct val="80000"/>
              </a:lnSpc>
              <a:buClr>
                <a:schemeClr val="tx1"/>
              </a:buClr>
              <a:buFont typeface="Wingdings 2" charset="0"/>
              <a:buNone/>
              <a:defRPr/>
            </a:pPr>
            <a:endParaRPr lang="en-US" sz="2400" b="1" dirty="0">
              <a:latin typeface="Arial" charset="0"/>
              <a:ea typeface="ＭＳ Ｐゴシック" charset="0"/>
              <a:cs typeface="+mn-cs"/>
            </a:endParaRPr>
          </a:p>
        </p:txBody>
      </p:sp>
      <p:sp>
        <p:nvSpPr>
          <p:cNvPr id="51202" name="Title 1"/>
          <p:cNvSpPr>
            <a:spLocks noGrp="1"/>
          </p:cNvSpPr>
          <p:nvPr>
            <p:ph type="title"/>
          </p:nvPr>
        </p:nvSpPr>
        <p:spPr/>
        <p:txBody>
          <a:bodyPr/>
          <a:lstStyle/>
          <a:p>
            <a:r>
              <a:rPr lang="en-US" altLang="en-US" b="1" smtClean="0">
                <a:solidFill>
                  <a:srgbClr val="E2751D"/>
                </a:solidFill>
              </a:rPr>
              <a:t>The Consumer Market</a:t>
            </a:r>
            <a:endParaRPr lang="en-US" altLang="en-US" smtClean="0"/>
          </a:p>
        </p:txBody>
      </p:sp>
      <p:pic>
        <p:nvPicPr>
          <p:cNvPr id="51204" name="Picture 6" descr="http://blogs.oregonstate.edu/programevaluation/files/2011/02/demographics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109474"/>
            <a:ext cx="2178050" cy="1254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5398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10000"/>
          </a:bodyPr>
          <a:lstStyle/>
          <a:p>
            <a:r>
              <a:rPr lang="en-CA" dirty="0"/>
              <a:t>Demographics are used by businesses to target specific consumers.</a:t>
            </a:r>
          </a:p>
          <a:p>
            <a:r>
              <a:rPr lang="en-CA" dirty="0"/>
              <a:t>Age: Age defines our tastes as well as our needs and wants.  Some age groups are consumers, but not always customers.  Adults or parents are </a:t>
            </a:r>
            <a:r>
              <a:rPr lang="en-CA" b="1" dirty="0"/>
              <a:t>gatekeepers</a:t>
            </a:r>
            <a:r>
              <a:rPr lang="en-CA" dirty="0"/>
              <a:t>, or the person who makes buying decisions for others, often children who can influence their decisions.</a:t>
            </a:r>
          </a:p>
          <a:p>
            <a:r>
              <a:rPr lang="en-CA" dirty="0"/>
              <a:t>Gender: Some products lines are distinctly marketed to men or women, but more and more traditionally gender marketed products are being targeted to both groups (detergent and power tools are examples).</a:t>
            </a:r>
          </a:p>
          <a:p>
            <a:pPr marL="109728" indent="0">
              <a:buNone/>
            </a:pPr>
            <a:endParaRPr lang="en-CA" dirty="0"/>
          </a:p>
        </p:txBody>
      </p:sp>
      <p:sp>
        <p:nvSpPr>
          <p:cNvPr id="3" name="Title 2"/>
          <p:cNvSpPr>
            <a:spLocks noGrp="1"/>
          </p:cNvSpPr>
          <p:nvPr>
            <p:ph type="title"/>
          </p:nvPr>
        </p:nvSpPr>
        <p:spPr/>
        <p:txBody>
          <a:bodyPr/>
          <a:lstStyle/>
          <a:p>
            <a:r>
              <a:rPr lang="en-CA" dirty="0" smtClean="0"/>
              <a:t>Demographics &amp; Lifestyle </a:t>
            </a:r>
            <a:endParaRPr lang="en-CA" dirty="0"/>
          </a:p>
        </p:txBody>
      </p:sp>
    </p:spTree>
    <p:extLst>
      <p:ext uri="{BB962C8B-B14F-4D97-AF65-F5344CB8AC3E}">
        <p14:creationId xmlns:p14="http://schemas.microsoft.com/office/powerpoint/2010/main" val="38087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lnSpcReduction="10000"/>
          </a:bodyPr>
          <a:lstStyle/>
          <a:p>
            <a:r>
              <a:rPr lang="en-CA" dirty="0"/>
              <a:t>Family life cycle: People’s stage in the family life cycle often determines needs and wants.  New parents need baby items and seniors may buy a retirement escape.</a:t>
            </a:r>
          </a:p>
          <a:p>
            <a:r>
              <a:rPr lang="en-CA" dirty="0" smtClean="0"/>
              <a:t>Income </a:t>
            </a:r>
            <a:r>
              <a:rPr lang="en-CA" dirty="0"/>
              <a:t>level: Is the grouping of consumers by how much money they make or have.  Some products are marketed to consumers in every income bracket (Kellogg’s Corn Flakes), some are not (Mercedes). </a:t>
            </a:r>
          </a:p>
          <a:p>
            <a:r>
              <a:rPr lang="en-CA" dirty="0"/>
              <a:t>Ethnicity and culture: Businesses target people based on their background and customs</a:t>
            </a:r>
            <a:r>
              <a:rPr lang="en-CA" dirty="0" smtClean="0"/>
              <a:t>.</a:t>
            </a:r>
            <a:endParaRPr lang="en-CA" dirty="0"/>
          </a:p>
        </p:txBody>
      </p:sp>
      <p:sp>
        <p:nvSpPr>
          <p:cNvPr id="3" name="Title 2"/>
          <p:cNvSpPr>
            <a:spLocks noGrp="1"/>
          </p:cNvSpPr>
          <p:nvPr>
            <p:ph type="title"/>
          </p:nvPr>
        </p:nvSpPr>
        <p:spPr/>
        <p:txBody>
          <a:bodyPr/>
          <a:lstStyle/>
          <a:p>
            <a:r>
              <a:rPr lang="en-CA" dirty="0"/>
              <a:t>Demographics &amp; Lifestyle </a:t>
            </a:r>
          </a:p>
        </p:txBody>
      </p:sp>
    </p:spTree>
    <p:extLst>
      <p:ext uri="{BB962C8B-B14F-4D97-AF65-F5344CB8AC3E}">
        <p14:creationId xmlns:p14="http://schemas.microsoft.com/office/powerpoint/2010/main" val="65634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Lifestyle study is called psychographics.</a:t>
            </a:r>
          </a:p>
          <a:p>
            <a:r>
              <a:rPr lang="en-CA" dirty="0"/>
              <a:t>When marketing to demographic groups, marketers need to consider their lifestyles because a person’s beliefs (such as being environmentally conscious or concerned about diet) influence what they purchase.</a:t>
            </a:r>
          </a:p>
          <a:p>
            <a:endParaRPr lang="en-CA" dirty="0"/>
          </a:p>
        </p:txBody>
      </p:sp>
      <p:sp>
        <p:nvSpPr>
          <p:cNvPr id="3" name="Title 2"/>
          <p:cNvSpPr>
            <a:spLocks noGrp="1"/>
          </p:cNvSpPr>
          <p:nvPr>
            <p:ph type="title"/>
          </p:nvPr>
        </p:nvSpPr>
        <p:spPr/>
        <p:txBody>
          <a:bodyPr/>
          <a:lstStyle/>
          <a:p>
            <a:r>
              <a:rPr lang="en-CA" dirty="0"/>
              <a:t>Demographics &amp; Lifestyle </a:t>
            </a:r>
          </a:p>
        </p:txBody>
      </p:sp>
    </p:spTree>
    <p:extLst>
      <p:ext uri="{BB962C8B-B14F-4D97-AF65-F5344CB8AC3E}">
        <p14:creationId xmlns:p14="http://schemas.microsoft.com/office/powerpoint/2010/main" val="38991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p:cNvSpPr>
          <p:nvPr>
            <p:ph idx="1"/>
          </p:nvPr>
        </p:nvSpPr>
        <p:spPr>
          <a:xfrm>
            <a:off x="457201" y="1259963"/>
            <a:ext cx="5568950" cy="4607437"/>
          </a:xfrm>
        </p:spPr>
        <p:txBody>
          <a:bodyPr>
            <a:normAutofit fontScale="92500" lnSpcReduction="10000"/>
          </a:bodyPr>
          <a:lstStyle/>
          <a:p>
            <a:pPr marL="0" lvl="1" indent="0" eaLnBrk="1" hangingPunct="1">
              <a:buClr>
                <a:schemeClr val="tx1"/>
              </a:buClr>
              <a:buFont typeface="Wingdings" pitchFamily="2" charset="2"/>
              <a:buNone/>
            </a:pPr>
            <a:r>
              <a:rPr lang="en-US" altLang="en-US" sz="3200" b="1" i="1" dirty="0" smtClean="0">
                <a:solidFill>
                  <a:srgbClr val="C00000"/>
                </a:solidFill>
              </a:rPr>
              <a:t>Take into account:</a:t>
            </a:r>
          </a:p>
          <a:p>
            <a:pPr marL="0" lvl="1" indent="0" eaLnBrk="1" hangingPunct="1">
              <a:buClr>
                <a:schemeClr val="tx1"/>
              </a:buClr>
              <a:buFont typeface="Wingdings" pitchFamily="2" charset="2"/>
              <a:buNone/>
            </a:pPr>
            <a:r>
              <a:rPr lang="en-US" altLang="en-US" sz="3200" b="1" i="1" dirty="0" smtClean="0">
                <a:solidFill>
                  <a:srgbClr val="C00000"/>
                </a:solidFill>
              </a:rPr>
              <a:t>1. Quality</a:t>
            </a:r>
          </a:p>
          <a:p>
            <a:pPr marL="0" lvl="1" indent="0" eaLnBrk="1" hangingPunct="1">
              <a:spcBef>
                <a:spcPts val="1200"/>
              </a:spcBef>
              <a:buClr>
                <a:schemeClr val="tx1"/>
              </a:buClr>
              <a:buFont typeface="Wingdings" pitchFamily="2" charset="2"/>
              <a:buNone/>
            </a:pPr>
            <a:r>
              <a:rPr lang="en-US" altLang="en-US" dirty="0" smtClean="0">
                <a:solidFill>
                  <a:schemeClr val="accent1"/>
                </a:solidFill>
              </a:rPr>
              <a:t>Improvements in quality attracts customers</a:t>
            </a:r>
          </a:p>
          <a:p>
            <a:pPr marL="342900" lvl="1" indent="-342900">
              <a:spcBef>
                <a:spcPts val="1200"/>
              </a:spcBef>
              <a:buClr>
                <a:schemeClr val="tx1"/>
              </a:buClr>
            </a:pPr>
            <a:r>
              <a:rPr lang="en-US" altLang="en-US" dirty="0" smtClean="0">
                <a:solidFill>
                  <a:schemeClr val="accent1"/>
                </a:solidFill>
              </a:rPr>
              <a:t>If you improve the quality of your product, you will attract more customers</a:t>
            </a:r>
          </a:p>
          <a:p>
            <a:pPr marL="547688" indent="-547688">
              <a:spcBef>
                <a:spcPts val="1400"/>
              </a:spcBef>
              <a:buClr>
                <a:schemeClr val="tx1"/>
              </a:buClr>
              <a:buFont typeface="Rockwell" charset="0"/>
              <a:buAutoNum type="arabicPeriod" startAt="2"/>
              <a:defRPr/>
            </a:pPr>
            <a:r>
              <a:rPr lang="en-US" b="1" i="1" dirty="0">
                <a:solidFill>
                  <a:srgbClr val="C00000"/>
                </a:solidFill>
                <a:ea typeface="ＭＳ Ｐゴシック" charset="0"/>
                <a:cs typeface="ＭＳ Ｐゴシック" charset="0"/>
              </a:rPr>
              <a:t>Design</a:t>
            </a:r>
          </a:p>
          <a:p>
            <a:pPr marL="0" indent="0">
              <a:spcBef>
                <a:spcPts val="1400"/>
              </a:spcBef>
              <a:buClr>
                <a:schemeClr val="tx1"/>
              </a:buClr>
              <a:buNone/>
              <a:defRPr/>
            </a:pPr>
            <a:r>
              <a:rPr lang="en-US" sz="2600" dirty="0" smtClean="0">
                <a:solidFill>
                  <a:schemeClr val="accent1"/>
                </a:solidFill>
                <a:ea typeface="ＭＳ Ｐゴシック" charset="0"/>
                <a:cs typeface="ＭＳ Ｐゴシック" charset="0"/>
              </a:rPr>
              <a:t>Buy </a:t>
            </a:r>
            <a:r>
              <a:rPr lang="en-US" sz="2600" dirty="0">
                <a:solidFill>
                  <a:schemeClr val="accent1"/>
                </a:solidFill>
                <a:ea typeface="ＭＳ Ｐゴシック" charset="0"/>
                <a:cs typeface="ＭＳ Ｐゴシック" charset="0"/>
              </a:rPr>
              <a:t>one product over another because of the way it </a:t>
            </a:r>
            <a:r>
              <a:rPr lang="en-US" sz="2600" dirty="0" smtClean="0">
                <a:solidFill>
                  <a:schemeClr val="accent1"/>
                </a:solidFill>
                <a:ea typeface="ＭＳ Ｐゴシック" charset="0"/>
                <a:cs typeface="ＭＳ Ｐゴシック" charset="0"/>
              </a:rPr>
              <a:t>looks</a:t>
            </a:r>
          </a:p>
          <a:p>
            <a:pPr marL="0" indent="0">
              <a:spcBef>
                <a:spcPts val="1400"/>
              </a:spcBef>
              <a:buClr>
                <a:schemeClr val="tx1"/>
              </a:buClr>
              <a:buNone/>
              <a:defRPr/>
            </a:pPr>
            <a:r>
              <a:rPr lang="en-US" sz="2600" dirty="0" smtClean="0">
                <a:ea typeface="ＭＳ Ｐゴシック" charset="0"/>
                <a:cs typeface="ＭＳ Ｐゴシック" charset="0"/>
              </a:rPr>
              <a:t>Ex: Coke, Skinny Jeans, Porsche </a:t>
            </a:r>
            <a:endParaRPr lang="en-US" sz="2600" dirty="0">
              <a:ea typeface="ＭＳ Ｐゴシック" charset="0"/>
              <a:cs typeface="ＭＳ Ｐゴシック" charset="0"/>
            </a:endParaRPr>
          </a:p>
          <a:p>
            <a:pPr marL="0" lvl="1" indent="0" eaLnBrk="1" hangingPunct="1">
              <a:spcBef>
                <a:spcPts val="1200"/>
              </a:spcBef>
              <a:buClr>
                <a:schemeClr val="tx1"/>
              </a:buClr>
              <a:buFont typeface="Wingdings" pitchFamily="2" charset="2"/>
              <a:buNone/>
            </a:pPr>
            <a:endParaRPr lang="en-US" altLang="en-US" dirty="0" smtClean="0">
              <a:solidFill>
                <a:schemeClr val="accent1"/>
              </a:solidFill>
            </a:endParaRPr>
          </a:p>
        </p:txBody>
      </p:sp>
      <p:sp>
        <p:nvSpPr>
          <p:cNvPr id="38914" name="Title 1"/>
          <p:cNvSpPr>
            <a:spLocks noGrp="1"/>
          </p:cNvSpPr>
          <p:nvPr>
            <p:ph type="title"/>
          </p:nvPr>
        </p:nvSpPr>
        <p:spPr/>
        <p:txBody>
          <a:bodyPr/>
          <a:lstStyle/>
          <a:p>
            <a:pPr eaLnBrk="1" hangingPunct="1"/>
            <a:r>
              <a:rPr lang="en-US" altLang="en-US" b="1" dirty="0" smtClean="0">
                <a:solidFill>
                  <a:srgbClr val="E2751D"/>
                </a:solidFill>
              </a:rPr>
              <a:t>Products and Services</a:t>
            </a:r>
            <a:endParaRPr lang="en-CA" altLang="en-US" dirty="0" smtClean="0"/>
          </a:p>
        </p:txBody>
      </p:sp>
      <p:sp>
        <p:nvSpPr>
          <p:cNvPr id="38916" name="Text Box 5"/>
          <p:cNvSpPr txBox="1">
            <a:spLocks noChangeArrowheads="1"/>
          </p:cNvSpPr>
          <p:nvPr/>
        </p:nvSpPr>
        <p:spPr bwMode="auto">
          <a:xfrm>
            <a:off x="-1352550" y="3881438"/>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1pPr>
            <a:lvl2pPr marL="742950" indent="-285750" eaLnBrk="0" hangingPunct="0">
              <a:spcBef>
                <a:spcPts val="600"/>
              </a:spcBef>
              <a:buClr>
                <a:srgbClr val="6FB7D7"/>
              </a:buClr>
              <a:buSzPct val="75000"/>
              <a:buFont typeface="Wingdings" pitchFamily="2" charset="2"/>
              <a:buChar char="n"/>
              <a:defRPr sz="2800">
                <a:solidFill>
                  <a:srgbClr val="595959"/>
                </a:solidFill>
                <a:latin typeface="Rockwell" pitchFamily="18" charset="0"/>
                <a:ea typeface="MS PGothic" pitchFamily="34" charset="-128"/>
              </a:defRPr>
            </a:lvl2pPr>
            <a:lvl3pPr marL="1143000" indent="-228600" eaLnBrk="0" hangingPunct="0">
              <a:spcBef>
                <a:spcPts val="600"/>
              </a:spcBef>
              <a:buClr>
                <a:schemeClr val="accent1"/>
              </a:buClr>
              <a:buSzPct val="75000"/>
              <a:buFont typeface="Wingdings" pitchFamily="2" charset="2"/>
              <a:buChar char="n"/>
              <a:defRPr sz="2400">
                <a:solidFill>
                  <a:srgbClr val="595959"/>
                </a:solidFill>
                <a:latin typeface="Rockwell" pitchFamily="18" charset="0"/>
                <a:ea typeface="MS PGothic" pitchFamily="34" charset="-128"/>
              </a:defRPr>
            </a:lvl3pPr>
            <a:lvl4pPr marL="1600200" indent="-228600" eaLnBrk="0" hangingPunct="0">
              <a:spcBef>
                <a:spcPts val="600"/>
              </a:spcBef>
              <a:buClr>
                <a:srgbClr val="6FB7D7"/>
              </a:buClr>
              <a:buSzPct val="75000"/>
              <a:buFont typeface="Wingdings" pitchFamily="2" charset="2"/>
              <a:buChar char="n"/>
              <a:defRPr sz="2000">
                <a:solidFill>
                  <a:srgbClr val="595959"/>
                </a:solidFill>
                <a:latin typeface="Rockwell" pitchFamily="18" charset="0"/>
                <a:ea typeface="MS PGothic" pitchFamily="34" charset="-128"/>
              </a:defRPr>
            </a:lvl4pPr>
            <a:lvl5pPr marL="2057400" indent="-228600" eaLnBrk="0" hangingPunct="0">
              <a:spcBef>
                <a:spcPts val="600"/>
              </a:spcBef>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5pPr>
            <a:lvl6pPr marL="25146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6pPr>
            <a:lvl7pPr marL="29718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7pPr>
            <a:lvl8pPr marL="34290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8pPr>
            <a:lvl9pPr marL="38862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MS PGothic" pitchFamily="34" charset="-128"/>
              </a:defRPr>
            </a:lvl9pPr>
          </a:lstStyle>
          <a:p>
            <a:pPr eaLnBrk="1" hangingPunct="1">
              <a:spcBef>
                <a:spcPct val="0"/>
              </a:spcBef>
              <a:buClrTx/>
              <a:buSzTx/>
              <a:buFontTx/>
              <a:buNone/>
            </a:pPr>
            <a:endParaRPr lang="en-US" altLang="en-US" sz="2400">
              <a:solidFill>
                <a:schemeClr val="tx1"/>
              </a:solidFill>
              <a:latin typeface="Times New Roman" pitchFamily="18" charset="0"/>
            </a:endParaRPr>
          </a:p>
        </p:txBody>
      </p:sp>
      <p:pic>
        <p:nvPicPr>
          <p:cNvPr id="35847" name="Picture 7" descr="http://www.chinadaily.com.cn/opinion/images/attachement/jpg/site1/20070831/0013729e4a9d084199bf18.jpg"/>
          <p:cNvPicPr>
            <a:picLocks noChangeAspect="1" noChangeArrowheads="1"/>
          </p:cNvPicPr>
          <p:nvPr/>
        </p:nvPicPr>
        <p:blipFill>
          <a:blip r:embed="rId3"/>
          <a:srcRect/>
          <a:stretch>
            <a:fillRect/>
          </a:stretch>
        </p:blipFill>
        <p:spPr bwMode="auto">
          <a:xfrm>
            <a:off x="6292095" y="1199535"/>
            <a:ext cx="2579930" cy="2662238"/>
          </a:xfrm>
          <a:prstGeom prst="rect">
            <a:avLst/>
          </a:prstGeom>
          <a:noFill/>
          <a:ln w="38100" cap="sq">
            <a:solidFill>
              <a:srgbClr val="000000"/>
            </a:solidFill>
            <a:miter lim="800000"/>
            <a:headEnd/>
            <a:tailEnd/>
          </a:ln>
          <a:effectLst>
            <a:outerShdw blurRad="50800" dist="38100" dir="2700000" algn="tl" rotWithShape="0">
              <a:srgbClr val="808080">
                <a:alpha val="42998"/>
              </a:srgbClr>
            </a:outerShdw>
          </a:effectLst>
          <a:extLst>
            <a:ext uri="{909E8E84-426E-40DD-AFC4-6F175D3DCCD1}">
              <a14:hiddenFill xmlns:a14="http://schemas.microsoft.com/office/drawing/2010/main">
                <a:solidFill>
                  <a:srgbClr val="FFFFFF"/>
                </a:solidFill>
              </a14:hiddenFill>
            </a:ext>
          </a:extLst>
        </p:spPr>
      </p:pic>
      <p:pic>
        <p:nvPicPr>
          <p:cNvPr id="6" name="Picture 5" descr="http://www.schemamag.ca/indepth/assets/Andrew%2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9143" y="4124786"/>
            <a:ext cx="281305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363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fade">
                                      <p:cBhvr>
                                        <p:cTn id="10" dur="500"/>
                                        <p:tgtEl>
                                          <p:spTgt spid="389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fade">
                                      <p:cBhvr>
                                        <p:cTn id="13" dur="500"/>
                                        <p:tgtEl>
                                          <p:spTgt spid="389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fade">
                                      <p:cBhvr>
                                        <p:cTn id="16" dur="500"/>
                                        <p:tgtEl>
                                          <p:spTgt spid="3891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Effect transition="in" filter="fade">
                                      <p:cBhvr>
                                        <p:cTn id="21" dur="500"/>
                                        <p:tgtEl>
                                          <p:spTgt spid="3891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8915">
                                            <p:txEl>
                                              <p:pRg st="5" end="5"/>
                                            </p:txEl>
                                          </p:spTgt>
                                        </p:tgtEl>
                                        <p:attrNameLst>
                                          <p:attrName>style.visibility</p:attrName>
                                        </p:attrNameLst>
                                      </p:cBhvr>
                                      <p:to>
                                        <p:strVal val="visible"/>
                                      </p:to>
                                    </p:set>
                                    <p:animEffect transition="in" filter="fade">
                                      <p:cBhvr>
                                        <p:cTn id="26" dur="500"/>
                                        <p:tgtEl>
                                          <p:spTgt spid="3891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fade">
                                      <p:cBhvr>
                                        <p:cTn id="31"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Char char="•"/>
            </a:pPr>
            <a:r>
              <a:rPr lang="en-US" altLang="en-US" sz="2800" dirty="0">
                <a:latin typeface="Arial" charset="0"/>
              </a:rPr>
              <a:t>Consumers depend on the quality of many established brand names.</a:t>
            </a:r>
          </a:p>
          <a:p>
            <a:pPr>
              <a:buFontTx/>
              <a:buChar char="•"/>
            </a:pPr>
            <a:endParaRPr lang="en-US" altLang="en-US" sz="2800" dirty="0" smtClean="0">
              <a:latin typeface="Arial" charset="0"/>
            </a:endParaRPr>
          </a:p>
          <a:p>
            <a:pPr>
              <a:buFontTx/>
              <a:buChar char="•"/>
            </a:pPr>
            <a:r>
              <a:rPr lang="en-US" altLang="en-US" sz="2800" dirty="0" smtClean="0">
                <a:latin typeface="Arial" charset="0"/>
              </a:rPr>
              <a:t>Consumers </a:t>
            </a:r>
            <a:r>
              <a:rPr lang="en-US" altLang="en-US" sz="2800" dirty="0">
                <a:latin typeface="Arial" charset="0"/>
              </a:rPr>
              <a:t>know that higher quality usually means that the product or service is more expensive.  </a:t>
            </a:r>
          </a:p>
          <a:p>
            <a:endParaRPr lang="en-CA" dirty="0"/>
          </a:p>
        </p:txBody>
      </p:sp>
      <p:sp>
        <p:nvSpPr>
          <p:cNvPr id="3" name="Title 2"/>
          <p:cNvSpPr>
            <a:spLocks noGrp="1"/>
          </p:cNvSpPr>
          <p:nvPr>
            <p:ph type="title"/>
          </p:nvPr>
        </p:nvSpPr>
        <p:spPr/>
        <p:txBody>
          <a:bodyPr/>
          <a:lstStyle/>
          <a:p>
            <a:r>
              <a:rPr lang="en-CA" dirty="0" smtClean="0"/>
              <a:t>Quality </a:t>
            </a:r>
            <a:endParaRPr lang="en-CA" dirty="0"/>
          </a:p>
        </p:txBody>
      </p:sp>
    </p:spTree>
    <p:extLst>
      <p:ext uri="{BB962C8B-B14F-4D97-AF65-F5344CB8AC3E}">
        <p14:creationId xmlns:p14="http://schemas.microsoft.com/office/powerpoint/2010/main" val="387781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Since products like liquid detergent, where design doesn’t really apply, how can they make their product stand out? </a:t>
            </a:r>
          </a:p>
          <a:p>
            <a:r>
              <a:rPr lang="en-CA" dirty="0" smtClean="0"/>
              <a:t>Packaging! </a:t>
            </a:r>
            <a:endParaRPr lang="en-CA" dirty="0"/>
          </a:p>
          <a:p>
            <a:r>
              <a:rPr lang="en-CA" dirty="0" smtClean="0"/>
              <a:t>Consumers can identify with a products shape or packaging</a:t>
            </a:r>
          </a:p>
          <a:p>
            <a:r>
              <a:rPr lang="en-CA" dirty="0" smtClean="0"/>
              <a:t>Ex. Coca-Cola bottle is one of the most identifiable packages in the world </a:t>
            </a:r>
          </a:p>
          <a:p>
            <a:r>
              <a:rPr lang="en-CA" dirty="0" smtClean="0"/>
              <a:t>Arizona Iced Tea shrink wraps colourful plastic labels around the entire bottle</a:t>
            </a:r>
            <a:endParaRPr lang="en-CA" dirty="0"/>
          </a:p>
        </p:txBody>
      </p:sp>
      <p:sp>
        <p:nvSpPr>
          <p:cNvPr id="3" name="Title 2"/>
          <p:cNvSpPr>
            <a:spLocks noGrp="1"/>
          </p:cNvSpPr>
          <p:nvPr>
            <p:ph type="title"/>
          </p:nvPr>
        </p:nvSpPr>
        <p:spPr/>
        <p:txBody>
          <a:bodyPr/>
          <a:lstStyle/>
          <a:p>
            <a:r>
              <a:rPr lang="en-CA" dirty="0" smtClean="0"/>
              <a:t>Design </a:t>
            </a:r>
            <a:endParaRPr lang="en-CA" dirty="0"/>
          </a:p>
        </p:txBody>
      </p:sp>
    </p:spTree>
    <p:extLst>
      <p:ext uri="{BB962C8B-B14F-4D97-AF65-F5344CB8AC3E}">
        <p14:creationId xmlns:p14="http://schemas.microsoft.com/office/powerpoint/2010/main" val="106841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p:cNvSpPr>
          <p:nvPr>
            <p:ph idx="1"/>
          </p:nvPr>
        </p:nvSpPr>
        <p:spPr>
          <a:xfrm>
            <a:off x="498475" y="1295400"/>
            <a:ext cx="6316663" cy="4830763"/>
          </a:xfrm>
        </p:spPr>
        <p:txBody>
          <a:bodyPr>
            <a:normAutofit/>
          </a:bodyPr>
          <a:lstStyle/>
          <a:p>
            <a:pPr marL="547688" indent="-547688" eaLnBrk="1" hangingPunct="1">
              <a:spcBef>
                <a:spcPts val="1400"/>
              </a:spcBef>
              <a:buClr>
                <a:schemeClr val="tx1"/>
              </a:buClr>
              <a:buSzTx/>
              <a:buFont typeface="+mj-lt"/>
              <a:buAutoNum type="arabicPeriod" startAt="3"/>
              <a:defRPr/>
            </a:pPr>
            <a:r>
              <a:rPr lang="en-US" sz="3200" b="1" i="1" dirty="0" smtClean="0">
                <a:solidFill>
                  <a:srgbClr val="C00000"/>
                </a:solidFill>
                <a:ea typeface="ＭＳ Ｐゴシック" charset="0"/>
                <a:cs typeface="ＭＳ Ｐゴシック" charset="0"/>
              </a:rPr>
              <a:t>Features</a:t>
            </a:r>
          </a:p>
          <a:p>
            <a:pPr marL="0" indent="0" eaLnBrk="1" hangingPunct="1">
              <a:spcBef>
                <a:spcPts val="1400"/>
              </a:spcBef>
              <a:buClr>
                <a:schemeClr val="tx1"/>
              </a:buClr>
              <a:buSzTx/>
              <a:buFont typeface="Wingdings" charset="0"/>
              <a:buNone/>
              <a:defRPr/>
            </a:pPr>
            <a:r>
              <a:rPr lang="en-US" sz="2600" dirty="0">
                <a:solidFill>
                  <a:schemeClr val="accent1"/>
                </a:solidFill>
                <a:ea typeface="ＭＳ Ｐゴシック" charset="0"/>
                <a:cs typeface="ＭＳ Ｐゴシック" charset="0"/>
              </a:rPr>
              <a:t>M</a:t>
            </a:r>
            <a:r>
              <a:rPr lang="en-US" sz="2600" dirty="0" smtClean="0">
                <a:solidFill>
                  <a:schemeClr val="accent1"/>
                </a:solidFill>
                <a:ea typeface="ＭＳ Ｐゴシック" charset="0"/>
                <a:cs typeface="ＭＳ Ｐゴシック" charset="0"/>
              </a:rPr>
              <a:t>aterials</a:t>
            </a:r>
            <a:r>
              <a:rPr lang="en-US" sz="2600" dirty="0">
                <a:solidFill>
                  <a:schemeClr val="accent1"/>
                </a:solidFill>
                <a:ea typeface="ＭＳ Ｐゴシック" charset="0"/>
                <a:cs typeface="ＭＳ Ｐゴシック" charset="0"/>
              </a:rPr>
              <a:t>, scent, </a:t>
            </a:r>
            <a:r>
              <a:rPr lang="en-US" sz="2600" dirty="0" smtClean="0">
                <a:solidFill>
                  <a:schemeClr val="accent1"/>
                </a:solidFill>
                <a:ea typeface="ＭＳ Ｐゴシック" charset="0"/>
                <a:cs typeface="ＭＳ Ｐゴシック" charset="0"/>
              </a:rPr>
              <a:t>size, taste etc.</a:t>
            </a:r>
            <a:endParaRPr lang="en-CA" sz="2600" dirty="0">
              <a:solidFill>
                <a:schemeClr val="accent1"/>
              </a:solidFill>
              <a:ea typeface="ＭＳ Ｐゴシック" charset="0"/>
              <a:cs typeface="ＭＳ Ｐゴシック" charset="0"/>
            </a:endParaRPr>
          </a:p>
          <a:p>
            <a:r>
              <a:rPr lang="en-US" altLang="en-US" sz="2800" dirty="0">
                <a:latin typeface="Arial" charset="0"/>
              </a:rPr>
              <a:t>Product developers consider the features used</a:t>
            </a:r>
            <a:endParaRPr lang="en-US" altLang="en-US" sz="2800" b="1" i="1" dirty="0">
              <a:latin typeface="Arial" charset="0"/>
            </a:endParaRPr>
          </a:p>
          <a:p>
            <a:pPr>
              <a:buFontTx/>
              <a:buChar char="•"/>
            </a:pPr>
            <a:r>
              <a:rPr lang="en-US" altLang="en-US" sz="2800" dirty="0">
                <a:latin typeface="Arial" charset="0"/>
              </a:rPr>
              <a:t>Some examples of product features are the smell of different perfumes, foam or feather pillows, and laundry detergent can be spring sent or sent-free.</a:t>
            </a:r>
            <a:endParaRPr lang="en-CA" altLang="en-US" sz="2800" dirty="0">
              <a:latin typeface="Arial" charset="0"/>
            </a:endParaRPr>
          </a:p>
          <a:p>
            <a:pPr marL="457200" indent="-457200">
              <a:spcBef>
                <a:spcPts val="1400"/>
              </a:spcBef>
              <a:buClr>
                <a:schemeClr val="tx1"/>
              </a:buClr>
              <a:buSzTx/>
              <a:defRPr/>
            </a:pPr>
            <a:endParaRPr lang="en-US" sz="2600" dirty="0" smtClean="0">
              <a:solidFill>
                <a:schemeClr val="accent1"/>
              </a:solidFill>
              <a:ea typeface="ＭＳ Ｐゴシック" charset="0"/>
              <a:cs typeface="ＭＳ Ｐゴシック" charset="0"/>
            </a:endParaRPr>
          </a:p>
        </p:txBody>
      </p:sp>
      <p:sp>
        <p:nvSpPr>
          <p:cNvPr id="39939" name="Title 1"/>
          <p:cNvSpPr>
            <a:spLocks noGrp="1"/>
          </p:cNvSpPr>
          <p:nvPr>
            <p:ph type="title"/>
          </p:nvPr>
        </p:nvSpPr>
        <p:spPr/>
        <p:txBody>
          <a:bodyPr/>
          <a:lstStyle/>
          <a:p>
            <a:pPr eaLnBrk="1" hangingPunct="1"/>
            <a:r>
              <a:rPr lang="en-US" altLang="en-US" b="1" smtClean="0">
                <a:solidFill>
                  <a:srgbClr val="E2751D"/>
                </a:solidFill>
              </a:rPr>
              <a:t>Products and Services</a:t>
            </a:r>
            <a:endParaRPr lang="en-CA" altLang="en-US" smtClean="0"/>
          </a:p>
        </p:txBody>
      </p:sp>
      <p:pic>
        <p:nvPicPr>
          <p:cNvPr id="39941" name="Picture 6" descr="T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5316" y="1219200"/>
            <a:ext cx="1698625"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IMG_2535"/>
          <p:cNvPicPr>
            <a:picLocks noChangeAspect="1" noChangeArrowheads="1"/>
          </p:cNvPicPr>
          <p:nvPr/>
        </p:nvPicPr>
        <p:blipFill>
          <a:blip r:embed="rId4"/>
          <a:srcRect l="7283" t="12534" r="26033" b="23622"/>
          <a:stretch>
            <a:fillRect/>
          </a:stretch>
        </p:blipFill>
        <p:spPr bwMode="auto">
          <a:xfrm>
            <a:off x="6400800" y="3733800"/>
            <a:ext cx="2463800" cy="15049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91036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fad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fad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fad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fad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47688" indent="-547688">
              <a:spcBef>
                <a:spcPts val="200"/>
              </a:spcBef>
              <a:buClr>
                <a:schemeClr val="tx1"/>
              </a:buClr>
              <a:buFont typeface="Rockwell" charset="0"/>
              <a:buAutoNum type="arabicPeriod" startAt="4"/>
              <a:defRPr/>
            </a:pPr>
            <a:r>
              <a:rPr lang="en-US" b="1" i="1" dirty="0">
                <a:solidFill>
                  <a:srgbClr val="C00000"/>
                </a:solidFill>
                <a:ea typeface="ＭＳ Ｐゴシック" charset="0"/>
                <a:cs typeface="ＭＳ Ｐゴシック" charset="0"/>
              </a:rPr>
              <a:t>Benefits</a:t>
            </a:r>
          </a:p>
          <a:p>
            <a:pPr marL="68263" indent="0">
              <a:spcBef>
                <a:spcPts val="1400"/>
              </a:spcBef>
              <a:buClr>
                <a:schemeClr val="tx1"/>
              </a:buClr>
              <a:buNone/>
              <a:defRPr/>
            </a:pPr>
            <a:r>
              <a:rPr lang="en-US" sz="2800" dirty="0">
                <a:solidFill>
                  <a:schemeClr val="accent1"/>
                </a:solidFill>
                <a:ea typeface="ＭＳ Ｐゴシック" charset="0"/>
                <a:cs typeface="ＭＳ Ｐゴシック" charset="0"/>
              </a:rPr>
              <a:t>Need to make consumers aware of the advantages so they are motivated to buy it</a:t>
            </a:r>
            <a:r>
              <a:rPr lang="en-US" sz="2800" dirty="0" smtClean="0">
                <a:solidFill>
                  <a:schemeClr val="accent1"/>
                </a:solidFill>
                <a:ea typeface="ＭＳ Ｐゴシック" charset="0"/>
                <a:cs typeface="ＭＳ Ｐゴシック" charset="0"/>
              </a:rPr>
              <a:t>.</a:t>
            </a:r>
          </a:p>
          <a:p>
            <a:pPr marL="68263" indent="0">
              <a:spcBef>
                <a:spcPts val="1400"/>
              </a:spcBef>
              <a:buClr>
                <a:schemeClr val="tx1"/>
              </a:buClr>
              <a:buNone/>
              <a:defRPr/>
            </a:pPr>
            <a:r>
              <a:rPr lang="en-US" sz="2800" dirty="0" smtClean="0">
                <a:solidFill>
                  <a:schemeClr val="accent1"/>
                </a:solidFill>
                <a:ea typeface="ＭＳ Ｐゴシック" charset="0"/>
                <a:cs typeface="ＭＳ Ｐゴシック" charset="0"/>
              </a:rPr>
              <a:t>If you’re selling towels – show that yours is better quality – perhaps absorbs water better</a:t>
            </a:r>
            <a:endParaRPr lang="en-US" sz="2800" dirty="0">
              <a:solidFill>
                <a:schemeClr val="accent1"/>
              </a:solidFill>
              <a:ea typeface="ＭＳ Ｐゴシック" charset="0"/>
              <a:cs typeface="ＭＳ Ｐゴシック" charset="0"/>
            </a:endParaRPr>
          </a:p>
          <a:p>
            <a:pPr marL="68263" indent="0">
              <a:spcBef>
                <a:spcPts val="1400"/>
              </a:spcBef>
              <a:buClr>
                <a:schemeClr val="tx1"/>
              </a:buClr>
              <a:buNone/>
              <a:defRPr/>
            </a:pPr>
            <a:endParaRPr lang="en-US" sz="2800" dirty="0">
              <a:solidFill>
                <a:schemeClr val="accent1"/>
              </a:solidFill>
              <a:ea typeface="ＭＳ Ｐゴシック" charset="0"/>
              <a:cs typeface="ＭＳ Ｐゴシック" charset="0"/>
            </a:endParaRPr>
          </a:p>
          <a:p>
            <a:pPr marL="457200" indent="-457200">
              <a:buClr>
                <a:schemeClr val="tx1"/>
              </a:buClr>
              <a:buNone/>
              <a:defRPr/>
            </a:pPr>
            <a:r>
              <a:rPr lang="en-US" b="1" i="1" dirty="0">
                <a:solidFill>
                  <a:schemeClr val="accent5"/>
                </a:solidFill>
                <a:ea typeface="ＭＳ Ｐゴシック" charset="0"/>
                <a:cs typeface="ＭＳ Ｐゴシック" charset="0"/>
              </a:rPr>
              <a:t>The Product/Service Mix</a:t>
            </a:r>
          </a:p>
          <a:p>
            <a:pPr marL="830263" lvl="1" indent="-533400">
              <a:buClr>
                <a:schemeClr val="tx1"/>
              </a:buClr>
              <a:buFont typeface="Wingdings" charset="0"/>
              <a:buChar char="n"/>
              <a:defRPr/>
            </a:pPr>
            <a:r>
              <a:rPr lang="en-US" sz="2400" dirty="0">
                <a:solidFill>
                  <a:schemeClr val="accent1"/>
                </a:solidFill>
                <a:ea typeface="ＭＳ Ｐゴシック" charset="0"/>
              </a:rPr>
              <a:t>Providing both can increase sales to existing customers and attract new ones.</a:t>
            </a:r>
          </a:p>
          <a:p>
            <a:endParaRPr lang="en-CA" dirty="0"/>
          </a:p>
        </p:txBody>
      </p:sp>
      <p:sp>
        <p:nvSpPr>
          <p:cNvPr id="3" name="Title 2"/>
          <p:cNvSpPr>
            <a:spLocks noGrp="1"/>
          </p:cNvSpPr>
          <p:nvPr>
            <p:ph type="title"/>
          </p:nvPr>
        </p:nvSpPr>
        <p:spPr/>
        <p:txBody>
          <a:bodyPr/>
          <a:lstStyle/>
          <a:p>
            <a:r>
              <a:rPr lang="en-CA" dirty="0" smtClean="0"/>
              <a:t>Products and Services </a:t>
            </a:r>
            <a:endParaRPr lang="en-CA" dirty="0"/>
          </a:p>
        </p:txBody>
      </p:sp>
    </p:spTree>
    <p:extLst>
      <p:ext uri="{BB962C8B-B14F-4D97-AF65-F5344CB8AC3E}">
        <p14:creationId xmlns:p14="http://schemas.microsoft.com/office/powerpoint/2010/main" val="51010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Retail stores that provide services as well add huge value to the products they sell</a:t>
            </a:r>
          </a:p>
          <a:p>
            <a:r>
              <a:rPr lang="en-CA" dirty="0" smtClean="0"/>
              <a:t>Example of a store that his this? </a:t>
            </a:r>
          </a:p>
          <a:p>
            <a:r>
              <a:rPr lang="en-CA" dirty="0" smtClean="0"/>
              <a:t>Retail stores can offer services such as delivery, installation, extended warranties, gift-wrapping etc. </a:t>
            </a:r>
          </a:p>
          <a:p>
            <a:r>
              <a:rPr lang="en-CA" dirty="0" smtClean="0"/>
              <a:t>Stores offer coffee or relaxation areas and even restaurants </a:t>
            </a:r>
          </a:p>
          <a:p>
            <a:r>
              <a:rPr lang="en-CA" dirty="0" smtClean="0"/>
              <a:t>On the other hand services businesses such as a theater sell product as well (Ex. Popcorn) </a:t>
            </a:r>
            <a:endParaRPr lang="en-CA" dirty="0"/>
          </a:p>
        </p:txBody>
      </p:sp>
      <p:sp>
        <p:nvSpPr>
          <p:cNvPr id="3" name="Title 2"/>
          <p:cNvSpPr>
            <a:spLocks noGrp="1"/>
          </p:cNvSpPr>
          <p:nvPr>
            <p:ph type="title"/>
          </p:nvPr>
        </p:nvSpPr>
        <p:spPr/>
        <p:txBody>
          <a:bodyPr/>
          <a:lstStyle/>
          <a:p>
            <a:r>
              <a:rPr lang="en-CA" dirty="0" smtClean="0"/>
              <a:t>The Product/Service Mix </a:t>
            </a:r>
            <a:endParaRPr lang="en-CA" dirty="0"/>
          </a:p>
        </p:txBody>
      </p:sp>
    </p:spTree>
    <p:extLst>
      <p:ext uri="{BB962C8B-B14F-4D97-AF65-F5344CB8AC3E}">
        <p14:creationId xmlns:p14="http://schemas.microsoft.com/office/powerpoint/2010/main" val="225256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p:txBody>
          <a:bodyPr/>
          <a:lstStyle/>
          <a:p>
            <a:endParaRPr lang="en-US" altLang="en-US" smtClean="0"/>
          </a:p>
        </p:txBody>
      </p:sp>
      <p:sp>
        <p:nvSpPr>
          <p:cNvPr id="41986" name="Title 1"/>
          <p:cNvSpPr>
            <a:spLocks noGrp="1"/>
          </p:cNvSpPr>
          <p:nvPr>
            <p:ph type="title"/>
          </p:nvPr>
        </p:nvSpPr>
        <p:spPr/>
        <p:txBody>
          <a:bodyPr/>
          <a:lstStyle/>
          <a:p>
            <a:endParaRPr lang="en-US" altLang="en-US" smtClean="0"/>
          </a:p>
        </p:txBody>
      </p:sp>
      <p:pic>
        <p:nvPicPr>
          <p:cNvPr id="4" name="Picture 11"/>
          <p:cNvPicPr>
            <a:picLocks noChangeAspect="1" noChangeArrowheads="1"/>
          </p:cNvPicPr>
          <p:nvPr/>
        </p:nvPicPr>
        <p:blipFill>
          <a:blip r:embed="rId3"/>
          <a:srcRect/>
          <a:stretch>
            <a:fillRect/>
          </a:stretch>
        </p:blipFill>
        <p:spPr bwMode="auto">
          <a:xfrm>
            <a:off x="38100" y="39688"/>
            <a:ext cx="9145588" cy="685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Tree>
    <p:extLst>
      <p:ext uri="{BB962C8B-B14F-4D97-AF65-F5344CB8AC3E}">
        <p14:creationId xmlns:p14="http://schemas.microsoft.com/office/powerpoint/2010/main" val="3064431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3102</Words>
  <Application>Microsoft Office PowerPoint</Application>
  <PresentationFormat>On-screen Show (4:3)</PresentationFormat>
  <Paragraphs>233</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Marketing Concepts </vt:lpstr>
      <vt:lpstr>The Four Ps of Marketing</vt:lpstr>
      <vt:lpstr>Products and Services</vt:lpstr>
      <vt:lpstr>Quality </vt:lpstr>
      <vt:lpstr>Design </vt:lpstr>
      <vt:lpstr>Products and Services</vt:lpstr>
      <vt:lpstr>Products and Services </vt:lpstr>
      <vt:lpstr>The Product/Service Mix </vt:lpstr>
      <vt:lpstr>PowerPoint Presentation</vt:lpstr>
      <vt:lpstr>Price </vt:lpstr>
      <vt:lpstr>Price Example </vt:lpstr>
      <vt:lpstr>Place </vt:lpstr>
      <vt:lpstr>Direct Channels</vt:lpstr>
      <vt:lpstr>Indirect Channels </vt:lpstr>
      <vt:lpstr>Indirect Channels Cont’d </vt:lpstr>
      <vt:lpstr>Channels of Distribution</vt:lpstr>
      <vt:lpstr>Promotion </vt:lpstr>
      <vt:lpstr>Promotion Cont’d </vt:lpstr>
      <vt:lpstr>The Two Cs of Marketing </vt:lpstr>
      <vt:lpstr>Segments </vt:lpstr>
      <vt:lpstr>How to increase market share?</vt:lpstr>
      <vt:lpstr>Competition Among Products </vt:lpstr>
      <vt:lpstr>The Consumer Market</vt:lpstr>
      <vt:lpstr>Demographics &amp; Lifestyle </vt:lpstr>
      <vt:lpstr>Demographics &amp; Lifestyle </vt:lpstr>
      <vt:lpstr>Demographics &amp; Lifestyle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Brian</cp:lastModifiedBy>
  <cp:revision>18</cp:revision>
  <dcterms:created xsi:type="dcterms:W3CDTF">2015-04-23T01:11:09Z</dcterms:created>
  <dcterms:modified xsi:type="dcterms:W3CDTF">2017-05-25T15:01:21Z</dcterms:modified>
</cp:coreProperties>
</file>