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71" r:id="rId6"/>
    <p:sldId id="261" r:id="rId7"/>
    <p:sldId id="262" r:id="rId8"/>
    <p:sldId id="263" r:id="rId9"/>
    <p:sldId id="264" r:id="rId10"/>
    <p:sldId id="269" r:id="rId11"/>
    <p:sldId id="272" r:id="rId12"/>
    <p:sldId id="273" r:id="rId13"/>
    <p:sldId id="274" r:id="rId14"/>
    <p:sldId id="275" r:id="rId15"/>
    <p:sldId id="276" r:id="rId16"/>
    <p:sldId id="277" r:id="rId17"/>
    <p:sldId id="26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A4F1D-DBFC-4C3A-8F59-CEE11668D9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75B0A-8984-4A9D-9206-518737E76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7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 dirty="0">
                <a:latin typeface="Arial" charset="0"/>
                <a:ea typeface="ＭＳ Ｐゴシック" charset="0"/>
              </a:rPr>
              <a:t>WHAT ACCOUNTANTS DO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Provide useful information for decision makers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Businesses can conduct hundreds</a:t>
            </a:r>
            <a:r>
              <a:rPr lang="en-US" sz="900" dirty="0">
                <a:latin typeface="Calibri" charset="0"/>
                <a:ea typeface="ＭＳ Ｐゴシック" charset="0"/>
              </a:rPr>
              <a:t>—</a:t>
            </a:r>
            <a:r>
              <a:rPr lang="en-US" sz="900" dirty="0">
                <a:latin typeface="Arial" charset="0"/>
                <a:ea typeface="ＭＳ Ｐゴシック" charset="0"/>
              </a:rPr>
              <a:t>even thousands of transactions daily.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Transactions include paying staff; paying bills, such as heat and electricity; and buying and storing inventory.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Most businesses use accounting software packages, such as QuickBooks and Simply Accounting, to record and track financial information.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>
                <a:latin typeface="Arial" charset="0"/>
                <a:ea typeface="ＭＳ Ｐゴシック" charset="0"/>
              </a:rPr>
              <a:t>WHAT ACCOUNTANTS DO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Provide useful information for decision makers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Businesses can conduct hundreds</a:t>
            </a:r>
            <a:r>
              <a:rPr lang="en-US" sz="900">
                <a:latin typeface="Calibri" charset="0"/>
                <a:ea typeface="ＭＳ Ｐゴシック" charset="0"/>
              </a:rPr>
              <a:t>—</a:t>
            </a:r>
            <a:r>
              <a:rPr lang="en-US" sz="900">
                <a:latin typeface="Arial" charset="0"/>
                <a:ea typeface="ＭＳ Ｐゴシック" charset="0"/>
              </a:rPr>
              <a:t>even thousands of transactions daily.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Transactions include paying staff; paying bills, such as heat and electricity; and buying and storing inventory.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Most businesses use accounting software packages, such as QuickBooks and Simply Accounting, to record and track financial information.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 dirty="0">
                <a:latin typeface="Arial" charset="0"/>
                <a:ea typeface="ＭＳ Ｐゴシック" charset="0"/>
              </a:rPr>
              <a:t>Double-entry Bookkeeping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 transaction could result in one increase offset by one decrease, two increases, or two decreases.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An example would be if a business pays $80 for </a:t>
            </a:r>
            <a:r>
              <a:rPr lang="en-US" sz="900" dirty="0" err="1">
                <a:latin typeface="Arial" charset="0"/>
                <a:ea typeface="ＭＳ Ｐゴシック" charset="0"/>
              </a:rPr>
              <a:t>labour</a:t>
            </a:r>
            <a:r>
              <a:rPr lang="en-US" sz="900" dirty="0">
                <a:latin typeface="Arial" charset="0"/>
                <a:ea typeface="ＭＳ Ｐゴシック" charset="0"/>
              </a:rPr>
              <a:t>, it decreases cash while increasing expenses.</a:t>
            </a:r>
          </a:p>
          <a:p>
            <a:pPr defTabSz="914400" eaLnBrk="1" hangingPunct="1">
              <a:buFont typeface="Wingdings" charset="0"/>
              <a:buNone/>
            </a:pPr>
            <a:r>
              <a:rPr lang="en-US" sz="2700" b="1" dirty="0">
                <a:solidFill>
                  <a:schemeClr val="tx2"/>
                </a:solidFill>
                <a:latin typeface="Calibri" charset="0"/>
                <a:ea typeface="ＭＳ Ｐゴシック" charset="0"/>
              </a:rPr>
              <a:t>Bookkeeping</a:t>
            </a:r>
          </a:p>
          <a:p>
            <a:pPr lvl="1" defTabSz="914400" eaLnBrk="1" hangingPunct="1">
              <a:spcBef>
                <a:spcPct val="0"/>
              </a:spcBef>
            </a:pPr>
            <a:r>
              <a:rPr lang="en-US" sz="2700" dirty="0">
                <a:latin typeface="Calibri" charset="0"/>
                <a:ea typeface="ＭＳ Ｐゴシック" charset="0"/>
              </a:rPr>
              <a:t>recording of all transactions for a business in a specific format.</a:t>
            </a:r>
          </a:p>
          <a:p>
            <a:pPr defTabSz="914400" eaLnBrk="1" hangingPunct="1">
              <a:buFontTx/>
              <a:buChar char="•"/>
            </a:pPr>
            <a:endParaRPr lang="en-CA" sz="9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 dirty="0">
                <a:latin typeface="Arial" charset="0"/>
                <a:ea typeface="ＭＳ Ｐゴシック" charset="0"/>
              </a:rPr>
              <a:t>Double-entry Bookkeeping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 transaction could result in one increase offset by one decrease, two increases, or two decreases.</a:t>
            </a:r>
          </a:p>
          <a:p>
            <a:pPr defTabSz="914400" eaLnBrk="1" hangingPunct="1">
              <a:buFontTx/>
              <a:buChar char="•"/>
            </a:pPr>
            <a:r>
              <a:rPr lang="en-US" sz="900" dirty="0">
                <a:latin typeface="Arial" charset="0"/>
                <a:ea typeface="ＭＳ Ｐゴシック" charset="0"/>
              </a:rPr>
              <a:t>An example would be if a business pays $80 for </a:t>
            </a:r>
            <a:r>
              <a:rPr lang="en-US" sz="900" dirty="0" err="1">
                <a:latin typeface="Arial" charset="0"/>
                <a:ea typeface="ＭＳ Ｐゴシック" charset="0"/>
              </a:rPr>
              <a:t>labour</a:t>
            </a:r>
            <a:r>
              <a:rPr lang="en-US" sz="900" dirty="0">
                <a:latin typeface="Arial" charset="0"/>
                <a:ea typeface="ＭＳ Ｐゴシック" charset="0"/>
              </a:rPr>
              <a:t>, it decreases cash while increasing expenses.</a:t>
            </a:r>
            <a:endParaRPr lang="en-CA" sz="9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ACCOUNTING AND INDIVIDUALS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Personal records or transactions can be recorded in a </a:t>
            </a:r>
            <a:r>
              <a:rPr lang="en-US" sz="1100" dirty="0" err="1">
                <a:latin typeface="Arial" charset="0"/>
                <a:ea typeface="ＭＳ Ｐゴシック" charset="0"/>
              </a:rPr>
              <a:t>cheque</a:t>
            </a:r>
            <a:r>
              <a:rPr lang="en-US" sz="1100" dirty="0">
                <a:latin typeface="Arial" charset="0"/>
                <a:ea typeface="ＭＳ Ｐゴシック" charset="0"/>
              </a:rPr>
              <a:t> register or on a computer program.</a:t>
            </a:r>
          </a:p>
          <a:p>
            <a:pPr marL="0" lvl="1"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2300" b="1" dirty="0">
                <a:latin typeface="Arial" charset="0"/>
                <a:ea typeface="ＭＳ Ｐゴシック" charset="0"/>
              </a:rPr>
              <a:t>Preauthorized payments</a:t>
            </a:r>
            <a:r>
              <a:rPr lang="en-US" sz="2300" dirty="0">
                <a:latin typeface="Arial" charset="0"/>
                <a:ea typeface="ＭＳ Ｐゴシック" charset="0"/>
              </a:rPr>
              <a:t> - money taken automatically and on a regular basis from their bank accounts.</a:t>
            </a:r>
            <a:endParaRPr lang="en-US" sz="1100" dirty="0">
              <a:latin typeface="Arial" charset="0"/>
              <a:ea typeface="ＭＳ Ｐゴシック" charset="0"/>
            </a:endParaRP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An example of a preauthorized payment would be a utility bill deducted on a monthly basis from a </a:t>
            </a:r>
            <a:r>
              <a:rPr lang="en-US" sz="1100" dirty="0" err="1">
                <a:latin typeface="Arial" charset="0"/>
                <a:ea typeface="ＭＳ Ｐゴシック" charset="0"/>
              </a:rPr>
              <a:t>chequing</a:t>
            </a:r>
            <a:r>
              <a:rPr lang="en-US" sz="1100" dirty="0">
                <a:latin typeface="Arial" charset="0"/>
                <a:ea typeface="ＭＳ Ｐゴシック" charset="0"/>
              </a:rPr>
              <a:t> account.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Always keeping accurate records ensures that individuals do not find themselves with insufficient funds.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Assets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When you take ownership of something, even if you owe money on it, it becomes yours and it is an asset.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Liabilities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Individuals and businesses may borrow money from financial or credit companies.</a:t>
            </a:r>
          </a:p>
          <a:p>
            <a:pPr defTabSz="914400" eaLnBrk="1" hangingPunct="1">
              <a:lnSpc>
                <a:spcPct val="90000"/>
              </a:lnSpc>
            </a:pPr>
            <a:r>
              <a:rPr lang="en-US" sz="1100" b="1" dirty="0">
                <a:latin typeface="Arial" charset="0"/>
                <a:ea typeface="ＭＳ Ｐゴシック" charset="0"/>
              </a:rPr>
              <a:t>Personal Equity or Net Worth</a:t>
            </a:r>
          </a:p>
          <a:p>
            <a:pPr defTabSz="914400" eaLnBrk="1" hangingPunct="1">
              <a:lnSpc>
                <a:spcPct val="90000"/>
              </a:lnSpc>
              <a:buFontTx/>
              <a:buChar char="•"/>
            </a:pPr>
            <a:r>
              <a:rPr lang="en-US" sz="1100" dirty="0">
                <a:latin typeface="Arial" charset="0"/>
                <a:ea typeface="ＭＳ Ｐゴシック" charset="0"/>
              </a:rPr>
              <a:t>See equation below Owner</a:t>
            </a:r>
            <a:r>
              <a:rPr lang="ja-JP" altLang="en-US" sz="11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1100" dirty="0">
                <a:latin typeface="Arial" charset="0"/>
                <a:ea typeface="ＭＳ Ｐゴシック" charset="0"/>
              </a:rPr>
              <a:t>s Equity on the next slide.</a:t>
            </a:r>
          </a:p>
          <a:p>
            <a:pPr defTabSz="914400" eaLnBrk="1" hangingPunct="1">
              <a:lnSpc>
                <a:spcPct val="90000"/>
              </a:lnSpc>
            </a:pPr>
            <a:endParaRPr lang="en-CA" sz="1100" dirty="0">
              <a:latin typeface="Calibri" charset="0"/>
              <a:ea typeface="ＭＳ Ｐゴシック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02A5C286-DE0B-CC49-9C64-B432653CB6B7}" type="slidenum">
              <a:rPr lang="en-US">
                <a:latin typeface="Trebuchet MS" charset="0"/>
              </a:rPr>
              <a:pPr/>
              <a:t>7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sz="900" b="1">
                <a:latin typeface="Arial" charset="0"/>
                <a:ea typeface="ＭＳ Ｐゴシック" charset="0"/>
              </a:rPr>
              <a:t>ACCOUNTING AND BUSINESSES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A balance sheet is a financial statement that shows the financial position of a business on a specific date.</a:t>
            </a:r>
          </a:p>
          <a:p>
            <a:pPr defTabSz="914400" eaLnBrk="1" hangingPunct="1">
              <a:buFontTx/>
              <a:buChar char="•"/>
            </a:pPr>
            <a:r>
              <a:rPr lang="en-US" sz="900">
                <a:latin typeface="Arial" charset="0"/>
                <a:ea typeface="ＭＳ Ｐゴシック" charset="0"/>
              </a:rPr>
              <a:t>If the information on the balance sheet is correct, the left and right side will be equal.</a:t>
            </a:r>
          </a:p>
          <a:p>
            <a:pPr lvl="1" defTabSz="914400" eaLnBrk="1" hangingPunct="1">
              <a:buFont typeface="Wingdings 2" charset="0"/>
              <a:buNone/>
            </a:pPr>
            <a:r>
              <a:rPr lang="en-US" sz="1000">
                <a:latin typeface="Arial" charset="0"/>
                <a:ea typeface="ＭＳ Ｐゴシック" charset="0"/>
              </a:rPr>
              <a:t>1. To determine owner</a:t>
            </a:r>
            <a:r>
              <a:rPr lang="ja-JP" altLang="en-US" sz="1000">
                <a:latin typeface="Calibri" charset="0"/>
                <a:ea typeface="ＭＳ Ｐゴシック" charset="0"/>
              </a:rPr>
              <a:t>’</a:t>
            </a:r>
            <a:r>
              <a:rPr lang="en-US" altLang="ja-JP" sz="1000">
                <a:latin typeface="Arial" charset="0"/>
                <a:ea typeface="ＭＳ Ｐゴシック" charset="0"/>
              </a:rPr>
              <a:t>s equity:  </a:t>
            </a:r>
          </a:p>
          <a:p>
            <a:pPr lvl="2" defTabSz="914400" eaLnBrk="1" hangingPunct="1">
              <a:buFont typeface="Wingdings 2" charset="0"/>
              <a:buNone/>
            </a:pPr>
            <a:r>
              <a:rPr lang="en-US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Assets </a:t>
            </a:r>
            <a:r>
              <a:rPr lang="en-US" sz="11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–</a:t>
            </a:r>
            <a:r>
              <a:rPr lang="en-US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 Liabilities = Owner</a:t>
            </a:r>
            <a:r>
              <a:rPr lang="ja-JP" altLang="en-US" sz="11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en-US" altLang="ja-JP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 Equity</a:t>
            </a:r>
          </a:p>
          <a:p>
            <a:pPr lvl="1" defTabSz="914400" eaLnBrk="1" hangingPunct="1">
              <a:buFont typeface="Wingdings 2" charset="0"/>
              <a:buNone/>
            </a:pPr>
            <a:endParaRPr lang="en-US" sz="1000" b="1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 defTabSz="914400" eaLnBrk="1" hangingPunct="1"/>
            <a:r>
              <a:rPr lang="en-US" sz="1000">
                <a:latin typeface="Arial" charset="0"/>
                <a:ea typeface="ＭＳ Ｐゴシック" charset="0"/>
              </a:rPr>
              <a:t>2. To determine total assets:  </a:t>
            </a:r>
          </a:p>
          <a:p>
            <a:pPr lvl="2" defTabSz="914400" eaLnBrk="1" hangingPunct="1"/>
            <a:r>
              <a:rPr lang="en-US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Assets = Liabilities + Owner</a:t>
            </a:r>
            <a:r>
              <a:rPr lang="ja-JP" altLang="en-US" sz="1100" b="1">
                <a:solidFill>
                  <a:srgbClr val="FF0000"/>
                </a:solidFill>
                <a:latin typeface="Calibri" charset="0"/>
                <a:ea typeface="ＭＳ Ｐゴシック" charset="0"/>
              </a:rPr>
              <a:t>’</a:t>
            </a:r>
            <a:r>
              <a:rPr lang="en-US" altLang="ja-JP" sz="1100" b="1">
                <a:solidFill>
                  <a:srgbClr val="FF0000"/>
                </a:solidFill>
                <a:latin typeface="Arial" charset="0"/>
                <a:ea typeface="ＭＳ Ｐゴシック" charset="0"/>
              </a:rPr>
              <a:t>s Equity</a:t>
            </a:r>
            <a:endParaRPr lang="en-CA" altLang="ja-JP" sz="1100" b="1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defTabSz="914400" eaLnBrk="1" hangingPunct="1"/>
            <a:endParaRPr lang="en-US" sz="9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09625" lvl="1" indent="-358775" eaLnBrk="1" hangingPunct="1">
              <a:lnSpc>
                <a:spcPct val="90000"/>
              </a:lnSpc>
            </a:pPr>
            <a:r>
              <a:rPr lang="en-US" sz="2500">
                <a:latin typeface="Arial" charset="0"/>
                <a:ea typeface="ＭＳ Ｐゴシック" charset="0"/>
              </a:rPr>
              <a:t>helps owners and managers keep track of the financial health of the business. </a:t>
            </a:r>
          </a:p>
          <a:p>
            <a:pPr marL="809625" lvl="1" indent="-358775" eaLnBrk="1" hangingPunct="1">
              <a:lnSpc>
                <a:spcPct val="90000"/>
              </a:lnSpc>
            </a:pPr>
            <a:r>
              <a:rPr lang="en-US" sz="2500">
                <a:latin typeface="Arial" charset="0"/>
                <a:ea typeface="ＭＳ Ｐゴシック" charset="0"/>
              </a:rPr>
              <a:t>provide outsiders with accurate information about the business. </a:t>
            </a:r>
          </a:p>
          <a:p>
            <a:pPr eaLnBrk="1" hangingPunct="1"/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2DE3185D-8E04-C442-AEF5-6958E55AB460}" type="slidenum">
              <a:rPr lang="en-US">
                <a:latin typeface="Trebuchet MS" charset="0"/>
              </a:rPr>
              <a:pPr/>
              <a:t>11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>
              <a:buFontTx/>
              <a:buChar char="•"/>
            </a:pPr>
            <a:r>
              <a:rPr lang="en-US" b="1">
                <a:latin typeface="Arial" charset="0"/>
                <a:ea typeface="ＭＳ Ｐゴシック" charset="0"/>
              </a:rPr>
              <a:t>See Figure 9.1, </a:t>
            </a:r>
            <a:r>
              <a:rPr lang="ja-JP" altLang="en-US" b="1">
                <a:latin typeface="Calibri" charset="0"/>
                <a:ea typeface="ＭＳ Ｐゴシック" charset="0"/>
              </a:rPr>
              <a:t>“</a:t>
            </a:r>
            <a:r>
              <a:rPr lang="en-US" altLang="ja-JP" b="1">
                <a:latin typeface="Arial" charset="0"/>
                <a:ea typeface="ＭＳ Ｐゴシック" charset="0"/>
              </a:rPr>
              <a:t>Types of Financial Statements</a:t>
            </a:r>
            <a:r>
              <a:rPr lang="ja-JP" altLang="en-US" b="1">
                <a:latin typeface="Calibri" charset="0"/>
                <a:ea typeface="ＭＳ Ｐゴシック" charset="0"/>
              </a:rPr>
              <a:t>”</a:t>
            </a:r>
            <a:r>
              <a:rPr lang="en-US" altLang="ja-JP" b="1">
                <a:latin typeface="Arial" charset="0"/>
                <a:ea typeface="ＭＳ Ｐゴシック" charset="0"/>
              </a:rPr>
              <a:t>, on page 281.</a:t>
            </a:r>
          </a:p>
          <a:p>
            <a:pPr defTabSz="914400" eaLnBrk="1" hangingPunct="1"/>
            <a:r>
              <a:rPr lang="en-US" b="1">
                <a:latin typeface="Arial" charset="0"/>
                <a:ea typeface="ＭＳ Ｐゴシック" charset="0"/>
              </a:rPr>
              <a:t>Preparing a Balance Sheet</a:t>
            </a:r>
          </a:p>
          <a:p>
            <a:pPr defTabSz="914400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On any given day the balance sheet should be different, that is why it is like a snapshot.</a:t>
            </a:r>
          </a:p>
          <a:p>
            <a:pPr defTabSz="914400" eaLnBrk="1" hangingPunct="1"/>
            <a:r>
              <a:rPr lang="en-US" b="1">
                <a:latin typeface="Arial" charset="0"/>
                <a:ea typeface="ＭＳ Ｐゴシック" charset="0"/>
              </a:rPr>
              <a:t>Balance Sheet Equation Method</a:t>
            </a:r>
          </a:p>
          <a:p>
            <a:pPr defTabSz="914400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If the business did not have any debts the balance sheet equation would be: </a:t>
            </a:r>
            <a:r>
              <a:rPr lang="en-US" i="1">
                <a:latin typeface="Arial" charset="0"/>
                <a:ea typeface="ＭＳ Ｐゴシック" charset="0"/>
              </a:rPr>
              <a:t>Assets = Owner</a:t>
            </a:r>
            <a:r>
              <a:rPr lang="ja-JP" altLang="en-US" i="1">
                <a:latin typeface="Calibri" charset="0"/>
                <a:ea typeface="ＭＳ Ｐゴシック" charset="0"/>
              </a:rPr>
              <a:t>’</a:t>
            </a:r>
            <a:r>
              <a:rPr lang="en-US" altLang="ja-JP" i="1">
                <a:latin typeface="Arial" charset="0"/>
                <a:ea typeface="ＭＳ Ｐゴシック" charset="0"/>
              </a:rPr>
              <a:t>s Equity</a:t>
            </a:r>
            <a:r>
              <a:rPr lang="en-US" altLang="ja-JP">
                <a:latin typeface="Arial" charset="0"/>
                <a:ea typeface="ＭＳ Ｐゴシック" charset="0"/>
              </a:rPr>
              <a:t>.</a:t>
            </a:r>
          </a:p>
          <a:p>
            <a:pPr defTabSz="914400" eaLnBrk="1" hangingPunct="1"/>
            <a:endParaRPr lang="en-CA">
              <a:latin typeface="Calibri" charset="0"/>
              <a:ea typeface="ＭＳ Ｐゴシック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D34EDEF6-163A-C64E-BD3A-8A9CB0FF5F5F}" type="slidenum">
              <a:rPr lang="en-US">
                <a:latin typeface="Trebuchet MS" charset="0"/>
              </a:rPr>
              <a:pPr/>
              <a:t>12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30000"/>
              </a:lnSpc>
              <a:buFont typeface="Wingdings 2" charset="0"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  <a:ea typeface="ＭＳ Ｐゴシック" charset="0"/>
              </a:rPr>
              <a:t>Balance Sheet Equation Method</a:t>
            </a:r>
          </a:p>
          <a:p>
            <a:pPr marL="809625" lvl="1" indent="-358775" eaLnBrk="1" hangingPunct="1">
              <a:lnSpc>
                <a:spcPct val="80000"/>
              </a:lnSpc>
            </a:pPr>
            <a:r>
              <a:rPr lang="en-US" sz="2500" b="1" dirty="0">
                <a:latin typeface="Arial" charset="0"/>
                <a:ea typeface="ＭＳ Ｐゴシック" charset="0"/>
              </a:rPr>
              <a:t>left side of the equation</a:t>
            </a:r>
            <a:r>
              <a:rPr lang="en-US" sz="2500" dirty="0">
                <a:latin typeface="Arial" charset="0"/>
                <a:ea typeface="ＭＳ Ｐゴシック" charset="0"/>
              </a:rPr>
              <a:t> (assets) </a:t>
            </a:r>
            <a:r>
              <a:rPr lang="en-US" sz="2500" b="1" dirty="0">
                <a:latin typeface="Arial" charset="0"/>
                <a:ea typeface="ＭＳ Ｐゴシック" charset="0"/>
              </a:rPr>
              <a:t>ALWAYS</a:t>
            </a:r>
            <a:r>
              <a:rPr lang="en-US" sz="2500" dirty="0">
                <a:latin typeface="Arial" charset="0"/>
                <a:ea typeface="ＭＳ Ｐゴシック" charset="0"/>
              </a:rPr>
              <a:t> equals </a:t>
            </a:r>
            <a:r>
              <a:rPr lang="en-US" sz="2500" b="1" dirty="0">
                <a:latin typeface="Arial" charset="0"/>
                <a:ea typeface="ＭＳ Ｐゴシック" charset="0"/>
              </a:rPr>
              <a:t>the right side</a:t>
            </a:r>
            <a:r>
              <a:rPr lang="en-US" sz="2500" dirty="0">
                <a:latin typeface="Arial" charset="0"/>
                <a:ea typeface="ＭＳ Ｐゴシック" charset="0"/>
              </a:rPr>
              <a:t> (liabilities plus owner</a:t>
            </a:r>
            <a:r>
              <a:rPr lang="ja-JP" altLang="en-US" sz="25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500" dirty="0">
                <a:latin typeface="Arial" charset="0"/>
                <a:ea typeface="ＭＳ Ｐゴシック" charset="0"/>
              </a:rPr>
              <a:t>s equity).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Assets are owned by one of two groups</a:t>
            </a:r>
          </a:p>
          <a:p>
            <a:pPr marL="809625" lvl="1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 charset="0"/>
                <a:ea typeface="ＭＳ Ｐゴシック" charset="0"/>
              </a:rPr>
              <a:t>owner(s) of the business (owner</a:t>
            </a:r>
            <a:r>
              <a:rPr lang="ja-JP" altLang="en-US" sz="28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800" dirty="0">
                <a:latin typeface="Arial" charset="0"/>
                <a:ea typeface="ＭＳ Ｐゴシック" charset="0"/>
              </a:rPr>
              <a:t>s equity)</a:t>
            </a:r>
          </a:p>
          <a:p>
            <a:pPr marL="809625" lvl="1" indent="-358775" eaLnBrk="1" hangingPunct="1">
              <a:lnSpc>
                <a:spcPct val="80000"/>
              </a:lnSpc>
              <a:buFontTx/>
              <a:buAutoNum type="arabicPeriod"/>
            </a:pPr>
            <a:r>
              <a:rPr lang="en-US" sz="2800" dirty="0">
                <a:latin typeface="Arial" charset="0"/>
                <a:ea typeface="ＭＳ Ｐゴシック" charset="0"/>
              </a:rPr>
              <a:t>individuals or businesses owed money (liabilities)</a:t>
            </a:r>
            <a:endParaRPr lang="en-CA" sz="28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CA" dirty="0">
              <a:latin typeface="Calibri" charset="0"/>
              <a:ea typeface="ＭＳ Ｐゴシック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FD852692-DB06-7C4B-94F1-E28DA5869F0F}" type="slidenum">
              <a:rPr lang="en-US">
                <a:latin typeface="Trebuchet MS" charset="0"/>
              </a:rPr>
              <a:pPr/>
              <a:t>13</a:t>
            </a:fld>
            <a:endParaRPr lang="en-US">
              <a:latin typeface="Trebuchet M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B19C73B-6489-4939-8ED4-CAD5CB4106F4}" type="datetimeFigureOut">
              <a:rPr lang="en-US" smtClean="0"/>
              <a:t>5/28/2018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4196F52-9E71-4A5A-9B73-5C00133B4C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Chapter 9 - Accounting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Tw Cen MT" charset="0"/>
                <a:ea typeface="ＭＳ Ｐゴシック" charset="0"/>
              </a:rPr>
              <a:t>Accounting</a:t>
            </a:r>
          </a:p>
        </p:txBody>
      </p:sp>
    </p:spTree>
    <p:extLst>
      <p:ext uri="{BB962C8B-B14F-4D97-AF65-F5344CB8AC3E}">
        <p14:creationId xmlns:p14="http://schemas.microsoft.com/office/powerpoint/2010/main" val="1049665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r>
              <a:rPr lang="en-US" sz="3100" dirty="0">
                <a:latin typeface="Tw Cen MT" charset="0"/>
                <a:ea typeface="ＭＳ Ｐゴシック" charset="0"/>
              </a:rPr>
              <a:t>Owner</a:t>
            </a:r>
            <a:r>
              <a:rPr lang="ja-JP" altLang="en-US" sz="3100" dirty="0">
                <a:latin typeface="Tw Cen MT" charset="0"/>
                <a:ea typeface="ＭＳ Ｐゴシック" charset="0"/>
              </a:rPr>
              <a:t>’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s investment in the business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r>
              <a:rPr lang="en-US" sz="3100" dirty="0">
                <a:latin typeface="Tw Cen MT" charset="0"/>
                <a:ea typeface="ＭＳ Ｐゴシック" charset="0"/>
              </a:rPr>
              <a:t>Financial portion of the business that belongs to the owners or shareholders. </a:t>
            </a:r>
            <a:endParaRPr lang="en-US" sz="3100" dirty="0" smtClean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tabLst>
                <a:tab pos="892175" algn="l"/>
                <a:tab pos="1260475" algn="l"/>
              </a:tabLst>
            </a:pPr>
            <a:r>
              <a:rPr lang="en-US" sz="3100" dirty="0" smtClean="0">
                <a:latin typeface="Tw Cen MT" charset="0"/>
                <a:ea typeface="ＭＳ Ｐゴシック" charset="0"/>
              </a:rPr>
              <a:t>Owner’s Equity – Net worth for a business </a:t>
            </a: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 2" charset="0"/>
              <a:buNone/>
              <a:tabLst>
                <a:tab pos="892175" algn="l"/>
                <a:tab pos="1260475" algn="l"/>
              </a:tabLst>
            </a:pPr>
            <a:r>
              <a:rPr lang="en-US" sz="3200" b="1" dirty="0" smtClean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Assets </a:t>
            </a:r>
            <a:r>
              <a:rPr lang="en-US" sz="3200" b="1" dirty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– Liabilities = Owner</a:t>
            </a:r>
            <a:r>
              <a:rPr lang="ja-JP" altLang="en-US" sz="3200" b="1" dirty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200" b="1" dirty="0">
                <a:solidFill>
                  <a:srgbClr val="F79646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200" b="1" dirty="0">
              <a:solidFill>
                <a:srgbClr val="F79646"/>
              </a:solidFill>
              <a:latin typeface="Tw Cen MT" charset="0"/>
              <a:ea typeface="ＭＳ Ｐゴシック" charset="0"/>
            </a:endParaRP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tabLst>
                <a:tab pos="892175" algn="l"/>
                <a:tab pos="1260475" algn="l"/>
              </a:tabLst>
            </a:pPr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Owner</a:t>
            </a:r>
            <a:r>
              <a:rPr lang="ja-JP" alt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600" b="1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27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832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Business and Financial Statements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Font typeface="Wingdings" charset="0"/>
              <a:buNone/>
              <a:defRPr/>
            </a:pPr>
            <a:r>
              <a:rPr lang="en-US" sz="3500" dirty="0">
                <a:cs typeface="+mn-cs"/>
              </a:rPr>
              <a:t>P</a:t>
            </a:r>
            <a:r>
              <a:rPr lang="en-US" sz="3500" dirty="0" smtClean="0">
                <a:cs typeface="+mn-cs"/>
              </a:rPr>
              <a:t>resent </a:t>
            </a:r>
            <a:r>
              <a:rPr lang="en-US" sz="3500" dirty="0">
                <a:cs typeface="+mn-cs"/>
              </a:rPr>
              <a:t>financial information in a way that helps </a:t>
            </a:r>
            <a:r>
              <a:rPr lang="en-US" sz="3500" dirty="0" smtClean="0">
                <a:cs typeface="+mn-cs"/>
              </a:rPr>
              <a:t>business people </a:t>
            </a:r>
            <a:r>
              <a:rPr lang="en-US" sz="3500" dirty="0">
                <a:cs typeface="+mn-cs"/>
              </a:rPr>
              <a:t>keep track of the </a:t>
            </a:r>
            <a:r>
              <a:rPr lang="en-US" sz="3500" b="1" i="1" dirty="0">
                <a:cs typeface="+mn-cs"/>
              </a:rPr>
              <a:t>financial health </a:t>
            </a:r>
            <a:r>
              <a:rPr lang="en-US" sz="3500" dirty="0">
                <a:cs typeface="+mn-cs"/>
              </a:rPr>
              <a:t>of the business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 smtClean="0"/>
              <a:t>BALANCE </a:t>
            </a:r>
            <a:r>
              <a:rPr lang="en-US" sz="3200" dirty="0"/>
              <a:t>SHEET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/>
              <a:t>INCOME STATEMENT</a:t>
            </a:r>
          </a:p>
          <a:p>
            <a:pPr marL="228600" lvl="2" indent="-457200" eaLnBrk="1" hangingPunct="1">
              <a:spcBef>
                <a:spcPts val="0"/>
              </a:spcBef>
              <a:spcAft>
                <a:spcPts val="1200"/>
              </a:spcAft>
              <a:buClr>
                <a:schemeClr val="accent6"/>
              </a:buClr>
              <a:buSzPct val="100000"/>
              <a:buFont typeface="Courier New"/>
              <a:buChar char="o"/>
              <a:defRPr/>
            </a:pPr>
            <a:r>
              <a:rPr lang="en-US" sz="3200" dirty="0"/>
              <a:t>STATEMENT OF CASH FLOWS </a:t>
            </a:r>
          </a:p>
        </p:txBody>
      </p:sp>
    </p:spTree>
    <p:extLst>
      <p:ext uri="{BB962C8B-B14F-4D97-AF65-F5344CB8AC3E}">
        <p14:creationId xmlns:p14="http://schemas.microsoft.com/office/powerpoint/2010/main" val="3380048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Balance Sheet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4587875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300" dirty="0">
                <a:latin typeface="Tw Cen MT" charset="0"/>
                <a:ea typeface="ＭＳ Ｐゴシック" charset="0"/>
              </a:rPr>
              <a:t>Snapshot that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shows</a:t>
            </a:r>
            <a:r>
              <a:rPr lang="en-US" sz="3300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300" dirty="0">
                <a:latin typeface="Tw Cen MT" charset="0"/>
                <a:ea typeface="ＭＳ Ｐゴシック" charset="0"/>
              </a:rPr>
              <a:t>how a business is doing on a specific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day</a:t>
            </a:r>
          </a:p>
          <a:p>
            <a:pPr marL="0" indent="0" eaLnBrk="1" hangingPunct="1">
              <a:buFont typeface="Wingdings" charset="0"/>
              <a:buNone/>
            </a:pPr>
            <a:endParaRPr lang="en-US" sz="3300" b="1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3300" b="1" dirty="0">
                <a:latin typeface="Tw Cen MT" charset="0"/>
                <a:ea typeface="ＭＳ Ｐゴシック" charset="0"/>
              </a:rPr>
              <a:t>Does not </a:t>
            </a:r>
            <a:r>
              <a:rPr lang="en-US" sz="3300" dirty="0">
                <a:latin typeface="Tw Cen MT" charset="0"/>
                <a:ea typeface="ＭＳ Ｐゴシック" charset="0"/>
              </a:rPr>
              <a:t>indicate whether a business has made a </a:t>
            </a:r>
            <a:r>
              <a:rPr lang="en-US" sz="33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profit</a:t>
            </a:r>
          </a:p>
        </p:txBody>
      </p:sp>
      <p:pic>
        <p:nvPicPr>
          <p:cNvPr id="20484" name="Picture 4" descr="http://www.goodriskgovernancepays.com/Elephant%20Balancing%20on%20B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650" y="1855788"/>
            <a:ext cx="305752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93180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Balance Sheet Equation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ja-JP" altLang="en-US" sz="3100" dirty="0">
                <a:latin typeface="Tw Cen MT" charset="0"/>
                <a:ea typeface="ＭＳ Ｐゴシック" charset="0"/>
              </a:rPr>
              <a:t>“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Balanced</a:t>
            </a:r>
            <a:r>
              <a:rPr lang="ja-JP" altLang="en-US" sz="3100" dirty="0">
                <a:latin typeface="Tw Cen MT" charset="0"/>
                <a:ea typeface="ＭＳ Ｐゴシック" charset="0"/>
              </a:rPr>
              <a:t>”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 because the </a:t>
            </a:r>
            <a:r>
              <a:rPr lang="en-US" altLang="ja-JP" sz="3100" dirty="0">
                <a:solidFill>
                  <a:srgbClr val="00B050"/>
                </a:solidFill>
                <a:latin typeface="Tw Cen MT" charset="0"/>
                <a:ea typeface="ＭＳ Ｐゴシック" charset="0"/>
              </a:rPr>
              <a:t>left side 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(LS) must equal the </a:t>
            </a:r>
            <a:r>
              <a:rPr lang="en-US" altLang="ja-JP" sz="3100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right side </a:t>
            </a:r>
            <a:r>
              <a:rPr lang="en-US" altLang="ja-JP" sz="3100" dirty="0">
                <a:latin typeface="Tw Cen MT" charset="0"/>
                <a:ea typeface="ＭＳ Ｐゴシック" charset="0"/>
              </a:rPr>
              <a:t>(RS): </a:t>
            </a:r>
          </a:p>
          <a:p>
            <a:pPr marL="0" indent="0" algn="ctr" eaLnBrk="1" hangingPunct="1">
              <a:buFontTx/>
              <a:buNone/>
            </a:pPr>
            <a:endParaRPr lang="en-US" sz="3400" b="1" dirty="0">
              <a:solidFill>
                <a:srgbClr val="00B050"/>
              </a:solidFill>
              <a:latin typeface="Tw Cen MT" charset="0"/>
              <a:ea typeface="ＭＳ Ｐゴシック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3400" b="1" dirty="0">
                <a:solidFill>
                  <a:srgbClr val="00B050"/>
                </a:solidFill>
                <a:latin typeface="Tw Cen MT" charset="0"/>
                <a:ea typeface="ＭＳ Ｐゴシック" charset="0"/>
              </a:rPr>
              <a:t>ASSETS</a:t>
            </a: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400" b="1" dirty="0">
                <a:latin typeface="Tw Cen MT" charset="0"/>
                <a:ea typeface="ＭＳ Ｐゴシック" charset="0"/>
              </a:rPr>
              <a:t>=</a:t>
            </a:r>
            <a:r>
              <a:rPr lang="en-US" sz="3400" b="1" dirty="0">
                <a:solidFill>
                  <a:srgbClr val="4BACC6"/>
                </a:solidFill>
                <a:latin typeface="Tw Cen MT" charset="0"/>
                <a:ea typeface="ＭＳ Ｐゴシック" charset="0"/>
              </a:rPr>
              <a:t> </a:t>
            </a:r>
            <a:r>
              <a:rPr lang="en-US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LIABILITIES + OWNER</a:t>
            </a:r>
            <a:r>
              <a:rPr lang="ja-JP" altLang="en-US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’</a:t>
            </a:r>
            <a:r>
              <a:rPr lang="en-US" altLang="ja-JP" sz="3400" b="1" dirty="0">
                <a:solidFill>
                  <a:srgbClr val="FF0000"/>
                </a:solidFill>
                <a:latin typeface="Tw Cen MT" charset="0"/>
                <a:ea typeface="ＭＳ Ｐゴシック" charset="0"/>
              </a:rPr>
              <a:t>S EQUITY</a:t>
            </a:r>
            <a:endParaRPr lang="en-US" sz="3400" b="1" dirty="0">
              <a:solidFill>
                <a:srgbClr val="FF0000"/>
              </a:solidFill>
              <a:latin typeface="Tw Cen MT" charset="0"/>
              <a:ea typeface="ＭＳ Ｐゴシック" charset="0"/>
            </a:endParaRPr>
          </a:p>
        </p:txBody>
      </p:sp>
      <p:pic>
        <p:nvPicPr>
          <p:cNvPr id="21508" name="Picture 2" descr="http://www.dublinproductions.com/data/photos/5_1balancing_act_dog_c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00500"/>
            <a:ext cx="2090738" cy="264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1286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CA" dirty="0" smtClean="0"/>
              <a:t>If you buy a building or home on July 1</a:t>
            </a:r>
            <a:r>
              <a:rPr lang="en-CA" baseline="30000" dirty="0" smtClean="0"/>
              <a:t>st</a:t>
            </a:r>
            <a:r>
              <a:rPr lang="en-CA" dirty="0" smtClean="0"/>
              <a:t> 2016, will it be worth the same on July 1</a:t>
            </a:r>
            <a:r>
              <a:rPr lang="en-CA" baseline="30000" dirty="0" smtClean="0"/>
              <a:t>st</a:t>
            </a:r>
            <a:r>
              <a:rPr lang="en-CA" dirty="0" smtClean="0"/>
              <a:t> 2017?</a:t>
            </a:r>
          </a:p>
          <a:p>
            <a:r>
              <a:rPr lang="en-CA" dirty="0" smtClean="0"/>
              <a:t>No </a:t>
            </a:r>
          </a:p>
          <a:p>
            <a:r>
              <a:rPr lang="en-CA" dirty="0" smtClean="0"/>
              <a:t>On the Balance sheet we have to follow the </a:t>
            </a:r>
            <a:r>
              <a:rPr lang="en-CA" b="1" dirty="0" smtClean="0"/>
              <a:t>cost principle </a:t>
            </a:r>
            <a:r>
              <a:rPr lang="en-CA" dirty="0" smtClean="0"/>
              <a:t>– Assets are recorded at the actual amount they cost the business </a:t>
            </a:r>
          </a:p>
          <a:p>
            <a:r>
              <a:rPr lang="en-CA" dirty="0" smtClean="0"/>
              <a:t>We know that assets lose value overtime, this is called </a:t>
            </a:r>
            <a:r>
              <a:rPr lang="en-CA" b="1" dirty="0" smtClean="0"/>
              <a:t>Depreciation</a:t>
            </a:r>
            <a:r>
              <a:rPr lang="en-CA" dirty="0" smtClean="0"/>
              <a:t> </a:t>
            </a:r>
          </a:p>
          <a:p>
            <a:r>
              <a:rPr lang="en-CA" dirty="0" smtClean="0"/>
              <a:t>A car depreciates every year from the day its bought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Cost Principle &amp; Depreciation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0847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CA" dirty="0" smtClean="0"/>
              <a:t>Cash? </a:t>
            </a:r>
          </a:p>
          <a:p>
            <a:r>
              <a:rPr lang="en-CA" dirty="0" smtClean="0"/>
              <a:t>Cash is an asset. </a:t>
            </a:r>
          </a:p>
          <a:p>
            <a:r>
              <a:rPr lang="en-CA" dirty="0" smtClean="0"/>
              <a:t>Money that is owed to the business from customers? </a:t>
            </a:r>
          </a:p>
          <a:p>
            <a:r>
              <a:rPr lang="en-CA" dirty="0" smtClean="0"/>
              <a:t>Asset – known as </a:t>
            </a:r>
            <a:r>
              <a:rPr lang="en-CA" b="1" dirty="0" smtClean="0"/>
              <a:t>Accounts Receivable </a:t>
            </a:r>
            <a:endParaRPr lang="en-CA" dirty="0" smtClean="0"/>
          </a:p>
          <a:p>
            <a:r>
              <a:rPr lang="en-CA" dirty="0" smtClean="0"/>
              <a:t>Bank loan for a car? </a:t>
            </a:r>
          </a:p>
          <a:p>
            <a:r>
              <a:rPr lang="en-CA" dirty="0" smtClean="0"/>
              <a:t>Any type of loan is a liability </a:t>
            </a:r>
          </a:p>
          <a:p>
            <a:r>
              <a:rPr lang="en-CA" dirty="0" smtClean="0"/>
              <a:t>You </a:t>
            </a:r>
            <a:r>
              <a:rPr lang="en-CA" b="1" dirty="0" smtClean="0"/>
              <a:t>owe</a:t>
            </a:r>
            <a:r>
              <a:rPr lang="en-CA" dirty="0" smtClean="0"/>
              <a:t> money for the </a:t>
            </a:r>
            <a:r>
              <a:rPr lang="en-CA" b="1" dirty="0" smtClean="0"/>
              <a:t>supplies</a:t>
            </a:r>
            <a:r>
              <a:rPr lang="en-CA" dirty="0" smtClean="0"/>
              <a:t> you bought</a:t>
            </a:r>
          </a:p>
          <a:p>
            <a:r>
              <a:rPr lang="en-CA" dirty="0" smtClean="0"/>
              <a:t>Supplies = Asset, Owed money = Liability </a:t>
            </a:r>
          </a:p>
          <a:p>
            <a:r>
              <a:rPr lang="en-CA" dirty="0" smtClean="0"/>
              <a:t>Anytime a business owes money, this account is called </a:t>
            </a:r>
            <a:r>
              <a:rPr lang="en-CA" b="1" dirty="0" smtClean="0"/>
              <a:t>Accounts Payable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an Asset? Or Liability?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43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Nemesis Sports has a computer ($500), money in the business bank account ($1000), a few customers who owe him money ($500), owns the land ($100 000) and building ($150 000). </a:t>
            </a:r>
          </a:p>
          <a:p>
            <a:r>
              <a:rPr lang="en-CA" dirty="0" smtClean="0"/>
              <a:t>Nemesis Sports also has a mortgage of $110 000 and a loan on a car of $20 000. They also owe $1000 to Victoria Park C.I. </a:t>
            </a:r>
          </a:p>
          <a:p>
            <a:r>
              <a:rPr lang="en-CA" dirty="0" smtClean="0"/>
              <a:t>What is their owner’s equity? </a:t>
            </a:r>
          </a:p>
          <a:p>
            <a:r>
              <a:rPr lang="en-CA" dirty="0" smtClean="0"/>
              <a:t>252 000 – 131 000 = $121 000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Help Mr. Singh and his Business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700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dirty="0">
                <a:latin typeface="Tw Cen MT" charset="0"/>
                <a:ea typeface="ＭＳ Ｐゴシック" charset="0"/>
              </a:rPr>
              <a:t>Calculate your own net worth using as much information as you can (or are willing to</a:t>
            </a:r>
            <a:r>
              <a:rPr lang="en-US" dirty="0" smtClean="0">
                <a:latin typeface="Tw Cen MT" charset="0"/>
                <a:ea typeface="ＭＳ Ｐゴシック" charset="0"/>
              </a:rPr>
              <a:t>)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Hint: start by listing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 your assets and</a:t>
            </a:r>
          </a:p>
          <a:p>
            <a:pPr marL="0" indent="0" eaLnBrk="1" hangingPunct="1">
              <a:buFont typeface="Wingdings" charset="0"/>
              <a:buNone/>
            </a:pPr>
            <a:r>
              <a:rPr lang="en-US" dirty="0" smtClean="0">
                <a:latin typeface="Tw Cen MT" charset="0"/>
                <a:ea typeface="ＭＳ Ｐゴシック" charset="0"/>
              </a:rPr>
              <a:t>liabilities</a:t>
            </a:r>
            <a:endParaRPr lang="en-US" dirty="0">
              <a:latin typeface="Tw Cen MT" charset="0"/>
              <a:ea typeface="ＭＳ Ｐゴシック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35077" y="0"/>
            <a:ext cx="8153400" cy="990600"/>
          </a:xfrm>
        </p:spPr>
        <p:txBody>
          <a:bodyPr/>
          <a:lstStyle/>
          <a:p>
            <a:pPr eaLnBrk="1" hangingPunct="1"/>
            <a:r>
              <a:rPr lang="en-US" dirty="0">
                <a:latin typeface="Tw Cen MT" charset="0"/>
                <a:ea typeface="ＭＳ Ｐゴシック" charset="0"/>
                <a:sym typeface="Wingdings" charset="0"/>
              </a:rPr>
              <a:t> Your Turn </a:t>
            </a:r>
            <a:endParaRPr lang="en-US" dirty="0">
              <a:latin typeface="Tw Cen MT" charset="0"/>
              <a:ea typeface="ＭＳ Ｐゴシック" charset="0"/>
            </a:endParaRPr>
          </a:p>
        </p:txBody>
      </p:sp>
      <p:pic>
        <p:nvPicPr>
          <p:cNvPr id="29703" name="Picture 7" descr="accountin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7890" y="3045912"/>
            <a:ext cx="4876800" cy="3238500"/>
          </a:xfrm>
          <a:prstGeom prst="rect">
            <a:avLst/>
          </a:prstGeom>
          <a:ln w="228600" cap="sq" cmpd="thickThin">
            <a:solidFill>
              <a:schemeClr val="accent1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99571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4641850" cy="4495800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•"/>
            </a:pPr>
            <a:r>
              <a:rPr lang="en-US" sz="3100" dirty="0">
                <a:latin typeface="Tw Cen MT" charset="0"/>
                <a:ea typeface="ＭＳ Ｐゴシック" charset="0"/>
              </a:rPr>
              <a:t>Record, analyze, and interpret financial or economic activities of a business</a:t>
            </a:r>
            <a:r>
              <a:rPr lang="en-US" sz="3100" dirty="0" smtClean="0">
                <a:latin typeface="Tw Cen MT" charset="0"/>
                <a:ea typeface="ＭＳ Ｐゴシック" charset="0"/>
              </a:rPr>
              <a:t>.</a:t>
            </a:r>
            <a:r>
              <a:rPr lang="en-US" sz="3200" dirty="0">
                <a:latin typeface="Arial" charset="0"/>
                <a:ea typeface="ＭＳ Ｐゴシック" charset="0"/>
              </a:rPr>
              <a:t> Businesses can conduct hundreds</a:t>
            </a:r>
            <a:r>
              <a:rPr lang="en-US" sz="3200" dirty="0">
                <a:latin typeface="Calibri" charset="0"/>
                <a:ea typeface="ＭＳ Ｐゴシック" charset="0"/>
              </a:rPr>
              <a:t>—</a:t>
            </a:r>
            <a:r>
              <a:rPr lang="en-US" sz="3200" dirty="0">
                <a:latin typeface="Arial" charset="0"/>
                <a:ea typeface="ＭＳ Ｐゴシック" charset="0"/>
              </a:rPr>
              <a:t>even thousands of transactions daily.</a:t>
            </a:r>
          </a:p>
          <a:p>
            <a:pPr>
              <a:buFontTx/>
              <a:buChar char="•"/>
            </a:pPr>
            <a:endParaRPr lang="en-US" sz="3200" dirty="0" smtClean="0">
              <a:latin typeface="Arial" charset="0"/>
              <a:ea typeface="ＭＳ Ｐゴシック" charset="0"/>
            </a:endParaRPr>
          </a:p>
          <a:p>
            <a:pPr>
              <a:buFontTx/>
              <a:buChar char="•"/>
            </a:pPr>
            <a:r>
              <a:rPr lang="en-US" sz="3200" dirty="0" smtClean="0">
                <a:latin typeface="Arial" charset="0"/>
                <a:ea typeface="ＭＳ Ｐゴシック" charset="0"/>
              </a:rPr>
              <a:t>Transactions </a:t>
            </a:r>
            <a:r>
              <a:rPr lang="en-US" sz="3200" dirty="0">
                <a:latin typeface="Arial" charset="0"/>
                <a:ea typeface="ＭＳ Ｐゴシック" charset="0"/>
              </a:rPr>
              <a:t>include paying staff; paying bills, such as heat and electricity; and buying and storing inventory.</a:t>
            </a:r>
          </a:p>
          <a:p>
            <a:pPr marL="0" indent="0" eaLnBrk="1" hangingPunct="1">
              <a:buFont typeface="Wingdings" charset="0"/>
              <a:buNone/>
            </a:pPr>
            <a:endParaRPr lang="en-US" sz="3100" dirty="0">
              <a:latin typeface="Tw Cen MT" charset="0"/>
              <a:ea typeface="ＭＳ Ｐゴシック" charset="0"/>
            </a:endParaRPr>
          </a:p>
        </p:txBody>
      </p:sp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What Accountants Do</a:t>
            </a:r>
          </a:p>
        </p:txBody>
      </p:sp>
      <p:pic>
        <p:nvPicPr>
          <p:cNvPr id="11268" name="Picture 5" descr="http://www.martybucella.com/T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625" y="1971675"/>
            <a:ext cx="3754438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03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much money did we make last year?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much can we afford to spend on a new store addition?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can we reduce our expenses?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Is it wise for us to merge with another business?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How much will any or all of this cost? 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en-US" sz="2800" dirty="0" smtClean="0">
              <a:cs typeface="+mn-cs"/>
            </a:endParaRPr>
          </a:p>
        </p:txBody>
      </p:sp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Questions A Business May Ask About Financial Worth</a:t>
            </a:r>
            <a:endParaRPr lang="en-CA" sz="3600" b="1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50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5870575" cy="449580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3000" dirty="0">
                <a:cs typeface="+mn-cs"/>
              </a:rPr>
              <a:t>R</a:t>
            </a:r>
            <a:r>
              <a:rPr lang="en-US" sz="3000" dirty="0" smtClean="0">
                <a:cs typeface="+mn-cs"/>
              </a:rPr>
              <a:t>ecorded activities of a business that involve money</a:t>
            </a:r>
          </a:p>
          <a:p>
            <a:pPr marL="0" indent="0" eaLnBrk="1" hangingPunct="1">
              <a:spcBef>
                <a:spcPts val="0"/>
              </a:spcBef>
              <a:buFont typeface="Wingdings" charset="0"/>
              <a:buNone/>
              <a:defRPr/>
            </a:pPr>
            <a:endParaRPr lang="en-US" sz="3000" dirty="0" smtClean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3000" dirty="0"/>
              <a:t>W</a:t>
            </a:r>
            <a:r>
              <a:rPr lang="en-US" sz="3000" dirty="0" smtClean="0">
                <a:cs typeface="+mn-cs"/>
              </a:rPr>
              <a:t>hen something of value is exchanged</a:t>
            </a:r>
          </a:p>
          <a:p>
            <a:pPr marL="0" indent="0" eaLnBrk="1" hangingPunct="1">
              <a:spcBef>
                <a:spcPts val="0"/>
              </a:spcBef>
              <a:buFont typeface="Wingdings" charset="0"/>
              <a:buNone/>
              <a:defRPr/>
            </a:pPr>
            <a:endParaRPr lang="en-US" sz="3000" dirty="0" smtClean="0"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en-US" sz="3000" dirty="0" smtClean="0">
                <a:cs typeface="+mn-cs"/>
              </a:rPr>
              <a:t>Businesses can conduct </a:t>
            </a:r>
            <a:r>
              <a:rPr lang="en-US" sz="3000" dirty="0" smtClean="0"/>
              <a:t>THOUSDANDS </a:t>
            </a:r>
            <a:r>
              <a:rPr lang="en-US" sz="3000" dirty="0" smtClean="0">
                <a:cs typeface="+mn-cs"/>
              </a:rPr>
              <a:t>a day</a:t>
            </a:r>
          </a:p>
        </p:txBody>
      </p:sp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605401" y="12290"/>
            <a:ext cx="8153400" cy="990600"/>
          </a:xfrm>
        </p:spPr>
        <p:txBody>
          <a:bodyPr/>
          <a:lstStyle/>
          <a:p>
            <a:pPr eaLnBrk="1" hangingPunct="1"/>
            <a:r>
              <a:rPr lang="en-CA" sz="3600" b="1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Transactions</a:t>
            </a:r>
          </a:p>
        </p:txBody>
      </p:sp>
      <p:pic>
        <p:nvPicPr>
          <p:cNvPr id="13316" name="Picture 5" descr="http://www.presentermedia.com/files/clipart/00005000/5514/sales_transaction_image_500_clr.png?animid=5514?ismember=?primaryhue=150?reflect=http://www.presentermedia.com/files/clipart/00005000/5514/sales_transaction_reflect_500_clr.png?shad=http://www.presentermedia.com/files/clipart/00005000/5514/sales_transaction_shadow_500_clr.png?userid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1600200"/>
            <a:ext cx="2282825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http://www.crunchersbookkeeping.com/images/bookkeeping_huntington_beac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350" y="5173663"/>
            <a:ext cx="21971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44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sz="2800" dirty="0">
                <a:latin typeface="Arial" charset="0"/>
                <a:ea typeface="ＭＳ Ｐゴシック" charset="0"/>
              </a:rPr>
              <a:t>A transaction could result in one increase offset by one decrease, two increases, or two decreases.</a:t>
            </a:r>
          </a:p>
          <a:p>
            <a:pPr>
              <a:buFontTx/>
              <a:buChar char="•"/>
            </a:pPr>
            <a:r>
              <a:rPr lang="en-US" sz="2800" dirty="0">
                <a:latin typeface="Arial" charset="0"/>
                <a:ea typeface="ＭＳ Ｐゴシック" charset="0"/>
              </a:rPr>
              <a:t>An example would be if a business pays $80 for </a:t>
            </a:r>
            <a:r>
              <a:rPr lang="en-US" sz="2800" dirty="0" err="1">
                <a:latin typeface="Arial" charset="0"/>
                <a:ea typeface="ＭＳ Ｐゴシック" charset="0"/>
              </a:rPr>
              <a:t>labour</a:t>
            </a:r>
            <a:r>
              <a:rPr lang="en-US" sz="2800" dirty="0">
                <a:latin typeface="Arial" charset="0"/>
                <a:ea typeface="ＭＳ Ｐゴシック" charset="0"/>
              </a:rPr>
              <a:t>, it decreases cash while increasing expenses.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Transactions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597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100" b="1" i="1" dirty="0">
                <a:latin typeface="Tw Cen MT" charset="0"/>
                <a:ea typeface="ＭＳ Ｐゴシック" charset="0"/>
              </a:rPr>
              <a:t>Bookkeeping</a:t>
            </a:r>
            <a:r>
              <a:rPr lang="en-US" sz="3100" dirty="0">
                <a:latin typeface="Tw Cen MT" charset="0"/>
                <a:ea typeface="ＭＳ Ｐゴシック" charset="0"/>
              </a:rPr>
              <a:t> – recording of </a:t>
            </a:r>
            <a:r>
              <a:rPr lang="en-US" sz="3100" dirty="0" smtClean="0">
                <a:latin typeface="Tw Cen MT" charset="0"/>
                <a:ea typeface="ＭＳ Ｐゴシック" charset="0"/>
              </a:rPr>
              <a:t>all transactions</a:t>
            </a:r>
            <a:endParaRPr lang="en-US" sz="31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3100" dirty="0" smtClean="0">
              <a:latin typeface="Tw Cen MT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100" dirty="0" smtClean="0">
                <a:latin typeface="Tw Cen MT" charset="0"/>
                <a:ea typeface="ＭＳ Ｐゴシック" charset="0"/>
              </a:rPr>
              <a:t>Each </a:t>
            </a:r>
            <a:r>
              <a:rPr lang="en-US" sz="3100" dirty="0">
                <a:latin typeface="Tw Cen MT" charset="0"/>
                <a:ea typeface="ＭＳ Ｐゴシック" charset="0"/>
              </a:rPr>
              <a:t>transaction involves two changes </a:t>
            </a:r>
            <a:r>
              <a:rPr lang="en-US" sz="3100" dirty="0" smtClean="0">
                <a:latin typeface="Tw Cen MT" charset="0"/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Tw Cen MT" charset="0"/>
                <a:ea typeface="ＭＳ Ｐゴシック" charset="0"/>
              </a:rPr>
              <a:t>one increase and one decrease, 2 decreases or 2 increases</a:t>
            </a:r>
            <a:endParaRPr lang="en-US" sz="2400" dirty="0">
              <a:latin typeface="Tw Cen MT" charset="0"/>
              <a:ea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en-US" sz="2800" dirty="0" smtClean="0">
                <a:latin typeface="Tw Cen MT" charset="0"/>
                <a:ea typeface="ＭＳ Ｐゴシック" charset="0"/>
              </a:rPr>
              <a:t>For </a:t>
            </a:r>
            <a:r>
              <a:rPr lang="en-US" sz="2800" dirty="0">
                <a:latin typeface="Tw Cen MT" charset="0"/>
                <a:ea typeface="ＭＳ Ｐゴシック" charset="0"/>
              </a:rPr>
              <a:t>example, a business pays $100 for </a:t>
            </a:r>
            <a:r>
              <a:rPr lang="en-US" sz="2800" dirty="0" err="1">
                <a:latin typeface="Tw Cen MT" charset="0"/>
                <a:ea typeface="ＭＳ Ｐゴシック" charset="0"/>
              </a:rPr>
              <a:t>labour</a:t>
            </a:r>
            <a:r>
              <a:rPr lang="en-US" sz="2800" dirty="0">
                <a:latin typeface="Tw Cen MT" charset="0"/>
                <a:ea typeface="ＭＳ Ｐゴシック" charset="0"/>
              </a:rPr>
              <a:t>:</a:t>
            </a:r>
          </a:p>
          <a:p>
            <a:pPr lvl="1" eaLnBrk="1" hangingPunct="1"/>
            <a:r>
              <a:rPr lang="en-US" sz="2800" dirty="0">
                <a:latin typeface="Tw Cen MT" charset="0"/>
                <a:ea typeface="ＭＳ Ｐゴシック" charset="0"/>
              </a:rPr>
              <a:t>decreases </a:t>
            </a:r>
            <a:r>
              <a:rPr lang="en-US" sz="2800" dirty="0">
                <a:latin typeface="Tw Cen MT" charset="0"/>
                <a:ea typeface="ＭＳ Ｐゴシック" charset="0"/>
                <a:sym typeface="Wingdings" charset="0"/>
              </a:rPr>
              <a:t> </a:t>
            </a:r>
            <a:r>
              <a:rPr lang="en-US" sz="2800" dirty="0">
                <a:latin typeface="Tw Cen MT" charset="0"/>
                <a:ea typeface="ＭＳ Ｐゴシック" charset="0"/>
              </a:rPr>
              <a:t>cash balance, and…</a:t>
            </a:r>
          </a:p>
          <a:p>
            <a:pPr lvl="1" eaLnBrk="1" hangingPunct="1"/>
            <a:r>
              <a:rPr lang="en-US" sz="2800" dirty="0">
                <a:latin typeface="Tw Cen MT" charset="0"/>
                <a:ea typeface="ＭＳ Ｐゴシック" charset="0"/>
              </a:rPr>
              <a:t>increases </a:t>
            </a:r>
            <a:r>
              <a:rPr lang="en-US" sz="2800" dirty="0">
                <a:latin typeface="Tw Cen MT" charset="0"/>
                <a:ea typeface="ＭＳ Ｐゴシック" charset="0"/>
                <a:sym typeface="Wingdings" charset="0"/>
              </a:rPr>
              <a:t> </a:t>
            </a:r>
            <a:r>
              <a:rPr lang="en-US" sz="2800" dirty="0">
                <a:latin typeface="Tw Cen MT" charset="0"/>
                <a:ea typeface="ＭＳ Ｐゴシック" charset="0"/>
              </a:rPr>
              <a:t>expenses (</a:t>
            </a:r>
            <a:r>
              <a:rPr lang="en-US" sz="2800" dirty="0" err="1">
                <a:latin typeface="Tw Cen MT" charset="0"/>
                <a:ea typeface="ＭＳ Ｐゴシック" charset="0"/>
              </a:rPr>
              <a:t>labour</a:t>
            </a:r>
            <a:r>
              <a:rPr lang="en-US" sz="2800" dirty="0">
                <a:latin typeface="Tw Cen MT" charset="0"/>
                <a:ea typeface="ＭＳ Ｐゴシック" charset="0"/>
              </a:rPr>
              <a:t> cost)</a:t>
            </a:r>
          </a:p>
        </p:txBody>
      </p:sp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Double-Entry Bookkeeping</a:t>
            </a:r>
            <a:endParaRPr lang="en-CA" sz="3600" b="1">
              <a:solidFill>
                <a:schemeClr val="accent2"/>
              </a:solidFill>
              <a:latin typeface="Tw Cen MT" charset="0"/>
              <a:ea typeface="ＭＳ Ｐゴシック" charset="0"/>
            </a:endParaRPr>
          </a:p>
        </p:txBody>
      </p:sp>
      <p:pic>
        <p:nvPicPr>
          <p:cNvPr id="14340" name="Picture 2" descr="http://cloudfront4.bostinno.com/wp-content/uploads/2012/06/balanc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752838"/>
            <a:ext cx="1506538" cy="178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87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7894638" cy="4495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n-US" sz="3100">
                <a:latin typeface="Tw Cen MT" charset="0"/>
                <a:ea typeface="ＭＳ Ｐゴシック" charset="0"/>
              </a:rPr>
              <a:t>Value of everything you own after ALL debts are paid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Net Worth</a:t>
            </a:r>
          </a:p>
        </p:txBody>
      </p:sp>
      <p:pic>
        <p:nvPicPr>
          <p:cNvPr id="15364" name="Picture 2" descr="http://themontanagroup.ca/wp-content/uploads/2011/08/Net-Worth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3" y="3595688"/>
            <a:ext cx="3340100" cy="229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935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5429250" cy="4495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None/>
            </a:pPr>
            <a:r>
              <a:rPr lang="en-US" sz="3200" b="1" dirty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Assets</a:t>
            </a:r>
          </a:p>
          <a:p>
            <a:pPr lvl="1" eaLnBrk="1" hangingPunct="1"/>
            <a:r>
              <a:rPr lang="en-US" sz="2800" dirty="0">
                <a:latin typeface="Tw Cen MT" charset="0"/>
                <a:ea typeface="ＭＳ Ｐゴシック" charset="0"/>
              </a:rPr>
              <a:t>something that has value and is </a:t>
            </a:r>
            <a:r>
              <a:rPr lang="en-US" sz="2800" b="1" dirty="0">
                <a:latin typeface="Tw Cen MT" charset="0"/>
                <a:ea typeface="ＭＳ Ｐゴシック" charset="0"/>
              </a:rPr>
              <a:t>owned</a:t>
            </a:r>
            <a:r>
              <a:rPr lang="en-US" sz="2800" dirty="0">
                <a:latin typeface="Tw Cen MT" charset="0"/>
                <a:ea typeface="ＭＳ Ｐゴシック" charset="0"/>
              </a:rPr>
              <a:t> by a person</a:t>
            </a:r>
          </a:p>
          <a:p>
            <a:pPr lvl="2" eaLnBrk="1" hangingPunct="1"/>
            <a:r>
              <a:rPr lang="en-US" sz="2800" dirty="0">
                <a:latin typeface="Tw Cen MT" charset="0"/>
                <a:ea typeface="ＭＳ Ｐゴシック" charset="0"/>
              </a:rPr>
              <a:t>Ex. </a:t>
            </a:r>
            <a:r>
              <a:rPr lang="en-US" sz="2800" dirty="0" smtClean="0">
                <a:latin typeface="Tw Cen MT" charset="0"/>
                <a:ea typeface="ＭＳ Ｐゴシック" charset="0"/>
              </a:rPr>
              <a:t>If you own a bicycle, this is one of your assets!</a:t>
            </a:r>
          </a:p>
          <a:p>
            <a:pPr eaLnBrk="1" hangingPunct="1">
              <a:buFont typeface="Wingdings" charset="0"/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Tw Cen MT" charset="0"/>
                <a:ea typeface="ＭＳ Ｐゴシック" charset="0"/>
              </a:rPr>
              <a:t>Liabilities</a:t>
            </a:r>
          </a:p>
          <a:p>
            <a:pPr lvl="1" eaLnBrk="1" hangingPunct="1"/>
            <a:r>
              <a:rPr lang="en-US" sz="2800" dirty="0" smtClean="0">
                <a:latin typeface="Tw Cen MT" charset="0"/>
                <a:ea typeface="ＭＳ Ｐゴシック" charset="0"/>
              </a:rPr>
              <a:t>debt </a:t>
            </a:r>
            <a:r>
              <a:rPr lang="en-US" sz="2800" dirty="0">
                <a:latin typeface="Tw Cen MT" charset="0"/>
                <a:ea typeface="ＭＳ Ｐゴシック" charset="0"/>
              </a:rPr>
              <a:t>or amount </a:t>
            </a:r>
            <a:r>
              <a:rPr lang="en-US" sz="2800" b="1" dirty="0">
                <a:latin typeface="Tw Cen MT" charset="0"/>
                <a:ea typeface="ＭＳ Ｐゴシック" charset="0"/>
              </a:rPr>
              <a:t>owed</a:t>
            </a:r>
            <a:r>
              <a:rPr lang="en-US" sz="2800" dirty="0">
                <a:latin typeface="Tw Cen MT" charset="0"/>
                <a:ea typeface="ＭＳ Ｐゴシック" charset="0"/>
              </a:rPr>
              <a:t> to others</a:t>
            </a:r>
          </a:p>
          <a:p>
            <a:pPr lvl="2" eaLnBrk="1" hangingPunct="1"/>
            <a:r>
              <a:rPr lang="en-US" sz="2800" dirty="0">
                <a:latin typeface="Tw Cen MT" charset="0"/>
                <a:ea typeface="ＭＳ Ｐゴシック" charset="0"/>
              </a:rPr>
              <a:t>Ex. You owe your parents $100 toward your iPhone</a:t>
            </a:r>
          </a:p>
          <a:p>
            <a:pPr lvl="1" eaLnBrk="1" hangingPunct="1"/>
            <a:endParaRPr lang="en-US" dirty="0">
              <a:latin typeface="Tw Cen MT" charset="0"/>
              <a:ea typeface="ＭＳ Ｐゴシック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Assets and Liabilities</a:t>
            </a:r>
          </a:p>
        </p:txBody>
      </p:sp>
      <p:pic>
        <p:nvPicPr>
          <p:cNvPr id="5" name="Picture 4" descr="IMG_2507"/>
          <p:cNvPicPr>
            <a:picLocks noChangeAspect="1" noChangeArrowheads="1"/>
          </p:cNvPicPr>
          <p:nvPr/>
        </p:nvPicPr>
        <p:blipFill>
          <a:blip r:embed="rId2"/>
          <a:srcRect l="8318" t="16667" r="7283" b="27756"/>
          <a:stretch>
            <a:fillRect/>
          </a:stretch>
        </p:blipFill>
        <p:spPr bwMode="auto">
          <a:xfrm>
            <a:off x="6042216" y="2063724"/>
            <a:ext cx="2723832" cy="1346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4450" name="Picture 2" descr="http://financialpostbusiness.files.wordpress.com/2012/06/0606debt.jpg?w=6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73864" y="4398311"/>
            <a:ext cx="2492184" cy="18691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754714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accent6"/>
                </a:solidFill>
                <a:cs typeface="+mn-cs"/>
              </a:rPr>
              <a:t>Net Worth = Assets - Liabilities</a:t>
            </a:r>
            <a:endParaRPr lang="en-US" sz="2000" dirty="0"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cs typeface="+mn-cs"/>
              </a:rPr>
              <a:t>Ex. Ashley has </a:t>
            </a:r>
            <a:r>
              <a:rPr lang="en-US" sz="2800" dirty="0">
                <a:cs typeface="+mn-cs"/>
              </a:rPr>
              <a:t>calculated total assets to be $1400. If </a:t>
            </a:r>
            <a:r>
              <a:rPr lang="en-US" sz="2800" dirty="0" smtClean="0">
                <a:cs typeface="+mn-cs"/>
              </a:rPr>
              <a:t>she </a:t>
            </a:r>
            <a:r>
              <a:rPr lang="en-US" sz="2800" dirty="0">
                <a:cs typeface="+mn-cs"/>
              </a:rPr>
              <a:t>has debts </a:t>
            </a:r>
            <a:r>
              <a:rPr lang="en-US" sz="2800" dirty="0" smtClean="0">
                <a:cs typeface="+mn-cs"/>
              </a:rPr>
              <a:t>of </a:t>
            </a:r>
            <a:r>
              <a:rPr lang="en-US" sz="2800" dirty="0">
                <a:cs typeface="+mn-cs"/>
              </a:rPr>
              <a:t>$300, then </a:t>
            </a:r>
            <a:r>
              <a:rPr lang="en-US" sz="2800" dirty="0" smtClean="0">
                <a:cs typeface="+mn-cs"/>
              </a:rPr>
              <a:t>her </a:t>
            </a:r>
            <a:r>
              <a:rPr lang="en-US" sz="2800" b="1" i="1" dirty="0">
                <a:cs typeface="+mn-cs"/>
              </a:rPr>
              <a:t>personal equity</a:t>
            </a:r>
            <a:r>
              <a:rPr lang="en-US" sz="2800" dirty="0">
                <a:cs typeface="+mn-cs"/>
              </a:rPr>
              <a:t>, or </a:t>
            </a:r>
            <a:r>
              <a:rPr lang="en-US" sz="2800" b="1" i="1" dirty="0">
                <a:cs typeface="+mn-cs"/>
              </a:rPr>
              <a:t>net worth</a:t>
            </a:r>
            <a:r>
              <a:rPr lang="en-US" sz="2800" dirty="0">
                <a:cs typeface="+mn-cs"/>
              </a:rPr>
              <a:t>, would </a:t>
            </a:r>
            <a:r>
              <a:rPr lang="en-US" sz="2800" dirty="0" smtClean="0">
                <a:cs typeface="+mn-cs"/>
              </a:rPr>
              <a:t>be</a:t>
            </a:r>
          </a:p>
          <a:p>
            <a:pPr lvl="1" eaLnBrk="1" hangingPunct="1">
              <a:buFont typeface="Wingdings 2" pitchFamily="18" charset="2"/>
              <a:buNone/>
              <a:defRPr/>
            </a:pPr>
            <a:r>
              <a:rPr lang="en-US" sz="2500" dirty="0" smtClean="0"/>
              <a:t>$1400 </a:t>
            </a:r>
            <a:r>
              <a:rPr lang="en-US" sz="2500" dirty="0"/>
              <a:t>- $300 = </a:t>
            </a:r>
            <a:r>
              <a:rPr lang="en-US" sz="2500" b="1" dirty="0"/>
              <a:t>$1100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chemeClr val="accent2"/>
                </a:solidFill>
                <a:latin typeface="Tw Cen MT" charset="0"/>
                <a:ea typeface="ＭＳ Ｐゴシック" charset="0"/>
              </a:rPr>
              <a:t>Basic Accounting Concepts</a:t>
            </a:r>
            <a:endParaRPr lang="en-US" sz="3600">
              <a:latin typeface="Tw Cen MT" charset="0"/>
              <a:ea typeface="ＭＳ Ｐゴシック" charset="0"/>
            </a:endParaRPr>
          </a:p>
        </p:txBody>
      </p:sp>
      <p:pic>
        <p:nvPicPr>
          <p:cNvPr id="103426" name="Picture 2" descr="http://www.financiallitnow.org/images/articles/networth_net_wort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2917" y="4370387"/>
            <a:ext cx="3371181" cy="2239963"/>
          </a:xfrm>
          <a:prstGeom prst="rect">
            <a:avLst/>
          </a:prstGeom>
          <a:ln w="88900" cap="sq" cmpd="thickThin">
            <a:solidFill>
              <a:schemeClr val="accent5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591632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1278</Words>
  <Application>Microsoft Office PowerPoint</Application>
  <PresentationFormat>On-screen Show (4:3)</PresentationFormat>
  <Paragraphs>142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Chapter 9 - Accounting</vt:lpstr>
      <vt:lpstr>What Accountants Do</vt:lpstr>
      <vt:lpstr>Questions A Business May Ask About Financial Worth</vt:lpstr>
      <vt:lpstr>Transactions</vt:lpstr>
      <vt:lpstr>Transactions</vt:lpstr>
      <vt:lpstr>Double-Entry Bookkeeping</vt:lpstr>
      <vt:lpstr>Net Worth</vt:lpstr>
      <vt:lpstr>Assets and Liabilities</vt:lpstr>
      <vt:lpstr>Basic Accounting Concepts</vt:lpstr>
      <vt:lpstr>Owner’s Equity</vt:lpstr>
      <vt:lpstr>Business and Financial Statements</vt:lpstr>
      <vt:lpstr>Balance Sheet</vt:lpstr>
      <vt:lpstr>Balance Sheet Equation</vt:lpstr>
      <vt:lpstr>Cost Principle &amp; Depreciation </vt:lpstr>
      <vt:lpstr>What is an Asset? Or Liability?</vt:lpstr>
      <vt:lpstr>Help Mr. Singh and his Business</vt:lpstr>
      <vt:lpstr> Your Turn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User</dc:creator>
  <cp:lastModifiedBy>Brian</cp:lastModifiedBy>
  <cp:revision>18</cp:revision>
  <dcterms:created xsi:type="dcterms:W3CDTF">2015-05-05T14:07:55Z</dcterms:created>
  <dcterms:modified xsi:type="dcterms:W3CDTF">2018-05-28T17:09:25Z</dcterms:modified>
</cp:coreProperties>
</file>