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81" r:id="rId5"/>
    <p:sldId id="259" r:id="rId6"/>
    <p:sldId id="282" r:id="rId7"/>
    <p:sldId id="285" r:id="rId8"/>
    <p:sldId id="284" r:id="rId9"/>
    <p:sldId id="28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524955-DBD6-4433-AEAE-E24BD94A9DA5}" type="datetimeFigureOut">
              <a:rPr lang="en-CA" smtClean="0"/>
              <a:t>2019-09-25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80CB2B-48B5-4FF0-A9FB-04F22FDABB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40544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A26E0-CB3C-41C2-ACAE-EA640DD914D9}" type="datetimeFigureOut">
              <a:rPr lang="en-CA" smtClean="0"/>
              <a:t>2019-09-25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298FD-9A55-4FEC-A070-A7F2431A20DC}" type="slidenum">
              <a:rPr lang="en-CA" smtClean="0"/>
              <a:t>‹#›</a:t>
            </a:fld>
            <a:endParaRPr lang="en-CA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4488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A26E0-CB3C-41C2-ACAE-EA640DD914D9}" type="datetimeFigureOut">
              <a:rPr lang="en-CA" smtClean="0"/>
              <a:t>2019-09-25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298FD-9A55-4FEC-A070-A7F2431A20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6546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A26E0-CB3C-41C2-ACAE-EA640DD914D9}" type="datetimeFigureOut">
              <a:rPr lang="en-CA" smtClean="0"/>
              <a:t>2019-09-25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298FD-9A55-4FEC-A070-A7F2431A20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3246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A26E0-CB3C-41C2-ACAE-EA640DD914D9}" type="datetimeFigureOut">
              <a:rPr lang="en-CA" smtClean="0"/>
              <a:t>2019-09-25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298FD-9A55-4FEC-A070-A7F2431A20DC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699732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A26E0-CB3C-41C2-ACAE-EA640DD914D9}" type="datetimeFigureOut">
              <a:rPr lang="en-CA" smtClean="0"/>
              <a:t>2019-09-25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298FD-9A55-4FEC-A070-A7F2431A20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00571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A26E0-CB3C-41C2-ACAE-EA640DD914D9}" type="datetimeFigureOut">
              <a:rPr lang="en-CA" smtClean="0"/>
              <a:t>2019-09-25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298FD-9A55-4FEC-A070-A7F2431A20DC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779504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A26E0-CB3C-41C2-ACAE-EA640DD914D9}" type="datetimeFigureOut">
              <a:rPr lang="en-CA" smtClean="0"/>
              <a:t>2019-09-25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298FD-9A55-4FEC-A070-A7F2431A20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047144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A26E0-CB3C-41C2-ACAE-EA640DD914D9}" type="datetimeFigureOut">
              <a:rPr lang="en-CA" smtClean="0"/>
              <a:t>2019-09-25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298FD-9A55-4FEC-A070-A7F2431A20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83418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A26E0-CB3C-41C2-ACAE-EA640DD914D9}" type="datetimeFigureOut">
              <a:rPr lang="en-CA" smtClean="0"/>
              <a:t>2019-09-25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298FD-9A55-4FEC-A070-A7F2431A20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06465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A26E0-CB3C-41C2-ACAE-EA640DD914D9}" type="datetimeFigureOut">
              <a:rPr lang="en-CA" smtClean="0"/>
              <a:t>2019-09-25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298FD-9A55-4FEC-A070-A7F2431A20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00900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A26E0-CB3C-41C2-ACAE-EA640DD914D9}" type="datetimeFigureOut">
              <a:rPr lang="en-CA" smtClean="0"/>
              <a:t>2019-09-25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298FD-9A55-4FEC-A070-A7F2431A20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73855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A26E0-CB3C-41C2-ACAE-EA640DD914D9}" type="datetimeFigureOut">
              <a:rPr lang="en-CA" smtClean="0"/>
              <a:t>2019-09-25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298FD-9A55-4FEC-A070-A7F2431A20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1629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A26E0-CB3C-41C2-ACAE-EA640DD914D9}" type="datetimeFigureOut">
              <a:rPr lang="en-CA" smtClean="0"/>
              <a:t>2019-09-25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298FD-9A55-4FEC-A070-A7F2431A20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3071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A26E0-CB3C-41C2-ACAE-EA640DD914D9}" type="datetimeFigureOut">
              <a:rPr lang="en-CA" smtClean="0"/>
              <a:t>2019-09-25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298FD-9A55-4FEC-A070-A7F2431A20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1077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A26E0-CB3C-41C2-ACAE-EA640DD914D9}" type="datetimeFigureOut">
              <a:rPr lang="en-CA" smtClean="0"/>
              <a:t>2019-09-25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298FD-9A55-4FEC-A070-A7F2431A20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04926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A26E0-CB3C-41C2-ACAE-EA640DD914D9}" type="datetimeFigureOut">
              <a:rPr lang="en-CA" smtClean="0"/>
              <a:t>2019-09-25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298FD-9A55-4FEC-A070-A7F2431A20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30420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A26E0-CB3C-41C2-ACAE-EA640DD914D9}" type="datetimeFigureOut">
              <a:rPr lang="en-CA" smtClean="0"/>
              <a:t>2019-09-25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298FD-9A55-4FEC-A070-A7F2431A20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48111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91A26E0-CB3C-41C2-ACAE-EA640DD914D9}" type="datetimeFigureOut">
              <a:rPr lang="en-CA" smtClean="0"/>
              <a:t>2019-09-25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03298FD-9A55-4FEC-A070-A7F2431A20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45794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E134C76-7FB4-4BB7-9322-DD8A4B179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C0C57804-4F33-4D85-AA3E-DA0F214BBD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5C3F6D-BA15-4E7E-80D1-97CF9AF6AF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685799"/>
            <a:ext cx="9678988" cy="3673474"/>
          </a:xfrm>
        </p:spPr>
        <p:txBody>
          <a:bodyPr>
            <a:normAutofit/>
          </a:bodyPr>
          <a:lstStyle/>
          <a:p>
            <a:r>
              <a:rPr lang="en-CA" sz="6000" dirty="0">
                <a:solidFill>
                  <a:schemeClr val="tx2"/>
                </a:solidFill>
              </a:rPr>
              <a:t>Accrue vs deferred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1363F0-1312-463A-9D71-C395D45843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2" y="4648198"/>
            <a:ext cx="7005742" cy="1143002"/>
          </a:xfrm>
        </p:spPr>
        <p:txBody>
          <a:bodyPr>
            <a:normAutofit/>
          </a:bodyPr>
          <a:lstStyle/>
          <a:p>
            <a:r>
              <a:rPr lang="en-CA" dirty="0">
                <a:solidFill>
                  <a:schemeClr val="tx1">
                    <a:alpha val="80000"/>
                  </a:schemeClr>
                </a:solidFill>
              </a:rPr>
              <a:t>Journal Entries </a:t>
            </a:r>
          </a:p>
          <a:p>
            <a:r>
              <a:rPr lang="en-CA" dirty="0">
                <a:solidFill>
                  <a:schemeClr val="tx1">
                    <a:alpha val="80000"/>
                  </a:schemeClr>
                </a:solidFill>
              </a:rPr>
              <a:t>Mr. Singh </a:t>
            </a:r>
          </a:p>
        </p:txBody>
      </p:sp>
    </p:spTree>
    <p:extLst>
      <p:ext uri="{BB962C8B-B14F-4D97-AF65-F5344CB8AC3E}">
        <p14:creationId xmlns:p14="http://schemas.microsoft.com/office/powerpoint/2010/main" val="19594709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EB90296-CFE0-401D-9CA3-32966EC4F0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8C9B4EE-7611-4ED9-B356-7BDD377C3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A4F266A-F2F7-47CD-8BBC-E3777E982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0D69C80-8919-4A32-B897-F2A21F940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427B072-CC5B-481B-9719-8CD4C54444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7E134C76-7FB4-4BB7-9322-DD8A4B179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0" name="Snip Single Corner Rectangle 17">
            <a:extLst>
              <a:ext uri="{FF2B5EF4-FFF2-40B4-BE49-F238E27FC236}">
                <a16:creationId xmlns:a16="http://schemas.microsoft.com/office/drawing/2014/main" id="{C0C57804-4F33-4D85-AA3E-DA0F214BBD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1A266AF2-7B30-4DAF-8459-7B420E807F9F}"/>
              </a:ext>
            </a:extLst>
          </p:cNvPr>
          <p:cNvSpPr txBox="1">
            <a:spLocks noChangeArrowheads="1"/>
          </p:cNvSpPr>
          <p:nvPr/>
        </p:nvSpPr>
        <p:spPr>
          <a:xfrm>
            <a:off x="201877" y="800100"/>
            <a:ext cx="3810000" cy="3962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altLang="en-US" sz="3600" dirty="0"/>
              <a:t>       </a:t>
            </a:r>
            <a:r>
              <a:rPr lang="en-US" altLang="en-US" sz="4400" dirty="0">
                <a:solidFill>
                  <a:srgbClr val="9900CC"/>
                </a:solidFill>
              </a:rPr>
              <a:t>Accrue</a:t>
            </a:r>
          </a:p>
          <a:p>
            <a:endParaRPr lang="en-US" altLang="en-US" sz="4400" dirty="0">
              <a:solidFill>
                <a:srgbClr val="9900CC"/>
              </a:solidFill>
            </a:endParaRPr>
          </a:p>
          <a:p>
            <a:r>
              <a:rPr lang="en-US" altLang="en-US" sz="2800" dirty="0">
                <a:solidFill>
                  <a:srgbClr val="006600"/>
                </a:solidFill>
              </a:rPr>
              <a:t>recognize expense or revenue in the current period</a:t>
            </a:r>
          </a:p>
          <a:p>
            <a:r>
              <a:rPr lang="en-US" altLang="en-US" sz="2800" dirty="0">
                <a:solidFill>
                  <a:srgbClr val="006600"/>
                </a:solidFill>
              </a:rPr>
              <a:t>cash is exchanged in a future period</a:t>
            </a:r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800E7AB7-79FD-4101-ADBC-49B9F1C24E44}"/>
              </a:ext>
            </a:extLst>
          </p:cNvPr>
          <p:cNvSpPr txBox="1">
            <a:spLocks noChangeArrowheads="1"/>
          </p:cNvSpPr>
          <p:nvPr/>
        </p:nvSpPr>
        <p:spPr>
          <a:xfrm>
            <a:off x="4716992" y="800100"/>
            <a:ext cx="3810000" cy="3962400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altLang="en-US" sz="4000"/>
              <a:t>        </a:t>
            </a:r>
            <a:r>
              <a:rPr lang="en-US" altLang="en-US" sz="4400">
                <a:solidFill>
                  <a:srgbClr val="9900CC"/>
                </a:solidFill>
              </a:rPr>
              <a:t>Defer</a:t>
            </a:r>
          </a:p>
          <a:p>
            <a:endParaRPr lang="en-US" altLang="en-US" sz="4400">
              <a:solidFill>
                <a:srgbClr val="9900CC"/>
              </a:solidFill>
            </a:endParaRPr>
          </a:p>
          <a:p>
            <a:r>
              <a:rPr lang="en-US" altLang="en-US" sz="2800">
                <a:solidFill>
                  <a:srgbClr val="006600"/>
                </a:solidFill>
              </a:rPr>
              <a:t>put off recognizing expense or revenue </a:t>
            </a:r>
          </a:p>
          <a:p>
            <a:pPr>
              <a:buFontTx/>
              <a:buNone/>
            </a:pPr>
            <a:endParaRPr lang="en-US" altLang="en-US" sz="2800">
              <a:solidFill>
                <a:srgbClr val="006600"/>
              </a:solidFill>
            </a:endParaRPr>
          </a:p>
          <a:p>
            <a:r>
              <a:rPr lang="en-US" altLang="en-US" sz="2800">
                <a:solidFill>
                  <a:srgbClr val="006600"/>
                </a:solidFill>
              </a:rPr>
              <a:t>cash has already been exchanged</a:t>
            </a:r>
            <a:endParaRPr lang="en-US" altLang="en-US" sz="28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2414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2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6AF7CC67-2849-48CF-9B8C-906F8A7458FC}"/>
              </a:ext>
            </a:extLst>
          </p:cNvPr>
          <p:cNvSpPr txBox="1">
            <a:spLocks noChangeArrowheads="1"/>
          </p:cNvSpPr>
          <p:nvPr/>
        </p:nvSpPr>
        <p:spPr>
          <a:xfrm>
            <a:off x="1152525" y="1228725"/>
            <a:ext cx="8382000" cy="464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3000" dirty="0">
                <a:solidFill>
                  <a:srgbClr val="006600"/>
                </a:solidFill>
              </a:rPr>
              <a:t>If supply purchases are initially recorded as assets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3000" dirty="0">
                <a:solidFill>
                  <a:srgbClr val="006600"/>
                </a:solidFill>
              </a:rPr>
              <a:t>        Dr Supplies on hand         $1,000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3000" dirty="0">
                <a:solidFill>
                  <a:srgbClr val="006600"/>
                </a:solidFill>
              </a:rPr>
              <a:t>             Cr Cash or A/P                   $1,000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3000" dirty="0">
              <a:solidFill>
                <a:srgbClr val="006600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3000" dirty="0">
                <a:solidFill>
                  <a:srgbClr val="663300"/>
                </a:solidFill>
              </a:rPr>
              <a:t>and $300 of supplies was used during the period then the adjusting entry is: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3000" dirty="0">
                <a:solidFill>
                  <a:srgbClr val="663300"/>
                </a:solidFill>
              </a:rPr>
              <a:t>        Dr Supplies expense          $   300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3000" dirty="0">
                <a:solidFill>
                  <a:srgbClr val="663300"/>
                </a:solidFill>
              </a:rPr>
              <a:t>              Cr Supplies on hand             $  300</a:t>
            </a:r>
            <a:r>
              <a:rPr lang="en-US" altLang="en-US" sz="3000" dirty="0"/>
              <a:t> 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392610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74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8394A406-70CF-4B6C-8A29-3F9C9FAD24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2" y="1435100"/>
            <a:ext cx="8534400" cy="3615267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en-US" sz="12000" dirty="0">
                <a:solidFill>
                  <a:schemeClr val="tx1"/>
                </a:solidFill>
              </a:rPr>
              <a:t>If equipment was purchased a few years ago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2000" dirty="0">
                <a:solidFill>
                  <a:schemeClr val="tx1"/>
                </a:solidFill>
              </a:rPr>
              <a:t>        Dr Equipment                  2,000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2000" dirty="0">
                <a:solidFill>
                  <a:schemeClr val="tx1"/>
                </a:solidFill>
              </a:rPr>
              <a:t>             Cr Cash                                2,000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20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20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12000" dirty="0">
                <a:solidFill>
                  <a:schemeClr val="tx1"/>
                </a:solidFill>
              </a:rPr>
              <a:t>and the depreciation for the month is $100 then the adjusting entry is:</a:t>
            </a:r>
          </a:p>
          <a:p>
            <a:pPr>
              <a:lnSpc>
                <a:spcPct val="90000"/>
              </a:lnSpc>
            </a:pPr>
            <a:endParaRPr lang="en-US" altLang="en-US" sz="120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2000" dirty="0">
                <a:solidFill>
                  <a:schemeClr val="tx1"/>
                </a:solidFill>
              </a:rPr>
              <a:t>        Dr Depreciation expense    100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2000" dirty="0">
                <a:solidFill>
                  <a:schemeClr val="tx1"/>
                </a:solidFill>
              </a:rPr>
              <a:t>              Cr Accumulated Depreciation     100 </a:t>
            </a:r>
          </a:p>
          <a:p>
            <a:pPr>
              <a:lnSpc>
                <a:spcPct val="90000"/>
              </a:lnSpc>
            </a:pPr>
            <a:endParaRPr lang="en-US" altLang="en-US" dirty="0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22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B862C0CE-D068-49F9-A09B-CEE98DE897BF}"/>
              </a:ext>
            </a:extLst>
          </p:cNvPr>
          <p:cNvSpPr txBox="1">
            <a:spLocks noChangeArrowheads="1"/>
          </p:cNvSpPr>
          <p:nvPr/>
        </p:nvSpPr>
        <p:spPr>
          <a:xfrm>
            <a:off x="771525" y="762000"/>
            <a:ext cx="8839200" cy="533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3000" dirty="0">
                <a:solidFill>
                  <a:srgbClr val="006600"/>
                </a:solidFill>
              </a:rPr>
              <a:t>If three months rent is paid on the first of the month and is initially recorded as an asset</a:t>
            </a:r>
          </a:p>
          <a:p>
            <a:pPr>
              <a:buFontTx/>
              <a:buNone/>
            </a:pPr>
            <a:r>
              <a:rPr lang="en-US" altLang="en-US" sz="3000" dirty="0">
                <a:solidFill>
                  <a:srgbClr val="006600"/>
                </a:solidFill>
              </a:rPr>
              <a:t>        Dr Prepaid Rent                $   750</a:t>
            </a:r>
          </a:p>
          <a:p>
            <a:pPr>
              <a:buFontTx/>
              <a:buNone/>
            </a:pPr>
            <a:r>
              <a:rPr lang="en-US" altLang="en-US" sz="3000" dirty="0">
                <a:solidFill>
                  <a:srgbClr val="006600"/>
                </a:solidFill>
              </a:rPr>
              <a:t>             Cr Cash                                 $   750</a:t>
            </a:r>
          </a:p>
          <a:p>
            <a:pPr>
              <a:buFontTx/>
              <a:buNone/>
            </a:pPr>
            <a:endParaRPr lang="en-US" altLang="en-US" sz="3000" dirty="0">
              <a:solidFill>
                <a:srgbClr val="006600"/>
              </a:solidFill>
            </a:endParaRPr>
          </a:p>
          <a:p>
            <a:r>
              <a:rPr lang="en-US" altLang="en-US" sz="3000" dirty="0">
                <a:solidFill>
                  <a:srgbClr val="663300"/>
                </a:solidFill>
              </a:rPr>
              <a:t>and the rent for the month is $250 then the adjusting entry is:</a:t>
            </a:r>
          </a:p>
          <a:p>
            <a:pPr>
              <a:buFontTx/>
              <a:buNone/>
            </a:pPr>
            <a:r>
              <a:rPr lang="en-US" altLang="en-US" sz="3000" dirty="0">
                <a:solidFill>
                  <a:srgbClr val="663300"/>
                </a:solidFill>
              </a:rPr>
              <a:t>        Dr Rent expense               $   250</a:t>
            </a:r>
          </a:p>
          <a:p>
            <a:pPr>
              <a:buFontTx/>
              <a:buNone/>
            </a:pPr>
            <a:r>
              <a:rPr lang="en-US" altLang="en-US" sz="3000" dirty="0">
                <a:solidFill>
                  <a:srgbClr val="663300"/>
                </a:solidFill>
              </a:rPr>
              <a:t>              Cr Prepaid Rent                   $   250</a:t>
            </a:r>
            <a:r>
              <a:rPr lang="en-US" altLang="en-US" sz="3000" dirty="0"/>
              <a:t> 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564750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22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10DA6F5-EF06-4192-9541-F29D113F839A}"/>
              </a:ext>
            </a:extLst>
          </p:cNvPr>
          <p:cNvSpPr txBox="1">
            <a:spLocks noChangeArrowheads="1"/>
          </p:cNvSpPr>
          <p:nvPr/>
        </p:nvSpPr>
        <p:spPr>
          <a:xfrm>
            <a:off x="438150" y="904875"/>
            <a:ext cx="8763000" cy="525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3000" dirty="0">
                <a:solidFill>
                  <a:srgbClr val="006600"/>
                </a:solidFill>
              </a:rPr>
              <a:t>If three months rent is paid on the first of the month and is </a:t>
            </a:r>
            <a:r>
              <a:rPr lang="en-US" altLang="en-US" sz="3000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initially recorded as an expense</a:t>
            </a:r>
          </a:p>
          <a:p>
            <a:pPr>
              <a:buFontTx/>
              <a:buNone/>
            </a:pPr>
            <a:r>
              <a:rPr lang="en-US" altLang="en-US" sz="3000" dirty="0">
                <a:solidFill>
                  <a:srgbClr val="006600"/>
                </a:solidFill>
              </a:rPr>
              <a:t>        Dr Rent    		      $   750</a:t>
            </a:r>
          </a:p>
          <a:p>
            <a:pPr>
              <a:buFontTx/>
              <a:buNone/>
            </a:pPr>
            <a:r>
              <a:rPr lang="en-US" altLang="en-US" sz="3000" dirty="0">
                <a:solidFill>
                  <a:srgbClr val="006600"/>
                </a:solidFill>
              </a:rPr>
              <a:t>             Cr Cash                               $   750</a:t>
            </a:r>
          </a:p>
          <a:p>
            <a:pPr>
              <a:buFontTx/>
              <a:buNone/>
            </a:pPr>
            <a:endParaRPr lang="en-US" altLang="en-US" sz="3000" dirty="0">
              <a:solidFill>
                <a:srgbClr val="006600"/>
              </a:solidFill>
            </a:endParaRPr>
          </a:p>
          <a:p>
            <a:r>
              <a:rPr lang="en-US" altLang="en-US" sz="3000" dirty="0">
                <a:solidFill>
                  <a:srgbClr val="663300"/>
                </a:solidFill>
              </a:rPr>
              <a:t>and the rent for the month is $250 then the adjusting entry is:</a:t>
            </a:r>
          </a:p>
          <a:p>
            <a:pPr>
              <a:buFontTx/>
              <a:buNone/>
            </a:pPr>
            <a:r>
              <a:rPr lang="en-US" altLang="en-US" sz="3000" dirty="0">
                <a:solidFill>
                  <a:srgbClr val="663300"/>
                </a:solidFill>
              </a:rPr>
              <a:t>        Dr Prepaid Rent               $   500</a:t>
            </a:r>
          </a:p>
          <a:p>
            <a:pPr>
              <a:buFontTx/>
              <a:buNone/>
            </a:pPr>
            <a:r>
              <a:rPr lang="en-US" altLang="en-US" sz="3000" dirty="0">
                <a:solidFill>
                  <a:srgbClr val="663300"/>
                </a:solidFill>
              </a:rPr>
              <a:t>              Cr Rent Expense                 $   500 </a:t>
            </a:r>
          </a:p>
          <a:p>
            <a:endParaRPr lang="en-US" altLang="en-US" dirty="0">
              <a:solidFill>
                <a:srgbClr val="66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9559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22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DF323B8-D75D-4272-8835-A665FBB7D7D3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371600"/>
            <a:ext cx="8763000" cy="510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3000" dirty="0">
                <a:solidFill>
                  <a:srgbClr val="006600"/>
                </a:solidFill>
              </a:rPr>
              <a:t>If a deposit from a customer was initially recorded as a liability</a:t>
            </a:r>
          </a:p>
          <a:p>
            <a:pPr>
              <a:buFontTx/>
              <a:buNone/>
            </a:pPr>
            <a:r>
              <a:rPr lang="en-US" altLang="en-US" sz="3000" dirty="0">
                <a:solidFill>
                  <a:srgbClr val="006600"/>
                </a:solidFill>
              </a:rPr>
              <a:t>        Dr Cash 			$3,000</a:t>
            </a:r>
          </a:p>
          <a:p>
            <a:pPr>
              <a:buFontTx/>
              <a:buNone/>
            </a:pPr>
            <a:r>
              <a:rPr lang="en-US" altLang="en-US" sz="3000" dirty="0">
                <a:solidFill>
                  <a:srgbClr val="006600"/>
                </a:solidFill>
              </a:rPr>
              <a:t>             Cr Unearned Revenue     $3,000</a:t>
            </a:r>
          </a:p>
          <a:p>
            <a:pPr>
              <a:buFontTx/>
              <a:buNone/>
            </a:pPr>
            <a:endParaRPr lang="en-US" altLang="en-US" sz="3000" dirty="0">
              <a:solidFill>
                <a:srgbClr val="006600"/>
              </a:solidFill>
            </a:endParaRPr>
          </a:p>
          <a:p>
            <a:r>
              <a:rPr lang="en-US" altLang="en-US" sz="3000" dirty="0">
                <a:solidFill>
                  <a:srgbClr val="663300"/>
                </a:solidFill>
              </a:rPr>
              <a:t>and a third of it was earned during the period then the adjusting entry is:</a:t>
            </a:r>
          </a:p>
          <a:p>
            <a:pPr>
              <a:buFontTx/>
              <a:buNone/>
            </a:pPr>
            <a:r>
              <a:rPr lang="en-US" altLang="en-US" sz="3000" dirty="0">
                <a:solidFill>
                  <a:srgbClr val="663300"/>
                </a:solidFill>
              </a:rPr>
              <a:t>        Dr Unearned Revenue     $  1,000</a:t>
            </a:r>
          </a:p>
          <a:p>
            <a:pPr>
              <a:buFontTx/>
              <a:buNone/>
            </a:pPr>
            <a:r>
              <a:rPr lang="en-US" altLang="en-US" sz="3000" dirty="0">
                <a:solidFill>
                  <a:srgbClr val="663300"/>
                </a:solidFill>
              </a:rPr>
              <a:t>              Cr Revenue            	      $  1,000</a:t>
            </a:r>
            <a:r>
              <a:rPr lang="en-US" altLang="en-US" sz="3000" dirty="0"/>
              <a:t> 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245573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22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B1BC603-245E-4DDF-9A8C-F642E8E5DC88}"/>
              </a:ext>
            </a:extLst>
          </p:cNvPr>
          <p:cNvSpPr txBox="1">
            <a:spLocks noChangeArrowheads="1"/>
          </p:cNvSpPr>
          <p:nvPr/>
        </p:nvSpPr>
        <p:spPr>
          <a:xfrm>
            <a:off x="619125" y="1095375"/>
            <a:ext cx="8763000" cy="502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3000" dirty="0">
                <a:solidFill>
                  <a:srgbClr val="006600"/>
                </a:solidFill>
              </a:rPr>
              <a:t>If a deposit from a customer was initially recorded as revenue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3000" dirty="0">
                <a:solidFill>
                  <a:srgbClr val="006600"/>
                </a:solidFill>
              </a:rPr>
              <a:t>        Dr Cash 			         $3,000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3000" dirty="0">
                <a:solidFill>
                  <a:srgbClr val="006600"/>
                </a:solidFill>
              </a:rPr>
              <a:t>             Cr Revenue 	  		   $3,000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3000" dirty="0">
              <a:solidFill>
                <a:srgbClr val="006600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3000" dirty="0">
                <a:solidFill>
                  <a:srgbClr val="663300"/>
                </a:solidFill>
              </a:rPr>
              <a:t>and a third of it was earned during the period then the adjusting entry is: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3000" dirty="0">
                <a:solidFill>
                  <a:srgbClr val="663300"/>
                </a:solidFill>
              </a:rPr>
              <a:t>        Dr Revenue    		   $  2,000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3000" dirty="0">
                <a:solidFill>
                  <a:srgbClr val="663300"/>
                </a:solidFill>
              </a:rPr>
              <a:t>              	Cr Unearned Revenue     $  2,000</a:t>
            </a:r>
            <a:r>
              <a:rPr lang="en-US" altLang="en-US" sz="3000" dirty="0"/>
              <a:t> 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800484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22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E955FF2-6948-45C2-A9BC-0F702F8C23DF}"/>
              </a:ext>
            </a:extLst>
          </p:cNvPr>
          <p:cNvSpPr txBox="1">
            <a:spLocks noChangeArrowheads="1"/>
          </p:cNvSpPr>
          <p:nvPr/>
        </p:nvSpPr>
        <p:spPr>
          <a:xfrm>
            <a:off x="180975" y="876300"/>
            <a:ext cx="8610600" cy="495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3000" dirty="0">
                <a:solidFill>
                  <a:srgbClr val="006600"/>
                </a:solidFill>
              </a:rPr>
              <a:t>If workers work but are not paid during the month and adjusting entry is required</a:t>
            </a:r>
          </a:p>
          <a:p>
            <a:pPr>
              <a:buFontTx/>
              <a:buNone/>
            </a:pPr>
            <a:r>
              <a:rPr lang="en-US" altLang="en-US" sz="3000" dirty="0">
                <a:solidFill>
                  <a:srgbClr val="006600"/>
                </a:solidFill>
              </a:rPr>
              <a:t>        Dr Wage expense         $15,000</a:t>
            </a:r>
          </a:p>
          <a:p>
            <a:pPr>
              <a:buFontTx/>
              <a:buNone/>
            </a:pPr>
            <a:r>
              <a:rPr lang="en-US" altLang="en-US" sz="3000" dirty="0">
                <a:solidFill>
                  <a:srgbClr val="006600"/>
                </a:solidFill>
              </a:rPr>
              <a:t>             Cr Wages Payable 	     $15,000</a:t>
            </a:r>
          </a:p>
          <a:p>
            <a:pPr>
              <a:buFontTx/>
              <a:buNone/>
            </a:pPr>
            <a:endParaRPr lang="en-US" altLang="en-US" sz="3000" dirty="0">
              <a:solidFill>
                <a:srgbClr val="006600"/>
              </a:solidFill>
            </a:endParaRPr>
          </a:p>
          <a:p>
            <a:r>
              <a:rPr lang="en-US" altLang="en-US" sz="3000" dirty="0">
                <a:solidFill>
                  <a:srgbClr val="663300"/>
                </a:solidFill>
              </a:rPr>
              <a:t>when workers are paid the wages owed in a later period, the Wages Payable account is debited</a:t>
            </a:r>
          </a:p>
        </p:txBody>
      </p:sp>
    </p:spTree>
    <p:extLst>
      <p:ext uri="{BB962C8B-B14F-4D97-AF65-F5344CB8AC3E}">
        <p14:creationId xmlns:p14="http://schemas.microsoft.com/office/powerpoint/2010/main" val="22100762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265</Words>
  <Application>Microsoft Office PowerPoint</Application>
  <PresentationFormat>Widescreen</PresentationFormat>
  <Paragraphs>61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Century Gothic</vt:lpstr>
      <vt:lpstr>Wingdings 3</vt:lpstr>
      <vt:lpstr>Slice</vt:lpstr>
      <vt:lpstr>Accrue vs deferred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Accrue vs deferred </dc:title>
  <dc:creator>Brian Singh</dc:creator>
  <cp:lastModifiedBy>Brian Singh</cp:lastModifiedBy>
  <cp:revision>1</cp:revision>
  <dcterms:created xsi:type="dcterms:W3CDTF">2019-09-25T14:27:14Z</dcterms:created>
  <dcterms:modified xsi:type="dcterms:W3CDTF">2019-09-25T14:32:44Z</dcterms:modified>
</cp:coreProperties>
</file>