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9"/>
  </p:notesMasterIdLst>
  <p:sldIdLst>
    <p:sldId id="256" r:id="rId2"/>
    <p:sldId id="257" r:id="rId3"/>
    <p:sldId id="258" r:id="rId4"/>
    <p:sldId id="265" r:id="rId5"/>
    <p:sldId id="266" r:id="rId6"/>
    <p:sldId id="267" r:id="rId7"/>
    <p:sldId id="271" r:id="rId8"/>
    <p:sldId id="272" r:id="rId9"/>
    <p:sldId id="273" r:id="rId10"/>
    <p:sldId id="274" r:id="rId11"/>
    <p:sldId id="275" r:id="rId12"/>
    <p:sldId id="276" r:id="rId13"/>
    <p:sldId id="261" r:id="rId14"/>
    <p:sldId id="260" r:id="rId15"/>
    <p:sldId id="263" r:id="rId16"/>
    <p:sldId id="262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8CE34-42FA-49A2-A056-B4A76B0DEE69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38738-E678-42BB-A816-426DEF4656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7449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altLang="en-US" sz="900" b="1" dirty="0" smtClean="0">
                <a:latin typeface="Arial" charset="0"/>
              </a:rPr>
              <a:t>THE TWO Cs OF MARKETING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dirty="0" smtClean="0">
                <a:latin typeface="Arial" charset="0"/>
              </a:rPr>
              <a:t>See Figure 8.6, </a:t>
            </a:r>
            <a:r>
              <a:rPr lang="ja-JP" altLang="en-US" sz="900" b="1" dirty="0" smtClean="0"/>
              <a:t>“</a:t>
            </a:r>
            <a:r>
              <a:rPr lang="en-US" altLang="ja-JP" sz="900" b="1" dirty="0" smtClean="0">
                <a:latin typeface="Arial" charset="0"/>
              </a:rPr>
              <a:t>The Two Cs of Marketing</a:t>
            </a:r>
            <a:r>
              <a:rPr lang="ja-JP" altLang="en-US" sz="900" b="1" dirty="0" smtClean="0"/>
              <a:t>”</a:t>
            </a:r>
            <a:r>
              <a:rPr lang="en-US" altLang="ja-JP" sz="900" b="1" dirty="0" smtClean="0">
                <a:latin typeface="Arial" charset="0"/>
              </a:rPr>
              <a:t>, on page 249.</a:t>
            </a:r>
          </a:p>
          <a:p>
            <a:pPr defTabSz="914400" eaLnBrk="1" hangingPunct="1"/>
            <a:r>
              <a:rPr lang="en-US" altLang="en-US" sz="900" b="1" dirty="0" smtClean="0">
                <a:latin typeface="Arial" charset="0"/>
              </a:rPr>
              <a:t>The Competitive Market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dirty="0" smtClean="0">
                <a:latin typeface="Arial" charset="0"/>
              </a:rPr>
              <a:t>See Table 8.1, </a:t>
            </a:r>
            <a:r>
              <a:rPr lang="ja-JP" altLang="en-US" sz="900" b="1" dirty="0" smtClean="0"/>
              <a:t>“</a:t>
            </a:r>
            <a:r>
              <a:rPr lang="en-US" altLang="ja-JP" sz="900" b="1" dirty="0" smtClean="0">
                <a:latin typeface="Arial" charset="0"/>
              </a:rPr>
              <a:t>Estimated U.S. Market Share for Major Soft Drink Brands*</a:t>
            </a:r>
            <a:r>
              <a:rPr lang="ja-JP" altLang="en-US" sz="900" b="1" dirty="0" smtClean="0"/>
              <a:t>”</a:t>
            </a:r>
            <a:r>
              <a:rPr lang="en-US" altLang="ja-JP" sz="900" b="1" dirty="0" smtClean="0">
                <a:latin typeface="Arial" charset="0"/>
              </a:rPr>
              <a:t>, on page 250.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</a:rPr>
              <a:t>The soft drink market has a </a:t>
            </a:r>
            <a:r>
              <a:rPr lang="en-US" altLang="en-US" sz="900" dirty="0" err="1" smtClean="0">
                <a:latin typeface="Arial" charset="0"/>
              </a:rPr>
              <a:t>flavoured</a:t>
            </a:r>
            <a:r>
              <a:rPr lang="en-US" altLang="en-US" sz="900" dirty="0" smtClean="0">
                <a:latin typeface="Arial" charset="0"/>
              </a:rPr>
              <a:t> </a:t>
            </a:r>
            <a:r>
              <a:rPr lang="en-US" altLang="en-US" sz="900" b="1" dirty="0" smtClean="0">
                <a:latin typeface="Arial" charset="0"/>
              </a:rPr>
              <a:t>market segment</a:t>
            </a:r>
            <a:r>
              <a:rPr lang="en-US" altLang="en-US" sz="900" dirty="0" smtClean="0">
                <a:latin typeface="Arial" charset="0"/>
              </a:rPr>
              <a:t> (root beer for example) and an energy drink segment (Red Bull for example). 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</a:rPr>
              <a:t>The two ways to increase market share are to increase the size of the overall market (the introduction of energy drinks created a new segment) and to take sales away for the competition.</a:t>
            </a:r>
          </a:p>
          <a:p>
            <a:pPr defTabSz="914400" eaLnBrk="1" hangingPunct="1"/>
            <a:r>
              <a:rPr lang="en-US" altLang="en-US" sz="900" b="1" i="1" dirty="0" smtClean="0">
                <a:latin typeface="Arial" charset="0"/>
              </a:rPr>
              <a:t>Competition among Products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</a:rPr>
              <a:t>All products and services compete for the consumer</a:t>
            </a:r>
            <a:r>
              <a:rPr lang="ja-JP" altLang="en-US" sz="900" dirty="0" smtClean="0"/>
              <a:t>’</a:t>
            </a:r>
            <a:r>
              <a:rPr lang="en-US" altLang="ja-JP" sz="900" dirty="0" smtClean="0">
                <a:latin typeface="Arial" charset="0"/>
              </a:rPr>
              <a:t>s money in some way.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dirty="0" smtClean="0">
                <a:latin typeface="Arial" charset="0"/>
              </a:rPr>
              <a:t>Indirect Competition</a:t>
            </a:r>
            <a:r>
              <a:rPr lang="en-US" altLang="en-US" sz="900" dirty="0" smtClean="0">
                <a:latin typeface="Arial" charset="0"/>
              </a:rPr>
              <a:t>: Is competition between products or services that are not directly related to each other such as a teen with $25 who decides on spending it on movie tickets or on a CD.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b="1" dirty="0" smtClean="0">
                <a:latin typeface="Arial" charset="0"/>
              </a:rPr>
              <a:t>Discretionary Income:</a:t>
            </a:r>
            <a:r>
              <a:rPr lang="en-US" altLang="en-US" sz="900" dirty="0" smtClean="0">
                <a:latin typeface="Arial" charset="0"/>
              </a:rPr>
              <a:t> The portion of one</a:t>
            </a:r>
            <a:r>
              <a:rPr lang="ja-JP" altLang="en-US" sz="900" dirty="0" smtClean="0"/>
              <a:t>’</a:t>
            </a:r>
            <a:r>
              <a:rPr lang="en-US" altLang="ja-JP" sz="900" dirty="0" smtClean="0">
                <a:latin typeface="Arial" charset="0"/>
              </a:rPr>
              <a:t>s disposable income that is not already committed to paying for necessities and can be used to buy things for pleasure, satisfaction, and comfort.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b="1" dirty="0" smtClean="0">
                <a:latin typeface="Arial" charset="0"/>
              </a:rPr>
              <a:t>Disposable Income</a:t>
            </a:r>
            <a:r>
              <a:rPr lang="en-US" altLang="en-US" sz="900" dirty="0" smtClean="0">
                <a:latin typeface="Arial" charset="0"/>
              </a:rPr>
              <a:t>: Is the amount of income that is left after taxes have been paid.  This income can be used to pay for the basic necessities such as food, clothing, and shelter.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dirty="0" smtClean="0">
                <a:latin typeface="Arial" charset="0"/>
              </a:rPr>
              <a:t>Direct Competition</a:t>
            </a:r>
            <a:r>
              <a:rPr lang="en-US" altLang="en-US" sz="900" dirty="0" smtClean="0">
                <a:latin typeface="Arial" charset="0"/>
              </a:rPr>
              <a:t>: Competition between products that are very similar and have only minor differences.  These products that compete directly with each other do so through image, quality, price, design, features, and benefits.</a:t>
            </a:r>
          </a:p>
          <a:p>
            <a:pPr defTabSz="914400" eaLnBrk="1" hangingPunct="1"/>
            <a:endParaRPr lang="en-US" altLang="en-US" sz="900" dirty="0" smtClean="0">
              <a:latin typeface="Arial" charset="0"/>
            </a:endParaRPr>
          </a:p>
          <a:p>
            <a:pPr defTabSz="914400" eaLnBrk="1" hangingPunct="1">
              <a:buFontTx/>
              <a:buChar char="•"/>
            </a:pPr>
            <a:endParaRPr lang="en-US" altLang="en-US" sz="90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altLang="en-US" sz="900" b="1" dirty="0" smtClean="0">
                <a:latin typeface="Arial" charset="0"/>
              </a:rPr>
              <a:t>THE TWO Cs OF MARKETING</a:t>
            </a:r>
          </a:p>
          <a:p>
            <a:pPr defTabSz="914400" eaLnBrk="1" hangingPunct="1"/>
            <a:r>
              <a:rPr lang="en-US" altLang="en-US" sz="900" b="1" dirty="0" smtClean="0">
                <a:latin typeface="Arial" charset="0"/>
              </a:rPr>
              <a:t>The Consumer Market</a:t>
            </a:r>
          </a:p>
          <a:p>
            <a:pPr defTabSz="914400" eaLnBrk="1" hangingPunct="1"/>
            <a:r>
              <a:rPr lang="en-US" altLang="en-US" sz="900" b="1" i="1" dirty="0" smtClean="0">
                <a:latin typeface="Arial" charset="0"/>
              </a:rPr>
              <a:t>Demographics</a:t>
            </a:r>
            <a:r>
              <a:rPr lang="en-US" altLang="en-US" sz="900" b="1" dirty="0" smtClean="0">
                <a:latin typeface="Arial" charset="0"/>
              </a:rPr>
              <a:t> </a:t>
            </a:r>
            <a:r>
              <a:rPr lang="en-US" altLang="en-US" sz="900" dirty="0" smtClean="0">
                <a:latin typeface="Arial" charset="0"/>
              </a:rPr>
              <a:t>are used by businesses to target specific consumers.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dirty="0" smtClean="0">
                <a:latin typeface="Arial" charset="0"/>
              </a:rPr>
              <a:t>Age: </a:t>
            </a:r>
            <a:r>
              <a:rPr lang="en-US" altLang="en-US" sz="900" dirty="0" smtClean="0">
                <a:latin typeface="Arial" charset="0"/>
              </a:rPr>
              <a:t>Age</a:t>
            </a:r>
            <a:r>
              <a:rPr lang="en-US" altLang="en-US" sz="900" b="1" dirty="0" smtClean="0">
                <a:latin typeface="Arial" charset="0"/>
              </a:rPr>
              <a:t> </a:t>
            </a:r>
            <a:r>
              <a:rPr lang="en-US" altLang="en-US" sz="900" dirty="0" smtClean="0">
                <a:latin typeface="Arial" charset="0"/>
              </a:rPr>
              <a:t>defines our tastes as well as our needs and wants.  Some age groups are consumers, but not always customers.  Adults or parents are </a:t>
            </a:r>
            <a:r>
              <a:rPr lang="en-US" altLang="en-US" sz="900" b="1" dirty="0" smtClean="0">
                <a:latin typeface="Arial" charset="0"/>
              </a:rPr>
              <a:t>gatekeepers</a:t>
            </a:r>
            <a:r>
              <a:rPr lang="en-US" altLang="en-US" sz="900" dirty="0" smtClean="0">
                <a:latin typeface="Arial" charset="0"/>
              </a:rPr>
              <a:t>, or the person who makes buying decisions for others, often children who can influence their decisions.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dirty="0" smtClean="0">
                <a:latin typeface="Arial" charset="0"/>
              </a:rPr>
              <a:t>Gender: </a:t>
            </a:r>
            <a:r>
              <a:rPr lang="en-US" altLang="en-US" sz="900" dirty="0" smtClean="0">
                <a:latin typeface="Arial" charset="0"/>
              </a:rPr>
              <a:t>Some products lines are distinctly marketed to men or women, but more and more traditionally gender marketed products are being targeted to both groups (detergent and power tools are examples).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dirty="0" smtClean="0">
                <a:latin typeface="Arial" charset="0"/>
              </a:rPr>
              <a:t>Family life cycle: </a:t>
            </a:r>
            <a:r>
              <a:rPr lang="en-US" altLang="en-US" sz="900" dirty="0" smtClean="0">
                <a:latin typeface="Arial" charset="0"/>
              </a:rPr>
              <a:t>People</a:t>
            </a:r>
            <a:r>
              <a:rPr lang="ja-JP" altLang="en-US" sz="900" dirty="0" smtClean="0"/>
              <a:t>’</a:t>
            </a:r>
            <a:r>
              <a:rPr lang="en-US" altLang="ja-JP" sz="900" dirty="0" smtClean="0">
                <a:latin typeface="Arial" charset="0"/>
              </a:rPr>
              <a:t>s stage in the family life cycle often determines needs and wants.  New parents need baby items and seniors may buy a retirement escape.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dirty="0" smtClean="0">
                <a:latin typeface="Arial" charset="0"/>
              </a:rPr>
              <a:t>Income level: </a:t>
            </a:r>
            <a:r>
              <a:rPr lang="en-US" altLang="en-US" sz="900" dirty="0" smtClean="0">
                <a:latin typeface="Arial" charset="0"/>
              </a:rPr>
              <a:t>Is the grouping of consumers by how much money they make or have.  Some products are marketed to consumers in every income bracket (Kellogg</a:t>
            </a:r>
            <a:r>
              <a:rPr lang="ja-JP" altLang="en-US" sz="900" dirty="0" smtClean="0"/>
              <a:t>’</a:t>
            </a:r>
            <a:r>
              <a:rPr lang="en-US" altLang="ja-JP" sz="900" dirty="0" smtClean="0">
                <a:latin typeface="Arial" charset="0"/>
              </a:rPr>
              <a:t>s Corn Flakes), some are not (Mercedes).</a:t>
            </a:r>
            <a:r>
              <a:rPr lang="en-US" altLang="ja-JP" sz="900" b="1" dirty="0" smtClean="0">
                <a:latin typeface="Arial" charset="0"/>
              </a:rPr>
              <a:t> 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dirty="0" smtClean="0">
                <a:latin typeface="Arial" charset="0"/>
              </a:rPr>
              <a:t>Ethnicity and culture: </a:t>
            </a:r>
            <a:r>
              <a:rPr lang="en-US" altLang="en-US" sz="900" dirty="0" smtClean="0">
                <a:latin typeface="Arial" charset="0"/>
              </a:rPr>
              <a:t>Businesses target people based on their background and customs.</a:t>
            </a:r>
          </a:p>
          <a:p>
            <a:pPr defTabSz="914400" eaLnBrk="1" hangingPunct="1"/>
            <a:r>
              <a:rPr lang="en-US" altLang="en-US" sz="900" b="1" i="1" dirty="0" smtClean="0">
                <a:latin typeface="Arial" charset="0"/>
              </a:rPr>
              <a:t>Lifestyle</a:t>
            </a:r>
            <a:r>
              <a:rPr lang="en-US" altLang="en-US" sz="900" dirty="0" smtClean="0">
                <a:latin typeface="Arial" charset="0"/>
              </a:rPr>
              <a:t> study is called psychographics.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</a:rPr>
              <a:t>When marketing to demographic groups, marketers need to consider their lifestyles because a person</a:t>
            </a:r>
            <a:r>
              <a:rPr lang="ja-JP" altLang="en-US" sz="900" dirty="0" smtClean="0"/>
              <a:t>’</a:t>
            </a:r>
            <a:r>
              <a:rPr lang="en-US" altLang="ja-JP" sz="900" dirty="0" smtClean="0">
                <a:latin typeface="Arial" charset="0"/>
              </a:rPr>
              <a:t>s beliefs (such as being environmentally conscious or concerned about diet) influence what they purchase.</a:t>
            </a:r>
          </a:p>
          <a:p>
            <a:pPr defTabSz="914400" eaLnBrk="1" hangingPunct="1">
              <a:buFontTx/>
              <a:buChar char="•"/>
            </a:pPr>
            <a:endParaRPr lang="en-US" altLang="en-US" sz="90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FDC839-CEAD-4F1D-9FFA-E21D9F4554BD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4D9C70-06DE-403B-B3C9-2843A28ED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DC839-CEAD-4F1D-9FFA-E21D9F4554BD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4D9C70-06DE-403B-B3C9-2843A28ED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DC839-CEAD-4F1D-9FFA-E21D9F4554BD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4D9C70-06DE-403B-B3C9-2843A28ED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D225A6B-40A6-4CDF-B152-240D94E47E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DC839-CEAD-4F1D-9FFA-E21D9F4554BD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4D9C70-06DE-403B-B3C9-2843A28ED4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DC839-CEAD-4F1D-9FFA-E21D9F4554BD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4D9C70-06DE-403B-B3C9-2843A28ED4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DC839-CEAD-4F1D-9FFA-E21D9F4554BD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4D9C70-06DE-403B-B3C9-2843A28ED4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DC839-CEAD-4F1D-9FFA-E21D9F4554BD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4D9C70-06DE-403B-B3C9-2843A28ED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DC839-CEAD-4F1D-9FFA-E21D9F4554BD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4D9C70-06DE-403B-B3C9-2843A28ED4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DC839-CEAD-4F1D-9FFA-E21D9F4554BD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4D9C70-06DE-403B-B3C9-2843A28ED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AFDC839-CEAD-4F1D-9FFA-E21D9F4554BD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4D9C70-06DE-403B-B3C9-2843A28ED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FDC839-CEAD-4F1D-9FFA-E21D9F4554BD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4D9C70-06DE-403B-B3C9-2843A28ED4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AFDC839-CEAD-4F1D-9FFA-E21D9F4554BD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74D9C70-06DE-403B-B3C9-2843A28ED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Analyzing Your Competition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Singh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3. Notable product attributes – You’ve got to have a product that’s significantly different than any other product on the market </a:t>
            </a:r>
          </a:p>
          <a:p>
            <a:endParaRPr lang="en-CA" dirty="0"/>
          </a:p>
          <a:p>
            <a:r>
              <a:rPr lang="en-CA" dirty="0" smtClean="0"/>
              <a:t>It also helps to associate an individual with the product</a:t>
            </a:r>
          </a:p>
          <a:p>
            <a:endParaRPr lang="en-CA" dirty="0"/>
          </a:p>
          <a:p>
            <a:r>
              <a:rPr lang="en-CA" dirty="0" smtClean="0"/>
              <a:t>“It tastes awful. But it works” </a:t>
            </a:r>
          </a:p>
          <a:p>
            <a:r>
              <a:rPr lang="en-CA" dirty="0" smtClean="0"/>
              <a:t>This famous slogan has made Buckley’s a top selling cough syrup. But it does work! They can back that slogan!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Factors contributing to competitive advantage </a:t>
            </a:r>
            <a:r>
              <a:rPr lang="en-CA" dirty="0" smtClean="0"/>
              <a:t>Cont’d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3290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4. Customer service – Don’t take this lightly. People will come back to your store if your service is not just adequate but above expectations </a:t>
            </a:r>
          </a:p>
          <a:p>
            <a:r>
              <a:rPr lang="en-CA" dirty="0" smtClean="0"/>
              <a:t>You need to go the extra mile </a:t>
            </a:r>
          </a:p>
          <a:p>
            <a:r>
              <a:rPr lang="en-CA" dirty="0" smtClean="0"/>
              <a:t>Canadian Tire faced a big threat when Walmart came to Canada</a:t>
            </a:r>
          </a:p>
          <a:p>
            <a:r>
              <a:rPr lang="en-CA" dirty="0" smtClean="0"/>
              <a:t>They spent millions in retraining staff and now you can push a button, staff will come and help you and show you where the item is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Factors contributing to competitive advantage </a:t>
            </a:r>
            <a:r>
              <a:rPr lang="en-CA" dirty="0" smtClean="0"/>
              <a:t>Cont’d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031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5. Accessibility – How convenient do you make it for the customer? Less work for customer, the better your business!</a:t>
            </a:r>
          </a:p>
          <a:p>
            <a:endParaRPr lang="en-CA" dirty="0"/>
          </a:p>
          <a:p>
            <a:r>
              <a:rPr lang="en-CA" dirty="0" smtClean="0"/>
              <a:t>Example: Shred-it </a:t>
            </a:r>
            <a:r>
              <a:rPr lang="en-CA" dirty="0" smtClean="0">
                <a:sym typeface="Wingdings" panose="05000000000000000000" pitchFamily="2" charset="2"/>
              </a:rPr>
              <a:t> mobile document shredding company created in 1989.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Factors contributing to competitive advantage Cont’d </a:t>
            </a:r>
          </a:p>
        </p:txBody>
      </p:sp>
    </p:spTree>
    <p:extLst>
      <p:ext uri="{BB962C8B-B14F-4D97-AF65-F5344CB8AC3E}">
        <p14:creationId xmlns:p14="http://schemas.microsoft.com/office/powerpoint/2010/main" val="90229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495800"/>
          </a:xfrm>
        </p:spPr>
        <p:txBody>
          <a:bodyPr/>
          <a:lstStyle/>
          <a:p>
            <a:r>
              <a:rPr lang="en-US" dirty="0"/>
              <a:t>These are methods businesses use to hold on to their customers that are sustainable; or will last for a long period of time</a:t>
            </a:r>
          </a:p>
          <a:p>
            <a:r>
              <a:rPr lang="en-US" dirty="0"/>
              <a:t>They include:</a:t>
            </a:r>
          </a:p>
          <a:p>
            <a:pPr lvl="2"/>
            <a:r>
              <a:rPr lang="en-US" dirty="0"/>
              <a:t>Developing a Unique Selling Proposition</a:t>
            </a:r>
          </a:p>
          <a:p>
            <a:pPr lvl="2"/>
            <a:r>
              <a:rPr lang="en-US" dirty="0"/>
              <a:t>Lowering Production Costs</a:t>
            </a:r>
          </a:p>
          <a:p>
            <a:pPr lvl="2"/>
            <a:r>
              <a:rPr lang="en-US" dirty="0"/>
              <a:t>Servicing a Niche market</a:t>
            </a:r>
          </a:p>
          <a:p>
            <a:pPr lvl="2"/>
            <a:r>
              <a:rPr lang="en-US" dirty="0"/>
              <a:t>Creating customer loyalty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Sustainable Competitive Advantages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sz="2800" dirty="0"/>
              <a:t>These advantages can be used for short periods of time to shift sales in their direction but are not sustainable as they are easily </a:t>
            </a:r>
            <a:r>
              <a:rPr lang="en-US" sz="2800" dirty="0" smtClean="0"/>
              <a:t>copied by the competition</a:t>
            </a:r>
            <a:endParaRPr lang="en-US" sz="2800" dirty="0"/>
          </a:p>
          <a:p>
            <a:r>
              <a:rPr lang="en-US" sz="2800" dirty="0"/>
              <a:t>They include:</a:t>
            </a:r>
          </a:p>
          <a:p>
            <a:pPr lvl="2"/>
            <a:r>
              <a:rPr lang="en-US" sz="2000" dirty="0"/>
              <a:t>Promotion</a:t>
            </a:r>
          </a:p>
          <a:p>
            <a:pPr lvl="2"/>
            <a:r>
              <a:rPr lang="en-US" sz="2000" dirty="0"/>
              <a:t>Placement</a:t>
            </a:r>
          </a:p>
          <a:p>
            <a:pPr lvl="2"/>
            <a:r>
              <a:rPr lang="en-US" sz="2000" dirty="0"/>
              <a:t>Quality</a:t>
            </a:r>
          </a:p>
          <a:p>
            <a:pPr lvl="2"/>
            <a:r>
              <a:rPr lang="en-US" sz="2000" dirty="0"/>
              <a:t>Benefits of Use</a:t>
            </a:r>
          </a:p>
          <a:p>
            <a:pPr lvl="2"/>
            <a:r>
              <a:rPr lang="en-US" sz="2000" dirty="0"/>
              <a:t>Price</a:t>
            </a:r>
          </a:p>
          <a:p>
            <a:pPr lvl="2"/>
            <a:r>
              <a:rPr lang="en-US" sz="2000" dirty="0"/>
              <a:t>Design Features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Non-Sustainable Competitive </a:t>
            </a:r>
            <a:r>
              <a:rPr lang="en-US" dirty="0" smtClean="0"/>
              <a:t>Advantages (Won’t Last)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do they sell and how does it compare to your product(s)?</a:t>
            </a:r>
          </a:p>
          <a:p>
            <a:r>
              <a:rPr lang="en-CA" dirty="0" smtClean="0"/>
              <a:t>What is their pricing?</a:t>
            </a:r>
          </a:p>
          <a:p>
            <a:r>
              <a:rPr lang="en-CA" dirty="0" smtClean="0"/>
              <a:t>How do they advertise?</a:t>
            </a:r>
          </a:p>
          <a:p>
            <a:r>
              <a:rPr lang="en-CA" dirty="0" smtClean="0"/>
              <a:t>What do they do to attract customers?</a:t>
            </a:r>
          </a:p>
          <a:p>
            <a:r>
              <a:rPr lang="en-CA" dirty="0" smtClean="0"/>
              <a:t>What can you do to steal customers away from them?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Important?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 are to complete the chart entitled “Analyzing your competition” in the X drive</a:t>
            </a:r>
          </a:p>
          <a:p>
            <a:r>
              <a:rPr lang="en-CA" dirty="0" smtClean="0"/>
              <a:t>Every company has competition, whether it is direct or indirect, so you must come up with your 2 main competitors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Analyzing Your Competition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Sometimes there are obstacles or barriers that will make it hard for you to enter a particular industry</a:t>
            </a:r>
          </a:p>
          <a:p>
            <a:pPr lvl="1"/>
            <a:r>
              <a:rPr lang="en-CA" dirty="0" smtClean="0"/>
              <a:t>High costs</a:t>
            </a:r>
          </a:p>
          <a:p>
            <a:pPr lvl="1"/>
            <a:r>
              <a:rPr lang="en-CA" dirty="0" smtClean="0"/>
              <a:t>Big competitors</a:t>
            </a:r>
          </a:p>
          <a:p>
            <a:pPr lvl="1"/>
            <a:r>
              <a:rPr lang="en-CA" dirty="0" smtClean="0"/>
              <a:t>Legislation</a:t>
            </a:r>
          </a:p>
          <a:p>
            <a:pPr lvl="1"/>
            <a:r>
              <a:rPr lang="en-CA" dirty="0" smtClean="0"/>
              <a:t>Technological expertise</a:t>
            </a:r>
          </a:p>
          <a:p>
            <a:r>
              <a:rPr lang="en-CA" dirty="0" smtClean="0"/>
              <a:t>As an entrepreneur, you need to think of ways to overcome these barriers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Barriers to Entry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Competitive Market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3124200"/>
          </a:xfrm>
        </p:spPr>
        <p:txBody>
          <a:bodyPr/>
          <a:lstStyle/>
          <a:p>
            <a:r>
              <a:rPr lang="en-US" sz="2800" dirty="0"/>
              <a:t>Every new product that is introduced into a market has the potential to dislodge, or kick out, another product that is already there</a:t>
            </a:r>
          </a:p>
          <a:p>
            <a:r>
              <a:rPr lang="en-US" sz="2800" dirty="0"/>
              <a:t>This is because there is a limited number of consumers that want to buy a particular type of product</a:t>
            </a:r>
          </a:p>
          <a:p>
            <a:endParaRPr lang="en-US" sz="2800" dirty="0"/>
          </a:p>
        </p:txBody>
      </p:sp>
      <p:pic>
        <p:nvPicPr>
          <p:cNvPr id="6148" name="Picture 4" descr="j023826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4343400"/>
            <a:ext cx="1882775" cy="2189163"/>
          </a:xfrm>
          <a:noFill/>
          <a:ln/>
        </p:spPr>
      </p:pic>
      <p:pic>
        <p:nvPicPr>
          <p:cNvPr id="6150" name="Picture 6" descr="MCj03980150000[1]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467600" y="4648200"/>
            <a:ext cx="1676400" cy="1619250"/>
          </a:xfrm>
          <a:noFill/>
          <a:ln/>
        </p:spPr>
      </p:pic>
      <p:pic>
        <p:nvPicPr>
          <p:cNvPr id="6152" name="Picture 8" descr="MCj0434910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4343400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MCj0436337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96336" y="332656"/>
            <a:ext cx="1268760" cy="1268760"/>
          </a:xfrm>
          <a:noFill/>
          <a:ln/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 Share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708525"/>
          </a:xfrm>
        </p:spPr>
        <p:txBody>
          <a:bodyPr/>
          <a:lstStyle/>
          <a:p>
            <a:r>
              <a:rPr lang="en-US" dirty="0"/>
              <a:t>Market share is the percentage that one company’s product takes of the total dollars spent by consumers on products within the </a:t>
            </a:r>
            <a:r>
              <a:rPr lang="en-US" dirty="0" smtClean="0"/>
              <a:t>category</a:t>
            </a:r>
          </a:p>
          <a:p>
            <a:pPr marL="342900" lvl="1" indent="-342900">
              <a:buClr>
                <a:schemeClr val="tx1"/>
              </a:buClr>
            </a:pPr>
            <a:r>
              <a:rPr lang="en-US" altLang="en-US" dirty="0"/>
              <a:t>Ex: American soft drink is a $68 Billion dollar industry</a:t>
            </a:r>
          </a:p>
          <a:p>
            <a:pPr marL="342900" lvl="1" indent="-342900">
              <a:buClr>
                <a:schemeClr val="tx1"/>
              </a:buClr>
            </a:pPr>
            <a:r>
              <a:rPr lang="en-US" altLang="en-US" dirty="0"/>
              <a:t>If you’re a soft drink company that sells $10 Billon a year, you own 14% of the market</a:t>
            </a:r>
          </a:p>
          <a:p>
            <a:pPr marL="342900" lvl="1" indent="-342900">
              <a:buClr>
                <a:schemeClr val="tx1"/>
              </a:buClr>
            </a:pPr>
            <a:r>
              <a:rPr lang="en-US" altLang="en-US" dirty="0"/>
              <a:t>(.</a:t>
            </a:r>
            <a:r>
              <a:rPr lang="en-US" altLang="en-US" dirty="0" smtClean="0"/>
              <a:t>15 </a:t>
            </a:r>
            <a:r>
              <a:rPr lang="en-US" altLang="en-US" dirty="0"/>
              <a:t>x 68) = </a:t>
            </a:r>
            <a:r>
              <a:rPr lang="en-US" altLang="en-US" dirty="0" smtClean="0"/>
              <a:t>15% </a:t>
            </a:r>
            <a:r>
              <a:rPr lang="en-US" altLang="en-US" dirty="0"/>
              <a:t>market share</a:t>
            </a:r>
          </a:p>
          <a:p>
            <a:r>
              <a:rPr lang="en-US" dirty="0" smtClean="0"/>
              <a:t>Think </a:t>
            </a:r>
            <a:r>
              <a:rPr lang="en-US" dirty="0"/>
              <a:t>of it as a piece of pie; How much of the total pie does one company have?</a:t>
            </a:r>
          </a:p>
        </p:txBody>
      </p:sp>
      <p:pic>
        <p:nvPicPr>
          <p:cNvPr id="13318" name="Picture 6" descr="j023720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553325" y="4868863"/>
            <a:ext cx="1590675" cy="1828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CA" dirty="0" smtClean="0"/>
              <a:t>2 ways to increase market share </a:t>
            </a:r>
          </a:p>
          <a:p>
            <a:r>
              <a:rPr lang="en-CA" dirty="0" smtClean="0"/>
              <a:t>Increase the overall size of the market</a:t>
            </a:r>
          </a:p>
          <a:p>
            <a:pPr marL="109728" indent="0">
              <a:buNone/>
            </a:pPr>
            <a:r>
              <a:rPr lang="en-CA" dirty="0" smtClean="0"/>
              <a:t>Ex: When energy drinks became popular, a whole new segment of the overall beverage market was created </a:t>
            </a:r>
          </a:p>
          <a:p>
            <a:r>
              <a:rPr lang="en-CA" dirty="0" smtClean="0"/>
              <a:t>With an increased market size, competitors could see profit </a:t>
            </a:r>
          </a:p>
          <a:p>
            <a:r>
              <a:rPr lang="en-CA" dirty="0" smtClean="0"/>
              <a:t>2</a:t>
            </a:r>
            <a:r>
              <a:rPr lang="en-CA" baseline="30000" dirty="0" smtClean="0"/>
              <a:t>nd</a:t>
            </a:r>
            <a:r>
              <a:rPr lang="en-CA" dirty="0" smtClean="0"/>
              <a:t> way to increase market share is by taking sales away from competitors </a:t>
            </a:r>
          </a:p>
          <a:p>
            <a:r>
              <a:rPr lang="en-CA" dirty="0" smtClean="0"/>
              <a:t>Ex. Sprite took many sales away from Mountain Dew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to increase market share?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761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" indent="0" eaLnBrk="1" hangingPunct="1">
              <a:buClr>
                <a:schemeClr val="tx1"/>
              </a:buClr>
              <a:buFont typeface="Wingdings" charset="0"/>
              <a:buNone/>
              <a:defRPr/>
            </a:pPr>
            <a:r>
              <a:rPr lang="en-US" sz="2800" b="1" dirty="0" smtClean="0">
                <a:solidFill>
                  <a:schemeClr val="accent6"/>
                </a:solidFill>
                <a:ea typeface="ＭＳ Ｐゴシック" charset="0"/>
                <a:cs typeface="ＭＳ Ｐゴシック" charset="0"/>
              </a:rPr>
              <a:t>Indirect </a:t>
            </a:r>
            <a:r>
              <a:rPr lang="en-US" sz="2800" b="1" dirty="0">
                <a:solidFill>
                  <a:schemeClr val="accent6"/>
                </a:solidFill>
                <a:ea typeface="ＭＳ Ｐゴシック" charset="0"/>
                <a:cs typeface="ＭＳ Ｐゴシック" charset="0"/>
              </a:rPr>
              <a:t>competition </a:t>
            </a:r>
            <a:r>
              <a:rPr lang="en-US" sz="2800" b="1" dirty="0">
                <a:solidFill>
                  <a:schemeClr val="accent1"/>
                </a:solidFill>
                <a:ea typeface="ＭＳ Ｐゴシック" charset="0"/>
                <a:cs typeface="ＭＳ Ｐゴシック" charset="0"/>
              </a:rPr>
              <a:t>-</a:t>
            </a:r>
            <a:r>
              <a:rPr lang="en-US" sz="2800" dirty="0">
                <a:solidFill>
                  <a:schemeClr val="accent1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smtClean="0">
                <a:solidFill>
                  <a:schemeClr val="accent1"/>
                </a:solidFill>
                <a:ea typeface="ＭＳ Ｐゴシック" charset="0"/>
                <a:cs typeface="ＭＳ Ｐゴシック" charset="0"/>
              </a:rPr>
              <a:t>not </a:t>
            </a:r>
            <a:r>
              <a:rPr lang="en-US" sz="2800" dirty="0">
                <a:solidFill>
                  <a:schemeClr val="accent1"/>
                </a:solidFill>
                <a:ea typeface="ＭＳ Ｐゴシック" charset="0"/>
                <a:cs typeface="ＭＳ Ｐゴシック" charset="0"/>
              </a:rPr>
              <a:t>directly related to each other</a:t>
            </a:r>
            <a:r>
              <a:rPr lang="en-US" sz="2800" b="1" dirty="0">
                <a:solidFill>
                  <a:schemeClr val="accent1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800" b="1" dirty="0" smtClean="0">
                <a:solidFill>
                  <a:schemeClr val="accent1"/>
                </a:solidFill>
                <a:ea typeface="ＭＳ Ｐゴシック" charset="0"/>
                <a:cs typeface="ＭＳ Ｐゴシック" charset="0"/>
              </a:rPr>
              <a:t>(Ex: movies vs pizza)</a:t>
            </a:r>
          </a:p>
          <a:p>
            <a:pPr marL="9525" indent="0" eaLnBrk="1" hangingPunct="1">
              <a:buClr>
                <a:schemeClr val="tx1"/>
              </a:buClr>
              <a:buFont typeface="Wingdings" charset="0"/>
              <a:buNone/>
              <a:defRPr/>
            </a:pPr>
            <a:endParaRPr lang="en-US" sz="2800" b="1" dirty="0" smtClean="0">
              <a:solidFill>
                <a:schemeClr val="accent1"/>
              </a:solidFill>
              <a:ea typeface="ＭＳ Ｐゴシック" charset="0"/>
              <a:cs typeface="ＭＳ Ｐゴシック" charset="0"/>
            </a:endParaRPr>
          </a:p>
          <a:p>
            <a:pPr marL="9525" indent="0" eaLnBrk="1" hangingPunct="1">
              <a:buClr>
                <a:schemeClr val="tx1"/>
              </a:buClr>
              <a:buFont typeface="Wingdings" charset="0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Direct </a:t>
            </a:r>
            <a:r>
              <a:rPr lang="en-US" sz="2800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competition </a:t>
            </a:r>
            <a:r>
              <a:rPr lang="en-US" sz="2800" b="1" dirty="0">
                <a:solidFill>
                  <a:schemeClr val="accent1"/>
                </a:solidFill>
                <a:ea typeface="ＭＳ Ｐゴシック" charset="0"/>
                <a:cs typeface="ＭＳ Ｐゴシック" charset="0"/>
              </a:rPr>
              <a:t>- </a:t>
            </a:r>
            <a:r>
              <a:rPr lang="en-US" sz="2800" dirty="0">
                <a:solidFill>
                  <a:schemeClr val="accent1"/>
                </a:solidFill>
                <a:ea typeface="ＭＳ Ｐゴシック" charset="0"/>
                <a:cs typeface="ＭＳ Ｐゴシック" charset="0"/>
              </a:rPr>
              <a:t>products that are similar to one </a:t>
            </a:r>
            <a:r>
              <a:rPr lang="en-US" sz="2800" dirty="0" smtClean="0">
                <a:solidFill>
                  <a:schemeClr val="accent1"/>
                </a:solidFill>
                <a:ea typeface="ＭＳ Ｐゴシック" charset="0"/>
                <a:cs typeface="ＭＳ Ｐゴシック" charset="0"/>
              </a:rPr>
              <a:t>another (Ex: pizza </a:t>
            </a:r>
            <a:r>
              <a:rPr lang="en-US" sz="2800" dirty="0" err="1" smtClean="0">
                <a:solidFill>
                  <a:schemeClr val="accent1"/>
                </a:solidFill>
                <a:ea typeface="ＭＳ Ｐゴシック" charset="0"/>
                <a:cs typeface="ＭＳ Ｐゴシック" charset="0"/>
              </a:rPr>
              <a:t>pizza</a:t>
            </a:r>
            <a:r>
              <a:rPr lang="en-US" sz="2800" dirty="0" smtClean="0">
                <a:solidFill>
                  <a:schemeClr val="accent1"/>
                </a:solidFill>
                <a:ea typeface="ＭＳ Ｐゴシック" charset="0"/>
                <a:cs typeface="ＭＳ Ｐゴシック" charset="0"/>
              </a:rPr>
              <a:t> vs pizza hut)</a:t>
            </a:r>
          </a:p>
          <a:p>
            <a:pPr marL="9525" indent="0" eaLnBrk="1" hangingPunct="1">
              <a:buClr>
                <a:schemeClr val="tx1"/>
              </a:buClr>
              <a:buFont typeface="Wingdings" charset="0"/>
              <a:buNone/>
              <a:defRPr/>
            </a:pPr>
            <a:endParaRPr lang="en-US" sz="2800" b="1" dirty="0">
              <a:solidFill>
                <a:schemeClr val="accent1"/>
              </a:solidFill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Font typeface="Wingdings 2" charset="0"/>
              <a:buNone/>
              <a:defRPr/>
            </a:pPr>
            <a:endParaRPr lang="en-US" sz="1600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i="1" smtClean="0">
                <a:solidFill>
                  <a:srgbClr val="E2751D"/>
                </a:solidFill>
              </a:rPr>
              <a:t>Competition Among Products</a:t>
            </a:r>
            <a:br>
              <a:rPr lang="en-US" altLang="en-US" b="1" i="1" smtClean="0">
                <a:solidFill>
                  <a:srgbClr val="E2751D"/>
                </a:solidFill>
              </a:rPr>
            </a:br>
            <a:endParaRPr lang="en-US" altLang="en-US" smtClean="0"/>
          </a:p>
        </p:txBody>
      </p:sp>
      <p:pic>
        <p:nvPicPr>
          <p:cNvPr id="52227" name="Picture 4" descr="IMG_2528"/>
          <p:cNvPicPr>
            <a:picLocks noChangeAspect="1" noChangeArrowheads="1"/>
          </p:cNvPicPr>
          <p:nvPr/>
        </p:nvPicPr>
        <p:blipFill>
          <a:blip r:embed="rId3"/>
          <a:srcRect l="29626" t="11089" b="17258"/>
          <a:stretch>
            <a:fillRect/>
          </a:stretch>
        </p:blipFill>
        <p:spPr bwMode="auto">
          <a:xfrm>
            <a:off x="5684838" y="4614863"/>
            <a:ext cx="2370137" cy="1511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7539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" indent="0" eaLnBrk="1" hangingPunct="1">
              <a:buClr>
                <a:schemeClr val="tx1"/>
              </a:buClr>
              <a:buFont typeface="Wingdings" charset="0"/>
              <a:buNone/>
              <a:defRPr/>
            </a:pPr>
            <a:r>
              <a:rPr lang="en-US" sz="2800" dirty="0">
                <a:solidFill>
                  <a:schemeClr val="accent1"/>
                </a:solidFill>
                <a:ea typeface="ＭＳ Ｐゴシック" charset="0"/>
                <a:cs typeface="ＭＳ Ｐゴシック" charset="0"/>
              </a:rPr>
              <a:t>B</a:t>
            </a:r>
            <a:r>
              <a:rPr lang="en-US" sz="2800" dirty="0" smtClean="0">
                <a:solidFill>
                  <a:schemeClr val="accent1"/>
                </a:solidFill>
                <a:ea typeface="ＭＳ Ｐゴシック" charset="0"/>
                <a:cs typeface="ＭＳ Ｐゴシック" charset="0"/>
              </a:rPr>
              <a:t>usinesses </a:t>
            </a:r>
            <a:r>
              <a:rPr lang="en-US" sz="2800" dirty="0">
                <a:solidFill>
                  <a:schemeClr val="accent1"/>
                </a:solidFill>
                <a:ea typeface="ＭＳ Ｐゴシック" charset="0"/>
                <a:cs typeface="ＭＳ Ｐゴシック" charset="0"/>
              </a:rPr>
              <a:t>study and target potential users of a product or </a:t>
            </a:r>
            <a:r>
              <a:rPr lang="en-US" sz="2800" dirty="0" smtClean="0">
                <a:solidFill>
                  <a:schemeClr val="accent1"/>
                </a:solidFill>
                <a:ea typeface="ＭＳ Ｐゴシック" charset="0"/>
                <a:cs typeface="ＭＳ Ｐゴシック" charset="0"/>
              </a:rPr>
              <a:t>service</a:t>
            </a:r>
            <a:r>
              <a:rPr lang="en-US" sz="2800" dirty="0">
                <a:solidFill>
                  <a:schemeClr val="accent1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smtClean="0">
                <a:solidFill>
                  <a:schemeClr val="accent1"/>
                </a:solidFill>
                <a:ea typeface="ＭＳ Ｐゴシック" charset="0"/>
                <a:cs typeface="ＭＳ Ｐゴシック" charset="0"/>
              </a:rPr>
              <a:t>to be competitive</a:t>
            </a:r>
            <a:endParaRPr lang="en-US" sz="2800" dirty="0">
              <a:solidFill>
                <a:schemeClr val="accent1"/>
              </a:solidFill>
              <a:ea typeface="ＭＳ Ｐゴシック" charset="0"/>
              <a:cs typeface="ＭＳ Ｐゴシック" charset="0"/>
            </a:endParaRPr>
          </a:p>
          <a:p>
            <a:pPr marL="9525" indent="0" eaLnBrk="1" hangingPunct="1">
              <a:buClr>
                <a:schemeClr val="tx1"/>
              </a:buClr>
              <a:buFont typeface="Wingdings" charset="0"/>
              <a:buNone/>
              <a:defRPr/>
            </a:pPr>
            <a:r>
              <a:rPr lang="en-US" sz="2800" dirty="0">
                <a:solidFill>
                  <a:schemeClr val="accent1"/>
                </a:solidFill>
                <a:ea typeface="ＭＳ Ｐゴシック" charset="0"/>
                <a:cs typeface="ＭＳ Ｐゴシック" charset="0"/>
              </a:rPr>
              <a:t>These consumers can be identified </a:t>
            </a:r>
            <a:r>
              <a:rPr lang="en-US" sz="2800" dirty="0" smtClean="0">
                <a:solidFill>
                  <a:schemeClr val="accent1"/>
                </a:solidFill>
                <a:ea typeface="ＭＳ Ｐゴシック" charset="0"/>
                <a:cs typeface="ＭＳ Ｐゴシック" charset="0"/>
              </a:rPr>
              <a:t>by:</a:t>
            </a:r>
          </a:p>
          <a:p>
            <a:pPr marL="466725" indent="-457200">
              <a:buClr>
                <a:schemeClr val="tx1"/>
              </a:buClr>
              <a:defRPr/>
            </a:pPr>
            <a:r>
              <a:rPr lang="en-US" sz="2800" b="1" i="1" dirty="0" smtClean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Demographics:</a:t>
            </a:r>
            <a:r>
              <a:rPr lang="en-US" sz="2800" b="1" i="1" dirty="0" smtClean="0">
                <a:solidFill>
                  <a:schemeClr val="accent1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700" dirty="0">
                <a:solidFill>
                  <a:schemeClr val="accent1"/>
                </a:solidFill>
                <a:ea typeface="ＭＳ Ｐゴシック" charset="0"/>
              </a:rPr>
              <a:t>a</a:t>
            </a:r>
            <a:r>
              <a:rPr lang="en-US" sz="2700" dirty="0" smtClean="0">
                <a:solidFill>
                  <a:schemeClr val="accent1"/>
                </a:solidFill>
                <a:ea typeface="ＭＳ Ｐゴシック" charset="0"/>
              </a:rPr>
              <a:t>ge</a:t>
            </a:r>
            <a:r>
              <a:rPr lang="en-US" sz="2700" dirty="0">
                <a:solidFill>
                  <a:schemeClr val="accent1"/>
                </a:solidFill>
                <a:ea typeface="ＭＳ Ｐゴシック" charset="0"/>
              </a:rPr>
              <a:t>, gender, </a:t>
            </a:r>
            <a:r>
              <a:rPr lang="en-US" sz="2700" dirty="0" smtClean="0">
                <a:solidFill>
                  <a:schemeClr val="accent1"/>
                </a:solidFill>
                <a:ea typeface="ＭＳ Ｐゴシック" charset="0"/>
              </a:rPr>
              <a:t>culture</a:t>
            </a:r>
            <a:r>
              <a:rPr lang="en-US" sz="2700" dirty="0">
                <a:solidFill>
                  <a:schemeClr val="accent1"/>
                </a:solidFill>
                <a:ea typeface="ＭＳ Ｐゴシック" charset="0"/>
              </a:rPr>
              <a:t>, income </a:t>
            </a:r>
            <a:r>
              <a:rPr lang="en-US" sz="2700" dirty="0" smtClean="0">
                <a:solidFill>
                  <a:schemeClr val="accent1"/>
                </a:solidFill>
                <a:ea typeface="ＭＳ Ｐゴシック" charset="0"/>
              </a:rPr>
              <a:t>etc.</a:t>
            </a:r>
          </a:p>
          <a:p>
            <a:pPr marL="466725" lvl="1" indent="-457200">
              <a:buClr>
                <a:schemeClr val="tx1"/>
              </a:buClr>
              <a:defRPr/>
            </a:pPr>
            <a:r>
              <a:rPr lang="en-US" b="1" i="1" dirty="0" smtClean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Lifestyle: </a:t>
            </a:r>
            <a:r>
              <a:rPr lang="en-US" sz="2700" dirty="0" smtClean="0">
                <a:solidFill>
                  <a:schemeClr val="accent1"/>
                </a:solidFill>
                <a:ea typeface="ＭＳ Ｐゴシック" charset="0"/>
              </a:rPr>
              <a:t>The </a:t>
            </a:r>
            <a:r>
              <a:rPr lang="en-US" sz="2700" dirty="0">
                <a:solidFill>
                  <a:schemeClr val="accent1"/>
                </a:solidFill>
                <a:ea typeface="ＭＳ Ｐゴシック" charset="0"/>
              </a:rPr>
              <a:t>way people live, </a:t>
            </a:r>
            <a:r>
              <a:rPr lang="en-US" sz="2700" dirty="0" smtClean="0">
                <a:solidFill>
                  <a:schemeClr val="accent1"/>
                </a:solidFill>
                <a:ea typeface="ＭＳ Ｐゴシック" charset="0"/>
              </a:rPr>
              <a:t>values</a:t>
            </a:r>
            <a:r>
              <a:rPr lang="en-US" sz="2700" dirty="0">
                <a:solidFill>
                  <a:schemeClr val="accent1"/>
                </a:solidFill>
                <a:ea typeface="ＭＳ Ｐゴシック" charset="0"/>
              </a:rPr>
              <a:t>, beliefs, </a:t>
            </a:r>
            <a:r>
              <a:rPr lang="en-US" sz="2700" dirty="0" smtClean="0">
                <a:solidFill>
                  <a:schemeClr val="accent1"/>
                </a:solidFill>
                <a:ea typeface="ＭＳ Ｐゴシック" charset="0"/>
              </a:rPr>
              <a:t>motivations</a:t>
            </a:r>
            <a:endParaRPr lang="en-US" sz="2700" dirty="0">
              <a:ea typeface="ＭＳ Ｐゴシック" charset="0"/>
            </a:endParaRPr>
          </a:p>
          <a:p>
            <a:pPr marL="9525" lvl="1" indent="0">
              <a:buClr>
                <a:schemeClr val="tx1"/>
              </a:buClr>
              <a:buNone/>
              <a:defRPr/>
            </a:pPr>
            <a:endParaRPr lang="en-US" sz="2700" dirty="0">
              <a:solidFill>
                <a:schemeClr val="accent1"/>
              </a:solidFill>
              <a:ea typeface="ＭＳ Ｐゴシック" charset="0"/>
            </a:endParaRPr>
          </a:p>
          <a:p>
            <a:pPr marL="9525" indent="0" eaLnBrk="1" hangingPunct="1">
              <a:buClr>
                <a:schemeClr val="tx1"/>
              </a:buClr>
              <a:buFont typeface="Wingdings" charset="0"/>
              <a:buNone/>
              <a:defRPr/>
            </a:pPr>
            <a:endParaRPr lang="en-US" sz="2800" b="1" i="1" dirty="0">
              <a:solidFill>
                <a:schemeClr val="accent1"/>
              </a:solidFill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20000"/>
              </a:lnSpc>
              <a:buClr>
                <a:schemeClr val="tx1"/>
              </a:buClr>
              <a:buFont typeface="Wingdings 2" charset="0"/>
              <a:buNone/>
              <a:defRPr/>
            </a:pPr>
            <a:endParaRPr lang="en-US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82613" lvl="1" indent="-285750" eaLnBrk="1" hangingPunct="1">
              <a:lnSpc>
                <a:spcPct val="80000"/>
              </a:lnSpc>
              <a:buClr>
                <a:schemeClr val="tx1"/>
              </a:buClr>
              <a:buFont typeface="Wingdings 2" charset="0"/>
              <a:buNone/>
              <a:defRPr/>
            </a:pPr>
            <a:endParaRPr lang="en-US" sz="2400" b="1" dirty="0"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E2751D"/>
                </a:solidFill>
              </a:rPr>
              <a:t>The Consumer Market</a:t>
            </a:r>
            <a:endParaRPr lang="en-US" altLang="en-US" smtClean="0"/>
          </a:p>
        </p:txBody>
      </p:sp>
      <p:pic>
        <p:nvPicPr>
          <p:cNvPr id="51204" name="Picture 6" descr="http://blogs.oregonstate.edu/programevaluation/files/2011/02/demographics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109474"/>
            <a:ext cx="2178050" cy="1254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802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You want to look at the market as a whole as well. </a:t>
            </a:r>
          </a:p>
          <a:p>
            <a:r>
              <a:rPr lang="en-CA" dirty="0" smtClean="0"/>
              <a:t>Factors such as </a:t>
            </a:r>
          </a:p>
          <a:p>
            <a:pPr lvl="1"/>
            <a:r>
              <a:rPr lang="en-CA" dirty="0" smtClean="0"/>
              <a:t>emerging technologies that can be exploited</a:t>
            </a:r>
          </a:p>
          <a:p>
            <a:pPr lvl="1"/>
            <a:r>
              <a:rPr lang="en-CA" dirty="0" smtClean="0"/>
              <a:t>Changes in lifestyle that clear the way for new products or services </a:t>
            </a:r>
          </a:p>
          <a:p>
            <a:pPr lvl="1"/>
            <a:r>
              <a:rPr lang="en-CA" dirty="0" smtClean="0"/>
              <a:t>Geographical shifts that open new market opportunities </a:t>
            </a:r>
          </a:p>
          <a:p>
            <a:pPr marL="137160" indent="0">
              <a:buNone/>
            </a:pPr>
            <a:endParaRPr lang="en-CA" dirty="0"/>
          </a:p>
          <a:p>
            <a:pPr marL="594360" indent="-457200"/>
            <a:r>
              <a:rPr lang="en-CA" dirty="0" smtClean="0"/>
              <a:t>Lulu Lemon is a retail outlet that recognized a trend and now dominates the market 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Macroenvironment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7462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1. Price/value – If you can find a way to make your customer more successful on their terms, why wouldn’t they buy from you?</a:t>
            </a:r>
          </a:p>
          <a:p>
            <a:endParaRPr lang="en-CA" dirty="0"/>
          </a:p>
          <a:p>
            <a:r>
              <a:rPr lang="en-CA" dirty="0" smtClean="0"/>
              <a:t>You must supply your product/service to customers at the right time, in the right amount, and at the right value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Factors contributing to competitive advantage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8353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2. Unique service features – How unique is your service compared to others? </a:t>
            </a:r>
          </a:p>
          <a:p>
            <a:endParaRPr lang="en-CA" dirty="0"/>
          </a:p>
          <a:p>
            <a:r>
              <a:rPr lang="en-CA" dirty="0" smtClean="0"/>
              <a:t>Is it unique enough? </a:t>
            </a: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Can someone replicate it?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Factors contributing to competitive advantage </a:t>
            </a:r>
            <a:r>
              <a:rPr lang="en-CA" dirty="0" smtClean="0"/>
              <a:t>Cont’d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4623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</TotalTime>
  <Words>1352</Words>
  <Application>Microsoft Office PowerPoint</Application>
  <PresentationFormat>On-screen Show (4:3)</PresentationFormat>
  <Paragraphs>117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Analyzing Your Competition</vt:lpstr>
      <vt:lpstr>The Competitive Market</vt:lpstr>
      <vt:lpstr>Market Share</vt:lpstr>
      <vt:lpstr>How to increase market share?</vt:lpstr>
      <vt:lpstr>Competition Among Products </vt:lpstr>
      <vt:lpstr>The Consumer Market</vt:lpstr>
      <vt:lpstr>Macroenvironment </vt:lpstr>
      <vt:lpstr>Factors contributing to competitive advantage </vt:lpstr>
      <vt:lpstr>Factors contributing to competitive advantage Cont’d </vt:lpstr>
      <vt:lpstr>Factors contributing to competitive advantage Cont’d </vt:lpstr>
      <vt:lpstr>Factors contributing to competitive advantage Cont’d </vt:lpstr>
      <vt:lpstr>Factors contributing to competitive advantage Cont’d </vt:lpstr>
      <vt:lpstr>Sustainable Competitive Advantages</vt:lpstr>
      <vt:lpstr>Non-Sustainable Competitive Advantages (Won’t Last)</vt:lpstr>
      <vt:lpstr>What is Important?</vt:lpstr>
      <vt:lpstr>Analyzing Your Competition</vt:lpstr>
      <vt:lpstr>Barriers to Entry</vt:lpstr>
    </vt:vector>
  </TitlesOfParts>
  <Company>Upper Canada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UCDSB</dc:creator>
  <cp:lastModifiedBy>Brian</cp:lastModifiedBy>
  <cp:revision>9</cp:revision>
  <dcterms:created xsi:type="dcterms:W3CDTF">2010-11-29T12:48:47Z</dcterms:created>
  <dcterms:modified xsi:type="dcterms:W3CDTF">2018-05-02T17:49:24Z</dcterms:modified>
</cp:coreProperties>
</file>