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584AB-EAB3-49E7-BF01-D88BE3DB4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chemeClr val="tx2"/>
                </a:solidFill>
              </a:rPr>
              <a:t>Cash Dividends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AA99C-5A96-4BA6-978D-EEF1A437C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>
                    <a:alpha val="80000"/>
                  </a:schemeClr>
                </a:solidFill>
              </a:rPr>
              <a:t>Mr. Singh </a:t>
            </a:r>
          </a:p>
          <a:p>
            <a:r>
              <a:rPr lang="en-CA" dirty="0">
                <a:solidFill>
                  <a:schemeClr val="tx1">
                    <a:alpha val="80000"/>
                  </a:schemeClr>
                </a:solidFill>
              </a:rPr>
              <a:t>BAT4M</a:t>
            </a:r>
          </a:p>
        </p:txBody>
      </p:sp>
    </p:spTree>
    <p:extLst>
      <p:ext uri="{BB962C8B-B14F-4D97-AF65-F5344CB8AC3E}">
        <p14:creationId xmlns:p14="http://schemas.microsoft.com/office/powerpoint/2010/main" val="282773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B413A-4491-4FE6-A1BE-ED093DB7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3" y="381001"/>
            <a:ext cx="9678988" cy="99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Dividend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8E3DC-1FE7-43F0-9CD8-97D4E7AA2467}"/>
              </a:ext>
            </a:extLst>
          </p:cNvPr>
          <p:cNvSpPr txBox="1"/>
          <p:nvPr/>
        </p:nvSpPr>
        <p:spPr>
          <a:xfrm>
            <a:off x="490193" y="1564849"/>
            <a:ext cx="1145356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b="1" dirty="0"/>
              <a:t>Question:</a:t>
            </a:r>
            <a:r>
              <a:rPr lang="en-CA" sz="2600" dirty="0"/>
              <a:t> T</a:t>
            </a:r>
            <a:r>
              <a:rPr lang="en-US" sz="2600" dirty="0" err="1"/>
              <a:t>otal</a:t>
            </a:r>
            <a:r>
              <a:rPr lang="en-US" sz="2600" dirty="0"/>
              <a:t> assets are $40,000; total liabilities $39,000; and total equity $1,000, consisting of $900 in common shares and $100 of retained earnings. What is the maximum that could be declared?</a:t>
            </a:r>
            <a:endParaRPr lang="en-CA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/>
              <a:t>Sometimes board of directors might choose not to declare dividends because there may be financial conditions that make it impractical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b="1" dirty="0"/>
              <a:t>Consideration 1: </a:t>
            </a:r>
            <a:r>
              <a:rPr lang="en-CA" sz="2600" dirty="0"/>
              <a:t>There may not be adequate cash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b="1" dirty="0"/>
              <a:t>Consideration 2: </a:t>
            </a:r>
            <a:r>
              <a:rPr lang="en-CA" sz="2600" dirty="0"/>
              <a:t>A policy of the corporation may preclude divided payments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b="1" dirty="0"/>
              <a:t>Consideration 3: </a:t>
            </a:r>
            <a:r>
              <a:rPr lang="en-CA" sz="2600" dirty="0"/>
              <a:t>No legal requirement that dividends have to be paid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b="1" dirty="0"/>
              <a:t>Consideration 4: </a:t>
            </a:r>
            <a:r>
              <a:rPr lang="en-CA" sz="2600" dirty="0"/>
              <a:t>Dividends may be issued in shares of the corporation rather than cash </a:t>
            </a:r>
            <a:endParaRPr lang="en-CA" sz="2600" b="1" dirty="0"/>
          </a:p>
        </p:txBody>
      </p:sp>
    </p:spTree>
    <p:extLst>
      <p:ext uri="{BB962C8B-B14F-4D97-AF65-F5344CB8AC3E}">
        <p14:creationId xmlns:p14="http://schemas.microsoft.com/office/powerpoint/2010/main" val="411583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B413A-4491-4FE6-A1BE-ED093DB7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3" y="381001"/>
            <a:ext cx="9678988" cy="99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Dividend Declaration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8E3DC-1FE7-43F0-9CD8-97D4E7AA2467}"/>
              </a:ext>
            </a:extLst>
          </p:cNvPr>
          <p:cNvSpPr txBox="1"/>
          <p:nvPr/>
        </p:nvSpPr>
        <p:spPr>
          <a:xfrm>
            <a:off x="490193" y="1564849"/>
            <a:ext cx="114535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/>
              <a:t>Dividends can be paid if they have officially been declared by the board of directors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/>
              <a:t>Once a dividend declaration has been made public, the dividend becomes a liability and must be paid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60B84-0977-4084-AE47-0DD9A5477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1" t="33087" r="15657" b="11358"/>
          <a:stretch/>
        </p:blipFill>
        <p:spPr>
          <a:xfrm>
            <a:off x="1039290" y="3225285"/>
            <a:ext cx="671188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8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B413A-4491-4FE6-A1BE-ED093DB7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3" y="381001"/>
            <a:ext cx="9678988" cy="99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Date of declaration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8E3DC-1FE7-43F0-9CD8-97D4E7AA2467}"/>
              </a:ext>
            </a:extLst>
          </p:cNvPr>
          <p:cNvSpPr txBox="1"/>
          <p:nvPr/>
        </p:nvSpPr>
        <p:spPr>
          <a:xfrm>
            <a:off x="490193" y="1564849"/>
            <a:ext cx="11453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/>
              <a:t>Entry made on May 25</a:t>
            </a:r>
            <a:r>
              <a:rPr lang="en-CA" sz="2600" baseline="30000" dirty="0"/>
              <a:t>th</a:t>
            </a:r>
            <a:r>
              <a:rPr lang="en-CA" sz="2600" dirty="0"/>
              <a:t> 2016, the date of declaration: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22476-ABC6-4B16-A071-0B99E90B8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2" t="21998" r="2513" b="40988"/>
          <a:stretch/>
        </p:blipFill>
        <p:spPr>
          <a:xfrm>
            <a:off x="578267" y="2223045"/>
            <a:ext cx="8028405" cy="2072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36916-6EBC-4EBE-BAB7-4152727E3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87" t="32692" r="2514" b="30640"/>
          <a:stretch/>
        </p:blipFill>
        <p:spPr>
          <a:xfrm>
            <a:off x="743779" y="4759537"/>
            <a:ext cx="7697379" cy="1964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8E88-A970-42F0-892C-166D264336D3}"/>
              </a:ext>
            </a:extLst>
          </p:cNvPr>
          <p:cNvSpPr txBox="1"/>
          <p:nvPr/>
        </p:nvSpPr>
        <p:spPr>
          <a:xfrm>
            <a:off x="743779" y="4295775"/>
            <a:ext cx="748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1228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B413A-4491-4FE6-A1BE-ED093DB7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58" y="204916"/>
            <a:ext cx="11071013" cy="99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Date of record &amp; payment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8E3DC-1FE7-43F0-9CD8-97D4E7AA2467}"/>
              </a:ext>
            </a:extLst>
          </p:cNvPr>
          <p:cNvSpPr txBox="1"/>
          <p:nvPr/>
        </p:nvSpPr>
        <p:spPr>
          <a:xfrm>
            <a:off x="490193" y="1564849"/>
            <a:ext cx="114535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/>
              <a:t>Shareholders who own shares on the date of record will receive dividends even if they sold the shares before dividend is actually paid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b="1" dirty="0"/>
              <a:t>Date of payment: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CFDF8-EC4F-4D8D-9C47-558EFEE00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88" t="38028" r="15502" b="34318"/>
          <a:stretch/>
        </p:blipFill>
        <p:spPr>
          <a:xfrm>
            <a:off x="936578" y="3454503"/>
            <a:ext cx="8474698" cy="18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15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B413A-4491-4FE6-A1BE-ED093DB7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58" y="204916"/>
            <a:ext cx="11071013" cy="990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dirty="0">
                <a:solidFill>
                  <a:schemeClr val="tx2"/>
                </a:solidFill>
              </a:rPr>
              <a:t>Preferred shareholder dividends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8E3DC-1FE7-43F0-9CD8-97D4E7AA2467}"/>
              </a:ext>
            </a:extLst>
          </p:cNvPr>
          <p:cNvSpPr txBox="1"/>
          <p:nvPr/>
        </p:nvSpPr>
        <p:spPr>
          <a:xfrm>
            <a:off x="490193" y="1564849"/>
            <a:ext cx="114535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/>
              <a:t>Preferred shares are offered to attract investors who have lower tolerance for risk than common shareholders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/>
              <a:t>They are okay with smaller but more predictable </a:t>
            </a:r>
            <a:r>
              <a:rPr lang="en-US" sz="2600" dirty="0"/>
              <a:t>share of a corporation's profits</a:t>
            </a:r>
            <a:r>
              <a:rPr lang="en-CA" sz="2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600" dirty="0"/>
              <a:t>Preferred shareholders are entitled to dividends before common shareholders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Most preferred shares specifically state what amount of dividends their holders can expect each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Preferred shareholders are often paid even if the company experiences a net loss in a particular year 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491441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B413A-4491-4FE6-A1BE-ED093DB7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58" y="204916"/>
            <a:ext cx="11071013" cy="990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dirty="0">
                <a:solidFill>
                  <a:schemeClr val="tx2"/>
                </a:solidFill>
              </a:rPr>
              <a:t>Preferred shareholder dividends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8E3DC-1FE7-43F0-9CD8-97D4E7AA2467}"/>
              </a:ext>
            </a:extLst>
          </p:cNvPr>
          <p:cNvSpPr txBox="1"/>
          <p:nvPr/>
        </p:nvSpPr>
        <p:spPr>
          <a:xfrm>
            <a:off x="490193" y="1564849"/>
            <a:ext cx="114535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Cumulative preferred shares </a:t>
            </a:r>
            <a:r>
              <a:rPr lang="en-US" sz="2600" dirty="0"/>
              <a:t>requires that any unpaid dividends accumulate from one year to the next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 accumulated dividends must be paid before any dividends are paid on common shares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These unpaid dividends are called </a:t>
            </a:r>
            <a:r>
              <a:rPr lang="en-US" sz="2600" b="1" dirty="0"/>
              <a:t>dividends in arrears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If a preferred share in </a:t>
            </a:r>
            <a:r>
              <a:rPr lang="en-US" sz="2600" b="1" dirty="0"/>
              <a:t>non-cumulative</a:t>
            </a:r>
            <a:r>
              <a:rPr lang="en-US" sz="2600" dirty="0"/>
              <a:t>, if no dividend is declared, you don't have to pay shareholders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692474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Slice</vt:lpstr>
      <vt:lpstr>Cash Dividends </vt:lpstr>
      <vt:lpstr>Dividend policy</vt:lpstr>
      <vt:lpstr>Dividend Declaration</vt:lpstr>
      <vt:lpstr>Date of declaration </vt:lpstr>
      <vt:lpstr>Date of record &amp; payment</vt:lpstr>
      <vt:lpstr>Preferred shareholder dividends </vt:lpstr>
      <vt:lpstr>Preferred shareholder dividends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Dividends</dc:title>
  <dc:creator>Singh, Brian</dc:creator>
  <cp:lastModifiedBy>Singh, Brian</cp:lastModifiedBy>
  <cp:revision>7</cp:revision>
  <dcterms:created xsi:type="dcterms:W3CDTF">2019-04-29T13:57:11Z</dcterms:created>
  <dcterms:modified xsi:type="dcterms:W3CDTF">2021-01-20T14:44:12Z</dcterms:modified>
</cp:coreProperties>
</file>