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sldIdLst>
    <p:sldId id="256" r:id="rId2"/>
    <p:sldId id="268" r:id="rId3"/>
    <p:sldId id="278" r:id="rId4"/>
    <p:sldId id="279" r:id="rId5"/>
    <p:sldId id="280" r:id="rId6"/>
    <p:sldId id="270" r:id="rId7"/>
    <p:sldId id="281" r:id="rId8"/>
    <p:sldId id="282" r:id="rId9"/>
    <p:sldId id="284" r:id="rId10"/>
    <p:sldId id="285" r:id="rId11"/>
    <p:sldId id="286" r:id="rId12"/>
    <p:sldId id="287" r:id="rId13"/>
    <p:sldId id="288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1" autoAdjust="0"/>
    <p:restoredTop sz="94687" autoAdjust="0"/>
  </p:normalViewPr>
  <p:slideViewPr>
    <p:cSldViewPr>
      <p:cViewPr varScale="1">
        <p:scale>
          <a:sx n="112" d="100"/>
          <a:sy n="112" d="100"/>
        </p:scale>
        <p:origin x="1744" y="2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Relationship Id="rId4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ight Triangle 1">
            <a:extLst>
              <a:ext uri="{FF2B5EF4-FFF2-40B4-BE49-F238E27FC236}">
                <a16:creationId xmlns:a16="http://schemas.microsoft.com/office/drawing/2014/main" id="{86356166-4202-BD60-DFA5-2C0335F75120}"/>
              </a:ext>
            </a:extLst>
          </p:cNvPr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3" name="Group 15">
            <a:extLst>
              <a:ext uri="{FF2B5EF4-FFF2-40B4-BE49-F238E27FC236}">
                <a16:creationId xmlns:a16="http://schemas.microsoft.com/office/drawing/2014/main" id="{8697B340-5044-26FE-197C-63FAE61E3774}"/>
              </a:ext>
            </a:extLst>
          </p:cNvPr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4" name="Freeform 3">
              <a:extLst>
                <a:ext uri="{FF2B5EF4-FFF2-40B4-BE49-F238E27FC236}">
                  <a16:creationId xmlns:a16="http://schemas.microsoft.com/office/drawing/2014/main" id="{2D8C2B7F-C003-578E-D8C5-29E578E58F8A}"/>
                </a:ext>
              </a:extLst>
            </p:cNvPr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>
                <a:latin typeface="Arial" charset="0"/>
                <a:cs typeface="+mn-cs"/>
              </a:endParaRPr>
            </a:p>
          </p:txBody>
        </p:sp>
        <p:sp>
          <p:nvSpPr>
            <p:cNvPr id="5" name="Freeform 18">
              <a:extLst>
                <a:ext uri="{FF2B5EF4-FFF2-40B4-BE49-F238E27FC236}">
                  <a16:creationId xmlns:a16="http://schemas.microsoft.com/office/drawing/2014/main" id="{4234C890-0927-605E-CD6D-FF4D96876ABE}"/>
                </a:ext>
              </a:extLst>
            </p:cNvPr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/>
              <a:gdLst>
                <a:gd name="T0" fmla="*/ 0 w 5760"/>
                <a:gd name="T1" fmla="*/ 0 h 528"/>
                <a:gd name="T2" fmla="*/ 2147483647 w 5760"/>
                <a:gd name="T3" fmla="*/ 0 h 528"/>
                <a:gd name="T4" fmla="*/ 2147483647 w 5760"/>
                <a:gd name="T5" fmla="*/ 2147483647 h 528"/>
                <a:gd name="T6" fmla="*/ 2147483647 w 5760"/>
                <a:gd name="T7" fmla="*/ 0 h 5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60"/>
                <a:gd name="T13" fmla="*/ 0 h 528"/>
                <a:gd name="T14" fmla="*/ 5760 w 5760"/>
                <a:gd name="T15" fmla="*/ 528 h 5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CEE5BCC7-DD59-D12F-D2C7-C290186F3F36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0D7C91EE-6AEF-D8B3-88E5-6FD055927DA9}"/>
                </a:ext>
              </a:extLst>
            </p:cNvPr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Date Placeholder 29">
            <a:extLst>
              <a:ext uri="{FF2B5EF4-FFF2-40B4-BE49-F238E27FC236}">
                <a16:creationId xmlns:a16="http://schemas.microsoft.com/office/drawing/2014/main" id="{C4710DB2-C8FF-B805-BC54-DE05C551E6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en-US" altLang="en-US"/>
          </a:p>
        </p:txBody>
      </p:sp>
      <p:sp>
        <p:nvSpPr>
          <p:cNvPr id="10" name="Footer Placeholder 18">
            <a:extLst>
              <a:ext uri="{FF2B5EF4-FFF2-40B4-BE49-F238E27FC236}">
                <a16:creationId xmlns:a16="http://schemas.microsoft.com/office/drawing/2014/main" id="{9BFA37F5-916E-1EFF-E511-A4D3E49C5B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 altLang="en-US"/>
          </a:p>
        </p:txBody>
      </p:sp>
      <p:sp>
        <p:nvSpPr>
          <p:cNvPr id="11" name="Slide Number Placeholder 26">
            <a:extLst>
              <a:ext uri="{FF2B5EF4-FFF2-40B4-BE49-F238E27FC236}">
                <a16:creationId xmlns:a16="http://schemas.microsoft.com/office/drawing/2014/main" id="{6359232C-3584-3EFE-0C21-774D88E51A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F8A6499-5FAB-964D-BF51-E53EFF72FFC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09363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>
            <a:extLst>
              <a:ext uri="{FF2B5EF4-FFF2-40B4-BE49-F238E27FC236}">
                <a16:creationId xmlns:a16="http://schemas.microsoft.com/office/drawing/2014/main" id="{0AD19CBC-1321-E81B-D5B1-7ACD48C1AC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21">
            <a:extLst>
              <a:ext uri="{FF2B5EF4-FFF2-40B4-BE49-F238E27FC236}">
                <a16:creationId xmlns:a16="http://schemas.microsoft.com/office/drawing/2014/main" id="{138A2153-424F-313A-E63F-4ABED5645B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17">
            <a:extLst>
              <a:ext uri="{FF2B5EF4-FFF2-40B4-BE49-F238E27FC236}">
                <a16:creationId xmlns:a16="http://schemas.microsoft.com/office/drawing/2014/main" id="{CA2CC9C0-4B5C-2596-C788-024257682F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0DA45C-4848-6348-AF1A-63323B76FE4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82257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>
            <a:extLst>
              <a:ext uri="{FF2B5EF4-FFF2-40B4-BE49-F238E27FC236}">
                <a16:creationId xmlns:a16="http://schemas.microsoft.com/office/drawing/2014/main" id="{FA4222CF-B3C4-A969-5F00-8C03E9595B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21">
            <a:extLst>
              <a:ext uri="{FF2B5EF4-FFF2-40B4-BE49-F238E27FC236}">
                <a16:creationId xmlns:a16="http://schemas.microsoft.com/office/drawing/2014/main" id="{327551C1-C5C8-63C5-6C99-010AE10AF5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17">
            <a:extLst>
              <a:ext uri="{FF2B5EF4-FFF2-40B4-BE49-F238E27FC236}">
                <a16:creationId xmlns:a16="http://schemas.microsoft.com/office/drawing/2014/main" id="{4E3408DF-91F2-E7E8-2B00-CC399A2012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2DB556-2807-D448-90D7-F8448BE7D9C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108220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2" name="Date Placeholder 9">
            <a:extLst>
              <a:ext uri="{FF2B5EF4-FFF2-40B4-BE49-F238E27FC236}">
                <a16:creationId xmlns:a16="http://schemas.microsoft.com/office/drawing/2014/main" id="{3A7DB677-D4A0-C2E9-0D13-571374DE8C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Footer Placeholder 21">
            <a:extLst>
              <a:ext uri="{FF2B5EF4-FFF2-40B4-BE49-F238E27FC236}">
                <a16:creationId xmlns:a16="http://schemas.microsoft.com/office/drawing/2014/main" id="{79EEB283-0A74-F62F-68DA-2158EB0E6C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17">
            <a:extLst>
              <a:ext uri="{FF2B5EF4-FFF2-40B4-BE49-F238E27FC236}">
                <a16:creationId xmlns:a16="http://schemas.microsoft.com/office/drawing/2014/main" id="{089EE4E8-FD1D-5621-5552-1F217CE242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74863E-38FC-594C-BF47-69BBD92DE86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033239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3">
            <a:extLst>
              <a:ext uri="{FF2B5EF4-FFF2-40B4-BE49-F238E27FC236}">
                <a16:creationId xmlns:a16="http://schemas.microsoft.com/office/drawing/2014/main" id="{9C405744-A36D-7602-2FB3-2DD69CB53CCD}"/>
              </a:ext>
            </a:extLst>
          </p:cNvPr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5" name="Chevron 4">
            <a:extLst>
              <a:ext uri="{FF2B5EF4-FFF2-40B4-BE49-F238E27FC236}">
                <a16:creationId xmlns:a16="http://schemas.microsoft.com/office/drawing/2014/main" id="{6E63688E-997F-E8CB-A916-A5958B91A78B}"/>
              </a:ext>
            </a:extLst>
          </p:cNvPr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30EF2FE8-1CBD-0F68-DE10-7A04397927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48ADD253-7CA3-DDAA-0436-18DAF8DFE4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21A10384-9D1A-8D8D-5830-59B1B9D2E6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C6E09F-6A49-ED4A-89C1-069DAD53711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816691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2" name="Date Placeholder 4">
            <a:extLst>
              <a:ext uri="{FF2B5EF4-FFF2-40B4-BE49-F238E27FC236}">
                <a16:creationId xmlns:a16="http://schemas.microsoft.com/office/drawing/2014/main" id="{4DD064AC-E0E0-6980-67A5-1478757638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5">
            <a:extLst>
              <a:ext uri="{FF2B5EF4-FFF2-40B4-BE49-F238E27FC236}">
                <a16:creationId xmlns:a16="http://schemas.microsoft.com/office/drawing/2014/main" id="{6E7F0418-B6B9-1C65-11F3-1E5D144C1D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6">
            <a:extLst>
              <a:ext uri="{FF2B5EF4-FFF2-40B4-BE49-F238E27FC236}">
                <a16:creationId xmlns:a16="http://schemas.microsoft.com/office/drawing/2014/main" id="{9F422EA2-681C-9FC5-96E5-DEB24D0889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4EC720-7D18-D742-8CFB-D964939D452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2132897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8E16D30-6AB1-5282-2195-50357D0F56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FFAF9CF-06B2-E97A-95C1-98AA06687F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6146633-38D3-059D-5025-199B7C4203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45CDCC-5B65-5240-83B7-BAEB8BAEADD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9903649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2" name="Date Placeholder 2">
            <a:extLst>
              <a:ext uri="{FF2B5EF4-FFF2-40B4-BE49-F238E27FC236}">
                <a16:creationId xmlns:a16="http://schemas.microsoft.com/office/drawing/2014/main" id="{4177607B-2FA4-1A78-3583-40F5B20FE4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Footer Placeholder 3">
            <a:extLst>
              <a:ext uri="{FF2B5EF4-FFF2-40B4-BE49-F238E27FC236}">
                <a16:creationId xmlns:a16="http://schemas.microsoft.com/office/drawing/2014/main" id="{5722B78A-5C52-9D35-36DC-AD2EFA6C9E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Slide Number Placeholder 4">
            <a:extLst>
              <a:ext uri="{FF2B5EF4-FFF2-40B4-BE49-F238E27FC236}">
                <a16:creationId xmlns:a16="http://schemas.microsoft.com/office/drawing/2014/main" id="{50513D8F-F25C-7FC9-47CF-B6214170CA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D9A07B-3C4E-1741-A0C8-9678AE63677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8568045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>
            <a:extLst>
              <a:ext uri="{FF2B5EF4-FFF2-40B4-BE49-F238E27FC236}">
                <a16:creationId xmlns:a16="http://schemas.microsoft.com/office/drawing/2014/main" id="{E04AFAE0-F0E9-6E42-FB59-F59DF45B39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Footer Placeholder 21">
            <a:extLst>
              <a:ext uri="{FF2B5EF4-FFF2-40B4-BE49-F238E27FC236}">
                <a16:creationId xmlns:a16="http://schemas.microsoft.com/office/drawing/2014/main" id="{36878696-B6E2-159C-0269-B586FFCA0A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Slide Number Placeholder 17">
            <a:extLst>
              <a:ext uri="{FF2B5EF4-FFF2-40B4-BE49-F238E27FC236}">
                <a16:creationId xmlns:a16="http://schemas.microsoft.com/office/drawing/2014/main" id="{B35C25FC-836A-F56F-B54D-15799CBCAD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A9CACD-3213-F948-ADCA-F5D0E7FC3DE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203645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0BC8BF0-26EE-E39B-7D0F-BEBDE17C44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3F9D3C5-B214-2AA8-B03D-D766FECAE1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C6E18B-45B6-9D2F-1547-56B4ED2AF8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3CFB3E-1F71-3749-A89F-935D96286E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7138415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>
            <a:extLst>
              <a:ext uri="{FF2B5EF4-FFF2-40B4-BE49-F238E27FC236}">
                <a16:creationId xmlns:a16="http://schemas.microsoft.com/office/drawing/2014/main" id="{FD1156FD-FE93-44D9-D539-2A0325B500F5}"/>
              </a:ext>
            </a:extLst>
          </p:cNvPr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Arial" charset="0"/>
              <a:cs typeface="+mn-cs"/>
            </a:endParaRPr>
          </a:p>
        </p:txBody>
      </p:sp>
      <p:sp>
        <p:nvSpPr>
          <p:cNvPr id="6" name="Freeform 15">
            <a:extLst>
              <a:ext uri="{FF2B5EF4-FFF2-40B4-BE49-F238E27FC236}">
                <a16:creationId xmlns:a16="http://schemas.microsoft.com/office/drawing/2014/main" id="{F94F0B59-BE2A-9912-1F43-9A3FCC85E59B}"/>
              </a:ext>
            </a:extLst>
          </p:cNvPr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2147483647 w 5591"/>
              <a:gd name="T3" fmla="*/ 0 h 588"/>
              <a:gd name="T4" fmla="*/ 2147483647 w 5591"/>
              <a:gd name="T5" fmla="*/ 2147483647 h 588"/>
              <a:gd name="T6" fmla="*/ 2147483647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Right Triangle 6">
            <a:extLst>
              <a:ext uri="{FF2B5EF4-FFF2-40B4-BE49-F238E27FC236}">
                <a16:creationId xmlns:a16="http://schemas.microsoft.com/office/drawing/2014/main" id="{02AD0240-CFD3-195A-D9CB-0B29420E1B4C}"/>
              </a:ext>
            </a:extLst>
          </p:cNvPr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4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A161ED8-035C-9476-0CD1-09EBAE62F614}"/>
              </a:ext>
            </a:extLst>
          </p:cNvPr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>
            <a:extLst>
              <a:ext uri="{FF2B5EF4-FFF2-40B4-BE49-F238E27FC236}">
                <a16:creationId xmlns:a16="http://schemas.microsoft.com/office/drawing/2014/main" id="{8FE66033-0115-E2F0-7839-9113046A19DD}"/>
              </a:ext>
            </a:extLst>
          </p:cNvPr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10" name="Chevron 9">
            <a:extLst>
              <a:ext uri="{FF2B5EF4-FFF2-40B4-BE49-F238E27FC236}">
                <a16:creationId xmlns:a16="http://schemas.microsoft.com/office/drawing/2014/main" id="{11EC3109-E44C-5588-1634-260F2F6F9F93}"/>
              </a:ext>
            </a:extLst>
          </p:cNvPr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Date Placeholder 4">
            <a:extLst>
              <a:ext uri="{FF2B5EF4-FFF2-40B4-BE49-F238E27FC236}">
                <a16:creationId xmlns:a16="http://schemas.microsoft.com/office/drawing/2014/main" id="{6C701B44-3206-023A-0B9F-1C72C2C2B2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 altLang="en-US"/>
          </a:p>
        </p:txBody>
      </p:sp>
      <p:sp>
        <p:nvSpPr>
          <p:cNvPr id="12" name="Footer Placeholder 5">
            <a:extLst>
              <a:ext uri="{FF2B5EF4-FFF2-40B4-BE49-F238E27FC236}">
                <a16:creationId xmlns:a16="http://schemas.microsoft.com/office/drawing/2014/main" id="{0C9910E0-41EF-0497-A709-03837F73A5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 altLang="en-US"/>
          </a:p>
        </p:txBody>
      </p:sp>
      <p:sp>
        <p:nvSpPr>
          <p:cNvPr id="13" name="Slide Number Placeholder 6">
            <a:extLst>
              <a:ext uri="{FF2B5EF4-FFF2-40B4-BE49-F238E27FC236}">
                <a16:creationId xmlns:a16="http://schemas.microsoft.com/office/drawing/2014/main" id="{B4630107-1E04-1AE9-092C-97D4F14AD7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C249B9-2B8C-F949-BDA4-E0EA7CBE783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9148654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>
            <a:extLst>
              <a:ext uri="{FF2B5EF4-FFF2-40B4-BE49-F238E27FC236}">
                <a16:creationId xmlns:a16="http://schemas.microsoft.com/office/drawing/2014/main" id="{54ED3848-745D-823C-CBB0-A30DA722A2C1}"/>
              </a:ext>
            </a:extLst>
          </p:cNvPr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Arial" charset="0"/>
              <a:cs typeface="+mn-cs"/>
            </a:endParaRPr>
          </a:p>
        </p:txBody>
      </p:sp>
      <p:sp>
        <p:nvSpPr>
          <p:cNvPr id="1027" name="Freeform 11">
            <a:extLst>
              <a:ext uri="{FF2B5EF4-FFF2-40B4-BE49-F238E27FC236}">
                <a16:creationId xmlns:a16="http://schemas.microsoft.com/office/drawing/2014/main" id="{00B7413F-DE2F-32C0-6D6C-97683D14BE21}"/>
              </a:ext>
            </a:extLst>
          </p:cNvPr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2147483647 w 5591"/>
              <a:gd name="T3" fmla="*/ 0 h 588"/>
              <a:gd name="T4" fmla="*/ 2147483647 w 5591"/>
              <a:gd name="T5" fmla="*/ 2147483647 h 588"/>
              <a:gd name="T6" fmla="*/ 2147483647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Right Triangle 13">
            <a:extLst>
              <a:ext uri="{FF2B5EF4-FFF2-40B4-BE49-F238E27FC236}">
                <a16:creationId xmlns:a16="http://schemas.microsoft.com/office/drawing/2014/main" id="{F32F74D2-6420-B829-52DE-8F8766994D3E}"/>
              </a:ext>
            </a:extLst>
          </p:cNvPr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713DFA25-759F-8A34-77BF-15F6B2B5CD77}"/>
              </a:ext>
            </a:extLst>
          </p:cNvPr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>
            <a:extLst>
              <a:ext uri="{FF2B5EF4-FFF2-40B4-BE49-F238E27FC236}">
                <a16:creationId xmlns:a16="http://schemas.microsoft.com/office/drawing/2014/main" id="{B488BBA4-8646-C50C-AF26-265051D576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33" name="Text Placeholder 29">
            <a:extLst>
              <a:ext uri="{FF2B5EF4-FFF2-40B4-BE49-F238E27FC236}">
                <a16:creationId xmlns:a16="http://schemas.microsoft.com/office/drawing/2014/main" id="{E4722162-348E-F108-0722-D484394583F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8D2DD515-F05A-9C4D-43F0-F0E5FA09FB7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  <a:latin typeface="Arial" charset="0"/>
                <a:cs typeface="+mn-cs"/>
              </a:defRPr>
            </a:lvl1pPr>
            <a:extLst/>
          </a:lstStyle>
          <a:p>
            <a:pPr>
              <a:defRPr/>
            </a:pPr>
            <a:endParaRPr lang="en-US" altLang="en-US"/>
          </a:p>
        </p:txBody>
      </p:sp>
      <p:sp>
        <p:nvSpPr>
          <p:cNvPr id="22" name="Footer Placeholder 21">
            <a:extLst>
              <a:ext uri="{FF2B5EF4-FFF2-40B4-BE49-F238E27FC236}">
                <a16:creationId xmlns:a16="http://schemas.microsoft.com/office/drawing/2014/main" id="{962E4405-A618-2BC2-ABF2-14B806692A1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  <a:latin typeface="Arial" charset="0"/>
                <a:cs typeface="+mn-cs"/>
              </a:defRPr>
            </a:lvl1pPr>
            <a:extLst/>
          </a:lstStyle>
          <a:p>
            <a:pPr>
              <a:defRPr/>
            </a:pPr>
            <a:endParaRPr lang="en-US" altLang="en-US"/>
          </a:p>
        </p:txBody>
      </p:sp>
      <p:sp>
        <p:nvSpPr>
          <p:cNvPr id="18" name="Slide Number Placeholder 17">
            <a:extLst>
              <a:ext uri="{FF2B5EF4-FFF2-40B4-BE49-F238E27FC236}">
                <a16:creationId xmlns:a16="http://schemas.microsoft.com/office/drawing/2014/main" id="{1202CF8D-F58E-A0A4-5CF7-CC22A9330DA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3B78F720-4A01-624F-9FFD-8C9090697E5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7" r:id="rId1"/>
    <p:sldLayoutId id="2147483763" r:id="rId2"/>
    <p:sldLayoutId id="2147483768" r:id="rId3"/>
    <p:sldLayoutId id="2147483769" r:id="rId4"/>
    <p:sldLayoutId id="2147483770" r:id="rId5"/>
    <p:sldLayoutId id="2147483771" r:id="rId6"/>
    <p:sldLayoutId id="2147483764" r:id="rId7"/>
    <p:sldLayoutId id="2147483772" r:id="rId8"/>
    <p:sldLayoutId id="2147483773" r:id="rId9"/>
    <p:sldLayoutId id="2147483765" r:id="rId10"/>
    <p:sldLayoutId id="214748376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2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anose="020B0604030504040204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2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2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2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7372D756-3B33-E8C2-F28E-ED0E42B14501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dirty="0"/>
              <a:t>Chapter 1: Marketing is Dynamic 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09C497BA-4AAA-B890-4B00-421896340C0C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685800" y="3611563"/>
            <a:ext cx="7772400" cy="1200150"/>
          </a:xfrm>
        </p:spPr>
        <p:txBody>
          <a:bodyPr/>
          <a:lstStyle/>
          <a:p>
            <a:pPr marR="0" eaLnBrk="1" hangingPunct="1"/>
            <a:r>
              <a:rPr lang="en-US" altLang="en-US" dirty="0"/>
              <a:t>Mr. Singh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>
            <a:extLst>
              <a:ext uri="{FF2B5EF4-FFF2-40B4-BE49-F238E27FC236}">
                <a16:creationId xmlns:a16="http://schemas.microsoft.com/office/drawing/2014/main" id="{72CB318A-692B-E50D-E844-1097017FC1D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481138"/>
            <a:ext cx="8229600" cy="4919662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b="1" dirty="0"/>
              <a:t>Promotion </a:t>
            </a:r>
            <a:r>
              <a:rPr lang="en-US" altLang="en-US" dirty="0"/>
              <a:t>– process of telling people about the product and the company that offers it </a:t>
            </a:r>
          </a:p>
          <a:p>
            <a:pPr eaLnBrk="1" hangingPunct="1"/>
            <a:r>
              <a:rPr lang="en-US" altLang="en-US" dirty="0"/>
              <a:t>If the customers don’t know the product exists, they can’t buy</a:t>
            </a:r>
          </a:p>
          <a:p>
            <a:pPr eaLnBrk="1" hangingPunct="1"/>
            <a:r>
              <a:rPr lang="en-US" altLang="en-US" dirty="0"/>
              <a:t>Promotion includes selling, advertising, sales promotion, publicity </a:t>
            </a:r>
          </a:p>
          <a:p>
            <a:pPr eaLnBrk="1" hangingPunct="1"/>
            <a:r>
              <a:rPr lang="en-US" altLang="en-US" dirty="0"/>
              <a:t>Promotions can take place on TV, radio, websites, cellphones, billboards, magazines</a:t>
            </a:r>
          </a:p>
          <a:p>
            <a:pPr eaLnBrk="1" hangingPunct="1"/>
            <a:r>
              <a:rPr lang="en-US" altLang="en-US" dirty="0"/>
              <a:t>They can include free samples &amp; contests</a:t>
            </a:r>
          </a:p>
          <a:p>
            <a:pPr eaLnBrk="1" hangingPunct="1"/>
            <a:r>
              <a:rPr lang="en-US" altLang="en-US" dirty="0"/>
              <a:t>How do movie companies promote a movie?</a:t>
            </a:r>
          </a:p>
        </p:txBody>
      </p:sp>
      <p:sp>
        <p:nvSpPr>
          <p:cNvPr id="24578" name="Rectangle 2">
            <a:extLst>
              <a:ext uri="{FF2B5EF4-FFF2-40B4-BE49-F238E27FC236}">
                <a16:creationId xmlns:a16="http://schemas.microsoft.com/office/drawing/2014/main" id="{24DEE27D-FA80-9D4A-7BF2-03E6B0E05B4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dirty="0"/>
              <a:t>Promotion   </a:t>
            </a:r>
            <a:endParaRPr lang="en-CA" altLang="en-US" dirty="0"/>
          </a:p>
        </p:txBody>
      </p:sp>
    </p:spTree>
    <p:extLst>
      <p:ext uri="{BB962C8B-B14F-4D97-AF65-F5344CB8AC3E}">
        <p14:creationId xmlns:p14="http://schemas.microsoft.com/office/powerpoint/2010/main" val="2278442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>
            <a:extLst>
              <a:ext uri="{FF2B5EF4-FFF2-40B4-BE49-F238E27FC236}">
                <a16:creationId xmlns:a16="http://schemas.microsoft.com/office/drawing/2014/main" id="{72CB318A-692B-E50D-E844-1097017FC1D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481138"/>
            <a:ext cx="8229600" cy="4919662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b="1" dirty="0"/>
              <a:t>Marketing mix – </a:t>
            </a:r>
            <a:r>
              <a:rPr lang="en-US" altLang="en-US" dirty="0"/>
              <a:t>a plan of action for marketing a product</a:t>
            </a:r>
          </a:p>
          <a:p>
            <a:pPr eaLnBrk="1" hangingPunct="1"/>
            <a:r>
              <a:rPr lang="en-US" altLang="en-US" dirty="0"/>
              <a:t>We make decisions about each of the 4 P’s in a marketing mix </a:t>
            </a:r>
          </a:p>
          <a:p>
            <a:pPr eaLnBrk="1" hangingPunct="1"/>
            <a:r>
              <a:rPr lang="en-US" altLang="en-US" dirty="0"/>
              <a:t>Depending on who the target market is, companies will create a marketing mix that caters to that market</a:t>
            </a:r>
          </a:p>
          <a:p>
            <a:pPr eaLnBrk="1" hangingPunct="1"/>
            <a:endParaRPr lang="en-US" altLang="en-US" dirty="0"/>
          </a:p>
        </p:txBody>
      </p:sp>
      <p:sp>
        <p:nvSpPr>
          <p:cNvPr id="24578" name="Rectangle 2">
            <a:extLst>
              <a:ext uri="{FF2B5EF4-FFF2-40B4-BE49-F238E27FC236}">
                <a16:creationId xmlns:a16="http://schemas.microsoft.com/office/drawing/2014/main" id="{24DEE27D-FA80-9D4A-7BF2-03E6B0E05B4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dirty="0"/>
              <a:t>Marketing is the Marketing Mix</a:t>
            </a:r>
            <a:endParaRPr lang="en-CA" altLang="en-US" dirty="0"/>
          </a:p>
        </p:txBody>
      </p:sp>
    </p:spTree>
    <p:extLst>
      <p:ext uri="{BB962C8B-B14F-4D97-AF65-F5344CB8AC3E}">
        <p14:creationId xmlns:p14="http://schemas.microsoft.com/office/powerpoint/2010/main" val="615237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>
            <a:extLst>
              <a:ext uri="{FF2B5EF4-FFF2-40B4-BE49-F238E27FC236}">
                <a16:creationId xmlns:a16="http://schemas.microsoft.com/office/drawing/2014/main" id="{72CB318A-692B-E50D-E844-1097017FC1D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481138"/>
            <a:ext cx="8229600" cy="4919662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b="1" dirty="0"/>
              <a:t>Marketing Plan </a:t>
            </a:r>
            <a:r>
              <a:rPr lang="en-US" altLang="en-US" dirty="0"/>
              <a:t>– a road map – it guides a company so it avoids such lost sales and opportunities </a:t>
            </a:r>
          </a:p>
          <a:p>
            <a:pPr eaLnBrk="1" hangingPunct="1"/>
            <a:r>
              <a:rPr lang="en-US" altLang="en-US" dirty="0"/>
              <a:t>Research shows 50% MORE sales for companies with a market plan </a:t>
            </a:r>
          </a:p>
          <a:p>
            <a:pPr eaLnBrk="1" hangingPunct="1"/>
            <a:endParaRPr lang="en-US" altLang="en-US" dirty="0"/>
          </a:p>
        </p:txBody>
      </p:sp>
      <p:sp>
        <p:nvSpPr>
          <p:cNvPr id="24578" name="Rectangle 2">
            <a:extLst>
              <a:ext uri="{FF2B5EF4-FFF2-40B4-BE49-F238E27FC236}">
                <a16:creationId xmlns:a16="http://schemas.microsoft.com/office/drawing/2014/main" id="{24DEE27D-FA80-9D4A-7BF2-03E6B0E05B4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dirty="0"/>
              <a:t>Marketing is the Plan </a:t>
            </a:r>
            <a:endParaRPr lang="en-CA" altLang="en-US" dirty="0"/>
          </a:p>
        </p:txBody>
      </p:sp>
    </p:spTree>
    <p:extLst>
      <p:ext uri="{BB962C8B-B14F-4D97-AF65-F5344CB8AC3E}">
        <p14:creationId xmlns:p14="http://schemas.microsoft.com/office/powerpoint/2010/main" val="2727195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>
            <a:extLst>
              <a:ext uri="{FF2B5EF4-FFF2-40B4-BE49-F238E27FC236}">
                <a16:creationId xmlns:a16="http://schemas.microsoft.com/office/drawing/2014/main" id="{72CB318A-692B-E50D-E844-1097017FC1D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481138"/>
            <a:ext cx="8229600" cy="4919662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b="1" dirty="0"/>
              <a:t>SWOT Analysis </a:t>
            </a:r>
            <a:r>
              <a:rPr lang="en-US" altLang="en-US" dirty="0"/>
              <a:t>– Strengths, Weaknesses, Opportunities &amp; Threats</a:t>
            </a:r>
          </a:p>
          <a:p>
            <a:pPr eaLnBrk="1" hangingPunct="1"/>
            <a:r>
              <a:rPr lang="en-US" altLang="en-US" dirty="0"/>
              <a:t>Market Strategy – Do you have a goal? (Increase market by 5%) </a:t>
            </a:r>
          </a:p>
          <a:p>
            <a:pPr eaLnBrk="1" hangingPunct="1"/>
            <a:r>
              <a:rPr lang="en-US" altLang="en-US" dirty="0"/>
              <a:t>Action Plan – Develop a timeline and determine your budget </a:t>
            </a:r>
          </a:p>
          <a:p>
            <a:pPr eaLnBrk="1" hangingPunct="1"/>
            <a:r>
              <a:rPr lang="en-US" altLang="en-US" dirty="0"/>
              <a:t>Monitor &amp; Evaluate the plan – monitor sales, market reactions</a:t>
            </a:r>
          </a:p>
          <a:p>
            <a:pPr eaLnBrk="1" hangingPunct="1"/>
            <a:r>
              <a:rPr lang="en-US" altLang="en-US" dirty="0"/>
              <a:t>Reviewing revenue from sales can help you </a:t>
            </a:r>
            <a:r>
              <a:rPr lang="en-US" altLang="en-US" b="1" dirty="0"/>
              <a:t>forecast </a:t>
            </a:r>
            <a:r>
              <a:rPr lang="en-US" altLang="en-US" dirty="0"/>
              <a:t>future sales and revenue </a:t>
            </a:r>
          </a:p>
        </p:txBody>
      </p:sp>
      <p:sp>
        <p:nvSpPr>
          <p:cNvPr id="24578" name="Rectangle 2">
            <a:extLst>
              <a:ext uri="{FF2B5EF4-FFF2-40B4-BE49-F238E27FC236}">
                <a16:creationId xmlns:a16="http://schemas.microsoft.com/office/drawing/2014/main" id="{24DEE27D-FA80-9D4A-7BF2-03E6B0E05B4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dirty="0"/>
              <a:t>Key Elements of a Marketing Plan </a:t>
            </a:r>
            <a:endParaRPr lang="en-CA" altLang="en-US" dirty="0"/>
          </a:p>
        </p:txBody>
      </p:sp>
    </p:spTree>
    <p:extLst>
      <p:ext uri="{BB962C8B-B14F-4D97-AF65-F5344CB8AC3E}">
        <p14:creationId xmlns:p14="http://schemas.microsoft.com/office/powerpoint/2010/main" val="1790318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>
            <a:extLst>
              <a:ext uri="{FF2B5EF4-FFF2-40B4-BE49-F238E27FC236}">
                <a16:creationId xmlns:a16="http://schemas.microsoft.com/office/drawing/2014/main" id="{874ECBE8-CA92-1A6F-168A-798387D750E8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Selling &amp; Advertising are the most visible forms of marketing</a:t>
            </a:r>
          </a:p>
          <a:p>
            <a:pPr eaLnBrk="1" hangingPunct="1"/>
            <a:r>
              <a:rPr lang="en-US" altLang="en-US" b="1" dirty="0"/>
              <a:t>Marketing </a:t>
            </a:r>
            <a:r>
              <a:rPr lang="en-US" altLang="en-US" dirty="0"/>
              <a:t>consists of dynamics activities that focus on the customer to generate profitable exchange </a:t>
            </a:r>
          </a:p>
          <a:p>
            <a:pPr eaLnBrk="1" hangingPunct="1"/>
            <a:r>
              <a:rPr lang="en-US" altLang="en-US" dirty="0"/>
              <a:t>Goal is to meet the customers needs (food shelter)</a:t>
            </a:r>
          </a:p>
          <a:p>
            <a:pPr eaLnBrk="1" hangingPunct="1"/>
            <a:r>
              <a:rPr lang="en-US" altLang="en-US" dirty="0"/>
              <a:t>Goal is to meet customers wants (Jordans, watches, etc.)</a:t>
            </a:r>
          </a:p>
          <a:p>
            <a:pPr eaLnBrk="1" hangingPunct="1"/>
            <a:r>
              <a:rPr lang="en-US" altLang="en-US" i="1" dirty="0"/>
              <a:t>Dynamic </a:t>
            </a:r>
            <a:r>
              <a:rPr lang="en-US" altLang="en-US" dirty="0"/>
              <a:t>means something that is always changing </a:t>
            </a:r>
            <a:endParaRPr lang="en-US" altLang="en-US" i="1" dirty="0"/>
          </a:p>
        </p:txBody>
      </p:sp>
      <p:sp>
        <p:nvSpPr>
          <p:cNvPr id="22530" name="Rectangle 2">
            <a:extLst>
              <a:ext uri="{FF2B5EF4-FFF2-40B4-BE49-F238E27FC236}">
                <a16:creationId xmlns:a16="http://schemas.microsoft.com/office/drawing/2014/main" id="{CDD336C2-20E7-BC02-9608-9B5FE22A24F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dirty="0"/>
              <a:t>Marketing Defined</a:t>
            </a:r>
            <a:endParaRPr lang="en-CA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>
            <a:extLst>
              <a:ext uri="{FF2B5EF4-FFF2-40B4-BE49-F238E27FC236}">
                <a16:creationId xmlns:a16="http://schemas.microsoft.com/office/drawing/2014/main" id="{874ECBE8-CA92-1A6F-168A-798387D750E8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b="1" dirty="0"/>
              <a:t>Customer – </a:t>
            </a:r>
            <a:r>
              <a:rPr lang="en-US" altLang="en-US" dirty="0"/>
              <a:t>individual or group who buys products </a:t>
            </a:r>
          </a:p>
          <a:p>
            <a:pPr eaLnBrk="1" hangingPunct="1"/>
            <a:r>
              <a:rPr lang="en-US" altLang="en-US" dirty="0"/>
              <a:t>Examples include, people like you, a business, a not for profit organization or the government </a:t>
            </a:r>
          </a:p>
          <a:p>
            <a:pPr eaLnBrk="1" hangingPunct="1"/>
            <a:r>
              <a:rPr lang="en-US" altLang="en-US" dirty="0"/>
              <a:t>Marketers focus on the needs and wants of a customer and then develop and market products that meet those needs and wants </a:t>
            </a:r>
          </a:p>
          <a:p>
            <a:pPr eaLnBrk="1" hangingPunct="1"/>
            <a:r>
              <a:rPr lang="en-US" altLang="en-US" b="1" dirty="0"/>
              <a:t>Target Market – </a:t>
            </a:r>
            <a:r>
              <a:rPr lang="en-US" altLang="en-US" dirty="0"/>
              <a:t>Specific group of customers a company will choose to focus on for their product </a:t>
            </a:r>
            <a:endParaRPr lang="en-US" altLang="en-US" b="1" dirty="0"/>
          </a:p>
        </p:txBody>
      </p:sp>
      <p:sp>
        <p:nvSpPr>
          <p:cNvPr id="22530" name="Rectangle 2">
            <a:extLst>
              <a:ext uri="{FF2B5EF4-FFF2-40B4-BE49-F238E27FC236}">
                <a16:creationId xmlns:a16="http://schemas.microsoft.com/office/drawing/2014/main" id="{CDD336C2-20E7-BC02-9608-9B5FE22A24F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dirty="0"/>
              <a:t>Marketing is Customer-Focused</a:t>
            </a:r>
            <a:endParaRPr lang="en-CA" altLang="en-US" dirty="0"/>
          </a:p>
        </p:txBody>
      </p:sp>
    </p:spTree>
    <p:extLst>
      <p:ext uri="{BB962C8B-B14F-4D97-AF65-F5344CB8AC3E}">
        <p14:creationId xmlns:p14="http://schemas.microsoft.com/office/powerpoint/2010/main" val="2614475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>
            <a:extLst>
              <a:ext uri="{FF2B5EF4-FFF2-40B4-BE49-F238E27FC236}">
                <a16:creationId xmlns:a16="http://schemas.microsoft.com/office/drawing/2014/main" id="{874ECBE8-CA92-1A6F-168A-798387D750E8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Research has shown that it is less costly to keep a current customer than to get a new customer </a:t>
            </a:r>
          </a:p>
          <a:p>
            <a:pPr eaLnBrk="1" hangingPunct="1"/>
            <a:r>
              <a:rPr lang="en-US" altLang="en-US" dirty="0"/>
              <a:t>Developing and maintaining relationships with customers is extremely important </a:t>
            </a:r>
          </a:p>
          <a:p>
            <a:pPr eaLnBrk="1" hangingPunct="1"/>
            <a:r>
              <a:rPr lang="en-US" altLang="en-US" dirty="0"/>
              <a:t>Examples can be following up after purchases, </a:t>
            </a:r>
            <a:r>
              <a:rPr lang="en-US" altLang="en-US" i="1" dirty="0"/>
              <a:t>onboarding </a:t>
            </a:r>
            <a:r>
              <a:rPr lang="en-US" altLang="en-US" dirty="0"/>
              <a:t>, sending birthday greetings</a:t>
            </a:r>
          </a:p>
          <a:p>
            <a:pPr eaLnBrk="1" hangingPunct="1"/>
            <a:r>
              <a:rPr lang="en-US" altLang="en-US" dirty="0"/>
              <a:t>Some businesses reward repeat customers with discounts or free products </a:t>
            </a:r>
          </a:p>
          <a:p>
            <a:pPr eaLnBrk="1" hangingPunct="1"/>
            <a:r>
              <a:rPr lang="en-US" altLang="en-US" dirty="0"/>
              <a:t>Businesses offer rewards on cards </a:t>
            </a:r>
          </a:p>
        </p:txBody>
      </p:sp>
      <p:sp>
        <p:nvSpPr>
          <p:cNvPr id="22530" name="Rectangle 2">
            <a:extLst>
              <a:ext uri="{FF2B5EF4-FFF2-40B4-BE49-F238E27FC236}">
                <a16:creationId xmlns:a16="http://schemas.microsoft.com/office/drawing/2014/main" id="{CDD336C2-20E7-BC02-9608-9B5FE22A24F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dirty="0"/>
              <a:t>Marketing is Relationships </a:t>
            </a:r>
            <a:endParaRPr lang="en-CA" altLang="en-US" dirty="0"/>
          </a:p>
        </p:txBody>
      </p:sp>
    </p:spTree>
    <p:extLst>
      <p:ext uri="{BB962C8B-B14F-4D97-AF65-F5344CB8AC3E}">
        <p14:creationId xmlns:p14="http://schemas.microsoft.com/office/powerpoint/2010/main" val="2556392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>
            <a:extLst>
              <a:ext uri="{FF2B5EF4-FFF2-40B4-BE49-F238E27FC236}">
                <a16:creationId xmlns:a16="http://schemas.microsoft.com/office/drawing/2014/main" id="{874ECBE8-CA92-1A6F-168A-798387D750E8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Internet, phone, travel – marketing is all around the world </a:t>
            </a:r>
          </a:p>
          <a:p>
            <a:pPr eaLnBrk="1" hangingPunct="1"/>
            <a:r>
              <a:rPr lang="en-US" altLang="en-US" dirty="0"/>
              <a:t>Nintendo Wii is available at your local mall </a:t>
            </a:r>
          </a:p>
          <a:p>
            <a:pPr eaLnBrk="1" hangingPunct="1"/>
            <a:r>
              <a:rPr lang="en-US" altLang="en-US" dirty="0"/>
              <a:t>A person living in Beijing can have a hamburger at McDonalds nearby </a:t>
            </a:r>
          </a:p>
          <a:p>
            <a:pPr eaLnBrk="1" hangingPunct="1"/>
            <a:r>
              <a:rPr lang="en-US" altLang="en-US" dirty="0"/>
              <a:t>You can buy anything you want anywhere in the world </a:t>
            </a:r>
          </a:p>
        </p:txBody>
      </p:sp>
      <p:sp>
        <p:nvSpPr>
          <p:cNvPr id="22530" name="Rectangle 2">
            <a:extLst>
              <a:ext uri="{FF2B5EF4-FFF2-40B4-BE49-F238E27FC236}">
                <a16:creationId xmlns:a16="http://schemas.microsoft.com/office/drawing/2014/main" id="{CDD336C2-20E7-BC02-9608-9B5FE22A24F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dirty="0"/>
              <a:t>Marketing is International </a:t>
            </a:r>
            <a:endParaRPr lang="en-CA" altLang="en-US" dirty="0"/>
          </a:p>
        </p:txBody>
      </p:sp>
    </p:spTree>
    <p:extLst>
      <p:ext uri="{BB962C8B-B14F-4D97-AF65-F5344CB8AC3E}">
        <p14:creationId xmlns:p14="http://schemas.microsoft.com/office/powerpoint/2010/main" val="892031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>
            <a:extLst>
              <a:ext uri="{FF2B5EF4-FFF2-40B4-BE49-F238E27FC236}">
                <a16:creationId xmlns:a16="http://schemas.microsoft.com/office/drawing/2014/main" id="{72CB318A-692B-E50D-E844-1097017FC1DE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Product </a:t>
            </a:r>
          </a:p>
          <a:p>
            <a:pPr eaLnBrk="1" hangingPunct="1"/>
            <a:r>
              <a:rPr lang="en-US" altLang="en-US" dirty="0"/>
              <a:t>Price </a:t>
            </a:r>
          </a:p>
          <a:p>
            <a:pPr eaLnBrk="1" hangingPunct="1"/>
            <a:r>
              <a:rPr lang="en-US" altLang="en-US" dirty="0"/>
              <a:t>Promotion </a:t>
            </a:r>
          </a:p>
          <a:p>
            <a:pPr eaLnBrk="1" hangingPunct="1"/>
            <a:r>
              <a:rPr lang="en-US" altLang="en-US" dirty="0"/>
              <a:t>Place </a:t>
            </a:r>
          </a:p>
          <a:p>
            <a:pPr eaLnBrk="1" hangingPunct="1"/>
            <a:endParaRPr lang="en-US" altLang="en-US" dirty="0"/>
          </a:p>
          <a:p>
            <a:pPr eaLnBrk="1" hangingPunct="1"/>
            <a:endParaRPr lang="en-US" altLang="en-US" dirty="0"/>
          </a:p>
          <a:p>
            <a:pPr marL="109537" indent="0" eaLnBrk="1" hangingPunct="1">
              <a:buNone/>
            </a:pPr>
            <a:endParaRPr lang="en-CA" altLang="en-US" dirty="0"/>
          </a:p>
        </p:txBody>
      </p:sp>
      <p:sp>
        <p:nvSpPr>
          <p:cNvPr id="24578" name="Rectangle 2">
            <a:extLst>
              <a:ext uri="{FF2B5EF4-FFF2-40B4-BE49-F238E27FC236}">
                <a16:creationId xmlns:a16="http://schemas.microsoft.com/office/drawing/2014/main" id="{24DEE27D-FA80-9D4A-7BF2-03E6B0E05B4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dirty="0"/>
              <a:t>4 P’s of Marketing</a:t>
            </a:r>
            <a:endParaRPr lang="en-CA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>
            <a:extLst>
              <a:ext uri="{FF2B5EF4-FFF2-40B4-BE49-F238E27FC236}">
                <a16:creationId xmlns:a16="http://schemas.microsoft.com/office/drawing/2014/main" id="{72CB318A-692B-E50D-E844-1097017FC1DE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b="1" dirty="0"/>
              <a:t>Product – </a:t>
            </a:r>
            <a:r>
              <a:rPr lang="en-US" altLang="en-US" dirty="0"/>
              <a:t>Anything that can be bought or sold </a:t>
            </a:r>
          </a:p>
          <a:p>
            <a:pPr eaLnBrk="1" hangingPunct="1"/>
            <a:r>
              <a:rPr lang="en-US" altLang="en-US" dirty="0"/>
              <a:t>Includes </a:t>
            </a:r>
            <a:r>
              <a:rPr lang="en-US" altLang="en-US" b="1" dirty="0"/>
              <a:t>goods, </a:t>
            </a:r>
            <a:r>
              <a:rPr lang="en-US" altLang="en-US" dirty="0"/>
              <a:t>services, and ideas </a:t>
            </a:r>
          </a:p>
          <a:p>
            <a:pPr eaLnBrk="1" hangingPunct="1"/>
            <a:r>
              <a:rPr lang="en-US" altLang="en-US" dirty="0"/>
              <a:t>A </a:t>
            </a:r>
            <a:r>
              <a:rPr lang="en-US" altLang="en-US" b="1" dirty="0"/>
              <a:t>good </a:t>
            </a:r>
            <a:r>
              <a:rPr lang="en-US" altLang="en-US" dirty="0"/>
              <a:t>is a physical item, something you can touch (Jeans, phones, snacks etc.) </a:t>
            </a:r>
          </a:p>
          <a:p>
            <a:pPr eaLnBrk="1" hangingPunct="1"/>
            <a:r>
              <a:rPr lang="en-US" altLang="en-US" dirty="0"/>
              <a:t>A </a:t>
            </a:r>
            <a:r>
              <a:rPr lang="en-US" altLang="en-US" b="1" dirty="0"/>
              <a:t>service </a:t>
            </a:r>
            <a:r>
              <a:rPr lang="en-US" altLang="en-US" dirty="0"/>
              <a:t>is an action that is done (haircut, concert, medical care) </a:t>
            </a:r>
          </a:p>
          <a:p>
            <a:pPr eaLnBrk="1" hangingPunct="1"/>
            <a:r>
              <a:rPr lang="en-US" altLang="en-US" dirty="0"/>
              <a:t>An </a:t>
            </a:r>
            <a:r>
              <a:rPr lang="en-US" altLang="en-US" b="1" dirty="0"/>
              <a:t>idea</a:t>
            </a:r>
            <a:r>
              <a:rPr lang="en-US" altLang="en-US" dirty="0"/>
              <a:t> is a concept, cause, issue, image or philosophy that can be marketed </a:t>
            </a:r>
          </a:p>
          <a:p>
            <a:pPr eaLnBrk="1" hangingPunct="1"/>
            <a:r>
              <a:rPr lang="en-US" altLang="en-US" dirty="0"/>
              <a:t>Marketers sell the image of goods and services, the business itself, and people </a:t>
            </a:r>
          </a:p>
          <a:p>
            <a:pPr eaLnBrk="1" hangingPunct="1"/>
            <a:endParaRPr lang="en-US" altLang="en-US" dirty="0"/>
          </a:p>
          <a:p>
            <a:pPr marL="109537" indent="0" eaLnBrk="1" hangingPunct="1">
              <a:buNone/>
            </a:pPr>
            <a:endParaRPr lang="en-CA" altLang="en-US" dirty="0"/>
          </a:p>
        </p:txBody>
      </p:sp>
      <p:sp>
        <p:nvSpPr>
          <p:cNvPr id="24578" name="Rectangle 2">
            <a:extLst>
              <a:ext uri="{FF2B5EF4-FFF2-40B4-BE49-F238E27FC236}">
                <a16:creationId xmlns:a16="http://schemas.microsoft.com/office/drawing/2014/main" id="{24DEE27D-FA80-9D4A-7BF2-03E6B0E05B4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dirty="0"/>
              <a:t>Product </a:t>
            </a:r>
            <a:endParaRPr lang="en-CA" altLang="en-US" dirty="0"/>
          </a:p>
        </p:txBody>
      </p:sp>
    </p:spTree>
    <p:extLst>
      <p:ext uri="{BB962C8B-B14F-4D97-AF65-F5344CB8AC3E}">
        <p14:creationId xmlns:p14="http://schemas.microsoft.com/office/powerpoint/2010/main" val="1545937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>
            <a:extLst>
              <a:ext uri="{FF2B5EF4-FFF2-40B4-BE49-F238E27FC236}">
                <a16:creationId xmlns:a16="http://schemas.microsoft.com/office/drawing/2014/main" id="{72CB318A-692B-E50D-E844-1097017FC1D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481138"/>
            <a:ext cx="8229600" cy="4919662"/>
          </a:xfrm>
        </p:spPr>
        <p:txBody>
          <a:bodyPr/>
          <a:lstStyle/>
          <a:p>
            <a:pPr eaLnBrk="1" hangingPunct="1"/>
            <a:r>
              <a:rPr lang="en-US" altLang="en-US" b="1" dirty="0"/>
              <a:t>Place </a:t>
            </a:r>
            <a:r>
              <a:rPr lang="en-US" altLang="en-US" dirty="0"/>
              <a:t>involves making products available to customers </a:t>
            </a:r>
          </a:p>
          <a:p>
            <a:pPr eaLnBrk="1" hangingPunct="1"/>
            <a:r>
              <a:rPr lang="en-US" altLang="en-US" dirty="0"/>
              <a:t>Place includes decisions about where to locate stores </a:t>
            </a:r>
          </a:p>
          <a:p>
            <a:pPr eaLnBrk="1" hangingPunct="1"/>
            <a:r>
              <a:rPr lang="en-US" altLang="en-US" b="1" dirty="0"/>
              <a:t>Retailer </a:t>
            </a:r>
            <a:r>
              <a:rPr lang="en-US" altLang="en-US" dirty="0"/>
              <a:t>is a business that buys products to resell to final customers </a:t>
            </a:r>
          </a:p>
          <a:p>
            <a:pPr eaLnBrk="1" hangingPunct="1"/>
            <a:r>
              <a:rPr lang="en-US" altLang="en-US" dirty="0"/>
              <a:t>Is a website considered a place?</a:t>
            </a:r>
          </a:p>
          <a:p>
            <a:pPr eaLnBrk="1" hangingPunct="1"/>
            <a:r>
              <a:rPr lang="en-US" altLang="en-US" dirty="0"/>
              <a:t>Places can sell multiple products strategically </a:t>
            </a:r>
          </a:p>
          <a:p>
            <a:pPr eaLnBrk="1" hangingPunct="1"/>
            <a:r>
              <a:rPr lang="en-US" altLang="en-US" dirty="0"/>
              <a:t>How does a gas station do this? </a:t>
            </a:r>
          </a:p>
          <a:p>
            <a:pPr eaLnBrk="1" hangingPunct="1"/>
            <a:r>
              <a:rPr lang="en-CA" altLang="en-US" b="1" dirty="0"/>
              <a:t>Distribution </a:t>
            </a:r>
            <a:r>
              <a:rPr lang="en-CA" altLang="en-US" dirty="0"/>
              <a:t>– process of physically delivering goods to customers (shipping, storing, inventory and stocking of goods </a:t>
            </a:r>
            <a:endParaRPr lang="en-US" altLang="en-US" b="1" dirty="0"/>
          </a:p>
          <a:p>
            <a:pPr eaLnBrk="1" hangingPunct="1"/>
            <a:endParaRPr lang="en-US" altLang="en-US" dirty="0"/>
          </a:p>
          <a:p>
            <a:pPr marL="109537" indent="0" eaLnBrk="1" hangingPunct="1">
              <a:buNone/>
            </a:pPr>
            <a:endParaRPr lang="en-CA" altLang="en-US" dirty="0"/>
          </a:p>
        </p:txBody>
      </p:sp>
      <p:sp>
        <p:nvSpPr>
          <p:cNvPr id="24578" name="Rectangle 2">
            <a:extLst>
              <a:ext uri="{FF2B5EF4-FFF2-40B4-BE49-F238E27FC236}">
                <a16:creationId xmlns:a16="http://schemas.microsoft.com/office/drawing/2014/main" id="{24DEE27D-FA80-9D4A-7BF2-03E6B0E05B4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dirty="0"/>
              <a:t>Place</a:t>
            </a:r>
            <a:endParaRPr lang="en-CA" altLang="en-US" dirty="0"/>
          </a:p>
        </p:txBody>
      </p:sp>
    </p:spTree>
    <p:extLst>
      <p:ext uri="{BB962C8B-B14F-4D97-AF65-F5344CB8AC3E}">
        <p14:creationId xmlns:p14="http://schemas.microsoft.com/office/powerpoint/2010/main" val="2393841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>
            <a:extLst>
              <a:ext uri="{FF2B5EF4-FFF2-40B4-BE49-F238E27FC236}">
                <a16:creationId xmlns:a16="http://schemas.microsoft.com/office/drawing/2014/main" id="{72CB318A-692B-E50D-E844-1097017FC1D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481138"/>
            <a:ext cx="8229600" cy="4919662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b="1" dirty="0"/>
              <a:t>Price </a:t>
            </a:r>
            <a:r>
              <a:rPr lang="en-US" altLang="en-US" dirty="0"/>
              <a:t>is the amount of money requested or exchanged for a product</a:t>
            </a:r>
          </a:p>
          <a:p>
            <a:pPr eaLnBrk="1" hangingPunct="1"/>
            <a:r>
              <a:rPr lang="en-US" altLang="en-US" dirty="0"/>
              <a:t>This is an important part of selling your product </a:t>
            </a:r>
          </a:p>
          <a:p>
            <a:pPr eaLnBrk="1" hangingPunct="1"/>
            <a:r>
              <a:rPr lang="en-US" altLang="en-US" dirty="0"/>
              <a:t>Price too high, no one buys </a:t>
            </a:r>
          </a:p>
          <a:p>
            <a:pPr eaLnBrk="1" hangingPunct="1"/>
            <a:r>
              <a:rPr lang="en-US" altLang="en-US" dirty="0"/>
              <a:t>Price too low, you don’t make any profit because you can’t cover your expenses</a:t>
            </a:r>
          </a:p>
          <a:p>
            <a:pPr eaLnBrk="1" hangingPunct="1"/>
            <a:r>
              <a:rPr lang="en-US" altLang="en-US" dirty="0"/>
              <a:t>Price is also phycological – How?</a:t>
            </a:r>
          </a:p>
        </p:txBody>
      </p:sp>
      <p:sp>
        <p:nvSpPr>
          <p:cNvPr id="24578" name="Rectangle 2">
            <a:extLst>
              <a:ext uri="{FF2B5EF4-FFF2-40B4-BE49-F238E27FC236}">
                <a16:creationId xmlns:a16="http://schemas.microsoft.com/office/drawing/2014/main" id="{24DEE27D-FA80-9D4A-7BF2-03E6B0E05B4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dirty="0"/>
              <a:t>Price  </a:t>
            </a:r>
            <a:endParaRPr lang="en-CA" altLang="en-US" dirty="0"/>
          </a:p>
        </p:txBody>
      </p:sp>
    </p:spTree>
    <p:extLst>
      <p:ext uri="{BB962C8B-B14F-4D97-AF65-F5344CB8AC3E}">
        <p14:creationId xmlns:p14="http://schemas.microsoft.com/office/powerpoint/2010/main" val="1582695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2117</TotalTime>
  <Words>665</Words>
  <Application>Microsoft Macintosh PowerPoint</Application>
  <PresentationFormat>On-screen Show (4:3)</PresentationFormat>
  <Paragraphs>71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Lucida Sans Unicode</vt:lpstr>
      <vt:lpstr>Verdana</vt:lpstr>
      <vt:lpstr>Wingdings 2</vt:lpstr>
      <vt:lpstr>Wingdings 3</vt:lpstr>
      <vt:lpstr>Concourse</vt:lpstr>
      <vt:lpstr>Chapter 1: Marketing is Dynamic </vt:lpstr>
      <vt:lpstr>Marketing Defined</vt:lpstr>
      <vt:lpstr>Marketing is Customer-Focused</vt:lpstr>
      <vt:lpstr>Marketing is Relationships </vt:lpstr>
      <vt:lpstr>Marketing is International </vt:lpstr>
      <vt:lpstr>4 P’s of Marketing</vt:lpstr>
      <vt:lpstr>Product </vt:lpstr>
      <vt:lpstr>Place</vt:lpstr>
      <vt:lpstr>Price  </vt:lpstr>
      <vt:lpstr>Promotion   </vt:lpstr>
      <vt:lpstr>Marketing is the Marketing Mix</vt:lpstr>
      <vt:lpstr>Marketing is the Plan </vt:lpstr>
      <vt:lpstr>Key Elements of a Marketing Plan </vt:lpstr>
    </vt:vector>
  </TitlesOfParts>
  <Company>WCDSB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Market Research:</dc:title>
  <dc:creator>ITS</dc:creator>
  <cp:lastModifiedBy>Singh, Brian</cp:lastModifiedBy>
  <cp:revision>29</cp:revision>
  <dcterms:created xsi:type="dcterms:W3CDTF">2006-04-10T16:06:45Z</dcterms:created>
  <dcterms:modified xsi:type="dcterms:W3CDTF">2023-09-11T14:18:30Z</dcterms:modified>
</cp:coreProperties>
</file>