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3" r:id="rId16"/>
    <p:sldId id="275" r:id="rId17"/>
    <p:sldId id="276" r:id="rId18"/>
    <p:sldId id="277" r:id="rId19"/>
    <p:sldId id="279" r:id="rId20"/>
    <p:sldId id="278" r:id="rId21"/>
    <p:sldId id="280" r:id="rId22"/>
    <p:sldId id="281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1CBE51-669B-4732-8BFC-48B929AFE44E}" type="datetimeFigureOut">
              <a:rPr lang="en-CA" smtClean="0"/>
              <a:t>2017-12-13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DE9761-BB40-4931-A5EC-61854DE7D61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Chapter 10: Individual Behaviour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5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US" dirty="0" smtClean="0"/>
              <a:t>combination </a:t>
            </a:r>
            <a:r>
              <a:rPr lang="en-US" dirty="0"/>
              <a:t>or overall profile of characteristics that makes one person unique from others</a:t>
            </a:r>
          </a:p>
          <a:p>
            <a:endParaRPr lang="en-CA" dirty="0" smtClean="0"/>
          </a:p>
          <a:p>
            <a:r>
              <a:rPr lang="en-CA" dirty="0" smtClean="0"/>
              <a:t>Researchers have identified 5 personalities that are significant in the work context </a:t>
            </a:r>
          </a:p>
          <a:p>
            <a:r>
              <a:rPr lang="en-CA" dirty="0" smtClean="0"/>
              <a:t>These are known as the Big 5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Personality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219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95536" y="1124744"/>
            <a:ext cx="8534400" cy="499436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Extroversion:</a:t>
            </a:r>
            <a:endParaRPr lang="en-US" dirty="0"/>
          </a:p>
          <a:p>
            <a:pPr lvl="1">
              <a:buFont typeface="Candara" pitchFamily="34" charset="0"/>
              <a:buChar char="–"/>
            </a:pPr>
            <a:r>
              <a:rPr lang="en-US" dirty="0"/>
              <a:t>The degree to which someone is outgoing, sociable, and </a:t>
            </a:r>
            <a:r>
              <a:rPr lang="en-US" dirty="0" smtClean="0"/>
              <a:t>assertive</a:t>
            </a:r>
            <a:endParaRPr lang="en-US" dirty="0"/>
          </a:p>
          <a:p>
            <a:r>
              <a:rPr lang="en-US" dirty="0" smtClean="0"/>
              <a:t>Agreeableness:</a:t>
            </a:r>
            <a:endParaRPr lang="en-US" dirty="0"/>
          </a:p>
          <a:p>
            <a:pPr lvl="1">
              <a:buFont typeface="Candara" pitchFamily="34" charset="0"/>
              <a:buChar char="–"/>
            </a:pPr>
            <a:r>
              <a:rPr lang="en-US" dirty="0"/>
              <a:t>The degree to which someone is good-natured, cooperative, and </a:t>
            </a:r>
            <a:r>
              <a:rPr lang="en-US" dirty="0" smtClean="0"/>
              <a:t>trusting</a:t>
            </a:r>
            <a:endParaRPr lang="en-US" dirty="0"/>
          </a:p>
          <a:p>
            <a:r>
              <a:rPr lang="en-US" dirty="0" smtClean="0"/>
              <a:t>Conscientiousness:</a:t>
            </a:r>
            <a:endParaRPr lang="en-US" dirty="0"/>
          </a:p>
          <a:p>
            <a:pPr lvl="1">
              <a:buFont typeface="Candara" pitchFamily="34" charset="0"/>
              <a:buChar char="–"/>
            </a:pPr>
            <a:r>
              <a:rPr lang="en-US" dirty="0"/>
              <a:t>The degree to which someone is responsible, dependable, and </a:t>
            </a:r>
            <a:r>
              <a:rPr lang="en-US" dirty="0" smtClean="0"/>
              <a:t>careful</a:t>
            </a:r>
            <a:endParaRPr lang="en-US" dirty="0"/>
          </a:p>
          <a:p>
            <a:r>
              <a:rPr lang="en-US" dirty="0"/>
              <a:t>Emotional </a:t>
            </a:r>
            <a:r>
              <a:rPr lang="en-US" dirty="0" smtClean="0"/>
              <a:t>stability:</a:t>
            </a:r>
            <a:endParaRPr lang="en-US" dirty="0"/>
          </a:p>
          <a:p>
            <a:pPr lvl="1">
              <a:buFont typeface="Candara" pitchFamily="34" charset="0"/>
              <a:buChar char="–"/>
            </a:pPr>
            <a:r>
              <a:rPr lang="en-US" dirty="0"/>
              <a:t>The degree to which someone is relaxed, secure, and </a:t>
            </a:r>
            <a:r>
              <a:rPr lang="en-US" dirty="0" smtClean="0"/>
              <a:t>unworried</a:t>
            </a:r>
            <a:endParaRPr lang="en-US" dirty="0"/>
          </a:p>
          <a:p>
            <a:r>
              <a:rPr lang="en-US" dirty="0" smtClean="0"/>
              <a:t>Openness:</a:t>
            </a:r>
            <a:endParaRPr lang="en-US" dirty="0"/>
          </a:p>
          <a:p>
            <a:pPr lvl="1">
              <a:buFont typeface="Candara" pitchFamily="34" charset="0"/>
              <a:buChar char="–"/>
            </a:pPr>
            <a:r>
              <a:rPr lang="en-US" dirty="0"/>
              <a:t>The degree to which someone is curious, receptive to new things, and open to </a:t>
            </a:r>
            <a:r>
              <a:rPr lang="en-US" dirty="0" smtClean="0"/>
              <a:t>change</a:t>
            </a:r>
            <a:endParaRPr lang="en-US" dirty="0"/>
          </a:p>
          <a:p>
            <a:pPr>
              <a:buFont typeface="Wingdings" pitchFamily="2" charset="2"/>
              <a:buChar char=""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“Big Five” personality traits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95536" y="1412776"/>
            <a:ext cx="8534400" cy="496855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Myers-Briggs Type Indicator:</a:t>
            </a:r>
          </a:p>
          <a:p>
            <a:pPr lvl="1"/>
            <a:r>
              <a:rPr lang="en-CA" b="1" dirty="0"/>
              <a:t>Extraverted vs. </a:t>
            </a:r>
            <a:r>
              <a:rPr lang="en-CA" b="1" dirty="0" smtClean="0"/>
              <a:t>Introverted</a:t>
            </a:r>
            <a:r>
              <a:rPr lang="en-CA" dirty="0" smtClean="0"/>
              <a:t>: whether </a:t>
            </a:r>
            <a:r>
              <a:rPr lang="en-CA" dirty="0"/>
              <a:t>a person </a:t>
            </a:r>
            <a:r>
              <a:rPr lang="en-CA" dirty="0" smtClean="0"/>
              <a:t>is drawn towards external stimulation and is energised by socialising or prefers independent contemplation and is energised by solitude</a:t>
            </a:r>
            <a:endParaRPr lang="en-CA" dirty="0"/>
          </a:p>
          <a:p>
            <a:pPr lvl="1"/>
            <a:r>
              <a:rPr lang="en-CA" b="1" dirty="0" smtClean="0"/>
              <a:t>Sensing </a:t>
            </a:r>
            <a:r>
              <a:rPr lang="en-CA" b="1" dirty="0"/>
              <a:t>vs. </a:t>
            </a:r>
            <a:r>
              <a:rPr lang="en-CA" b="1" dirty="0" smtClean="0"/>
              <a:t>Intuitive: </a:t>
            </a:r>
            <a:r>
              <a:rPr lang="en-CA" dirty="0" smtClean="0"/>
              <a:t>whether </a:t>
            </a:r>
            <a:r>
              <a:rPr lang="en-CA" dirty="0"/>
              <a:t>a person tends to focus on details or on the big picture in dealing with </a:t>
            </a:r>
            <a:r>
              <a:rPr lang="en-CA" dirty="0" smtClean="0"/>
              <a:t>problems</a:t>
            </a:r>
            <a:endParaRPr lang="en-CA" dirty="0"/>
          </a:p>
          <a:p>
            <a:pPr lvl="1"/>
            <a:r>
              <a:rPr lang="en-CA" b="1" dirty="0"/>
              <a:t>Thinking vs. </a:t>
            </a:r>
            <a:r>
              <a:rPr lang="en-CA" b="1" dirty="0" smtClean="0"/>
              <a:t>Feeling</a:t>
            </a:r>
            <a:r>
              <a:rPr lang="en-CA" dirty="0" smtClean="0"/>
              <a:t>: whether </a:t>
            </a:r>
            <a:r>
              <a:rPr lang="en-CA" dirty="0"/>
              <a:t>a person tends to rely on logic or emotions in dealing with </a:t>
            </a:r>
            <a:r>
              <a:rPr lang="en-CA" dirty="0" smtClean="0"/>
              <a:t>decision making</a:t>
            </a:r>
            <a:endParaRPr lang="en-CA" dirty="0"/>
          </a:p>
          <a:p>
            <a:pPr lvl="1"/>
            <a:r>
              <a:rPr lang="en-CA" b="1" dirty="0"/>
              <a:t>Judging vs. </a:t>
            </a:r>
            <a:r>
              <a:rPr lang="en-CA" b="1" dirty="0" smtClean="0"/>
              <a:t>Perceiving</a:t>
            </a:r>
            <a:r>
              <a:rPr lang="en-CA" dirty="0" smtClean="0"/>
              <a:t>: whether </a:t>
            </a:r>
            <a:r>
              <a:rPr lang="en-CA" dirty="0"/>
              <a:t>a person prefers order and control, or acts with flexibility and </a:t>
            </a:r>
            <a:r>
              <a:rPr lang="en-CA" dirty="0" smtClean="0"/>
              <a:t>spontaneity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should we know about personalities in the workplace?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5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352145"/>
            <a:ext cx="8534400" cy="489625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Locus of </a:t>
            </a:r>
            <a:r>
              <a:rPr lang="en-US" dirty="0" smtClean="0"/>
              <a:t>Control:</a:t>
            </a:r>
            <a:endParaRPr lang="en-US" dirty="0"/>
          </a:p>
          <a:p>
            <a:pPr lvl="1">
              <a:buFont typeface="Candara" pitchFamily="34" charset="0"/>
              <a:buChar char="–"/>
            </a:pPr>
            <a:r>
              <a:rPr lang="en-US" dirty="0"/>
              <a:t>The extent to which people believe they are in control of their destinies versus believing that that what happens to them is beyond their </a:t>
            </a:r>
            <a:r>
              <a:rPr lang="en-US" dirty="0" smtClean="0"/>
              <a:t>control</a:t>
            </a:r>
            <a:endParaRPr lang="en-US" dirty="0"/>
          </a:p>
          <a:p>
            <a:r>
              <a:rPr lang="en-US" dirty="0" smtClean="0"/>
              <a:t>Authoritarianism:</a:t>
            </a:r>
            <a:endParaRPr lang="en-US" dirty="0"/>
          </a:p>
          <a:p>
            <a:pPr lvl="1">
              <a:buFont typeface="Candara" pitchFamily="34" charset="0"/>
              <a:buChar char="–"/>
            </a:pPr>
            <a:r>
              <a:rPr lang="en-US" dirty="0"/>
              <a:t>The degree to which a person defers to authority and accepts status </a:t>
            </a:r>
            <a:r>
              <a:rPr lang="en-US" dirty="0" smtClean="0"/>
              <a:t>differences</a:t>
            </a:r>
            <a:endParaRPr lang="en-US" dirty="0"/>
          </a:p>
          <a:p>
            <a:r>
              <a:rPr lang="en-US" dirty="0" smtClean="0"/>
              <a:t>Machiavellianism:</a:t>
            </a:r>
            <a:endParaRPr lang="en-US" dirty="0"/>
          </a:p>
          <a:p>
            <a:pPr lvl="1">
              <a:buFont typeface="Candara" pitchFamily="34" charset="0"/>
              <a:buChar char="–"/>
            </a:pPr>
            <a:r>
              <a:rPr lang="en-US" dirty="0"/>
              <a:t>The extent to which someone is emotionally detached and manipulative in using </a:t>
            </a:r>
            <a:r>
              <a:rPr lang="en-US" dirty="0" smtClean="0"/>
              <a:t>power</a:t>
            </a:r>
            <a:endParaRPr lang="en-US" dirty="0"/>
          </a:p>
          <a:p>
            <a:pPr>
              <a:buFont typeface="Wingdings" pitchFamily="2" charset="2"/>
              <a:buChar char=""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Personality Traits</a:t>
            </a:r>
          </a:p>
        </p:txBody>
      </p:sp>
    </p:spTree>
    <p:extLst>
      <p:ext uri="{BB962C8B-B14F-4D97-AF65-F5344CB8AC3E}">
        <p14:creationId xmlns:p14="http://schemas.microsoft.com/office/powerpoint/2010/main" val="343246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Self-monitoring:</a:t>
            </a:r>
            <a:endParaRPr lang="en-US" dirty="0"/>
          </a:p>
          <a:p>
            <a:pPr lvl="1">
              <a:buFont typeface="Candara" pitchFamily="34" charset="0"/>
              <a:buChar char="–"/>
            </a:pPr>
            <a:r>
              <a:rPr lang="en-US" dirty="0"/>
              <a:t>The degree to which someone is able to adjust and modify </a:t>
            </a:r>
            <a:r>
              <a:rPr lang="en-US" dirty="0" err="1"/>
              <a:t>behaviour</a:t>
            </a:r>
            <a:r>
              <a:rPr lang="en-US" dirty="0"/>
              <a:t> in response to the situation and external </a:t>
            </a:r>
            <a:r>
              <a:rPr lang="en-US" dirty="0" smtClean="0"/>
              <a:t>factors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Type </a:t>
            </a:r>
            <a:r>
              <a:rPr lang="en-US" dirty="0"/>
              <a:t>A </a:t>
            </a:r>
            <a:r>
              <a:rPr lang="en-US" dirty="0" smtClean="0"/>
              <a:t>Personality:</a:t>
            </a:r>
            <a:endParaRPr lang="en-US" dirty="0"/>
          </a:p>
          <a:p>
            <a:pPr lvl="1">
              <a:buFont typeface="Candara" pitchFamily="34" charset="0"/>
              <a:buChar char="–"/>
            </a:pPr>
            <a:r>
              <a:rPr lang="en-CA" dirty="0"/>
              <a:t>A person oriented toward extreme achievement, impatience, and </a:t>
            </a:r>
            <a:r>
              <a:rPr lang="en-CA" dirty="0" smtClean="0"/>
              <a:t>perfectionism</a:t>
            </a:r>
            <a:endParaRPr lang="en-US" dirty="0"/>
          </a:p>
          <a:p>
            <a:pPr lvl="2"/>
            <a:endParaRPr lang="en-US" dirty="0"/>
          </a:p>
          <a:p>
            <a:pPr>
              <a:buFont typeface="Wingdings" pitchFamily="2" charset="2"/>
              <a:buChar char=""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Personality Traits </a:t>
            </a:r>
            <a:r>
              <a:rPr lang="en-US" sz="2000" dirty="0"/>
              <a:t>(cont’d)</a:t>
            </a:r>
          </a:p>
        </p:txBody>
      </p:sp>
    </p:spTree>
    <p:extLst>
      <p:ext uri="{BB962C8B-B14F-4D97-AF65-F5344CB8AC3E}">
        <p14:creationId xmlns:p14="http://schemas.microsoft.com/office/powerpoint/2010/main" val="2645475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420238"/>
            <a:ext cx="8534400" cy="48281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Attitude:</a:t>
            </a:r>
            <a:endParaRPr lang="en-US" dirty="0"/>
          </a:p>
          <a:p>
            <a:pPr lvl="1"/>
            <a:r>
              <a:rPr lang="en-US" dirty="0"/>
              <a:t>A predisposition to act in a certain way toward people and things in one’s </a:t>
            </a:r>
            <a:r>
              <a:rPr lang="en-US" dirty="0" smtClean="0"/>
              <a:t>environment</a:t>
            </a:r>
            <a:endParaRPr lang="en-US" dirty="0"/>
          </a:p>
          <a:p>
            <a:r>
              <a:rPr lang="en-US" dirty="0" smtClean="0"/>
              <a:t>3 Components </a:t>
            </a:r>
            <a:r>
              <a:rPr lang="en-US" dirty="0"/>
              <a:t>of </a:t>
            </a:r>
            <a:r>
              <a:rPr lang="en-US" dirty="0" smtClean="0"/>
              <a:t>Attitudes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Cognitive </a:t>
            </a:r>
            <a:r>
              <a:rPr lang="en-US" dirty="0" smtClean="0"/>
              <a:t>component – a belief or opinion</a:t>
            </a:r>
            <a:endParaRPr lang="en-US" dirty="0"/>
          </a:p>
          <a:p>
            <a:pPr lvl="1"/>
            <a:r>
              <a:rPr lang="en-US" dirty="0"/>
              <a:t>Affective or emotional </a:t>
            </a:r>
            <a:r>
              <a:rPr lang="en-US" dirty="0" smtClean="0"/>
              <a:t>component – specific feeling</a:t>
            </a:r>
            <a:endParaRPr lang="en-US" dirty="0"/>
          </a:p>
          <a:p>
            <a:pPr lvl="1"/>
            <a:r>
              <a:rPr lang="en-US" dirty="0" err="1"/>
              <a:t>Behavioural</a:t>
            </a:r>
            <a:r>
              <a:rPr lang="en-US" dirty="0"/>
              <a:t> </a:t>
            </a:r>
            <a:r>
              <a:rPr lang="en-US" dirty="0" smtClean="0"/>
              <a:t>component – behave in a manner consistent with your belief or feeling </a:t>
            </a:r>
          </a:p>
          <a:p>
            <a:pPr marL="594360" indent="-457200"/>
            <a:r>
              <a:rPr lang="en-US" dirty="0" smtClean="0"/>
              <a:t>Cognitive Dissonance - </a:t>
            </a:r>
            <a:r>
              <a:rPr lang="en-CA" sz="2300" dirty="0"/>
              <a:t>The discomfort a person feels when attitudes and behaviour are </a:t>
            </a:r>
            <a:r>
              <a:rPr lang="en-CA" sz="2300" dirty="0" smtClean="0"/>
              <a:t>inconsistent</a:t>
            </a:r>
          </a:p>
          <a:p>
            <a:pPr marL="594360" indent="-457200"/>
            <a:r>
              <a:rPr lang="en-CA" sz="2300" dirty="0" smtClean="0"/>
              <a:t>Ex: Dropping out of sports to get extra study time </a:t>
            </a:r>
            <a:endParaRPr lang="en-CA" sz="2300" dirty="0"/>
          </a:p>
          <a:p>
            <a:pPr marL="137160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Attitudes and </a:t>
            </a:r>
            <a:r>
              <a:rPr lang="en-US" dirty="0" err="1"/>
              <a:t>Behaviour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4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128409"/>
            <a:ext cx="8534400" cy="511999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Job </a:t>
            </a:r>
            <a:r>
              <a:rPr lang="en-US" sz="2600" dirty="0" smtClean="0"/>
              <a:t>Satisfaction:</a:t>
            </a:r>
            <a:endParaRPr lang="en-US" sz="2600" dirty="0"/>
          </a:p>
          <a:p>
            <a:pPr lvl="1"/>
            <a:r>
              <a:rPr lang="en-US" sz="2600" dirty="0"/>
              <a:t>The degree to which an individual feels positively or negatively about various aspects of </a:t>
            </a:r>
            <a:r>
              <a:rPr lang="en-US" sz="2600" dirty="0" smtClean="0"/>
              <a:t>work</a:t>
            </a:r>
            <a:endParaRPr lang="en-US" sz="2600" dirty="0"/>
          </a:p>
          <a:p>
            <a:pPr lvl="1"/>
            <a:r>
              <a:rPr lang="en-US" sz="2600" dirty="0"/>
              <a:t>Common aspects of job satisfaction:</a:t>
            </a:r>
          </a:p>
          <a:p>
            <a:pPr lvl="2"/>
            <a:r>
              <a:rPr lang="en-US" sz="2600" dirty="0"/>
              <a:t>Work </a:t>
            </a:r>
            <a:r>
              <a:rPr lang="en-US" sz="2600" dirty="0" smtClean="0"/>
              <a:t>itself – job interesting, challenging</a:t>
            </a:r>
            <a:endParaRPr lang="en-US" sz="2600" dirty="0"/>
          </a:p>
          <a:p>
            <a:pPr lvl="2"/>
            <a:r>
              <a:rPr lang="en-US" sz="2600" dirty="0" smtClean="0"/>
              <a:t>Supervision – support available</a:t>
            </a:r>
            <a:endParaRPr lang="en-US" sz="2600" dirty="0"/>
          </a:p>
          <a:p>
            <a:pPr lvl="2"/>
            <a:r>
              <a:rPr lang="en-US" sz="2600" dirty="0" smtClean="0"/>
              <a:t>Co-workers </a:t>
            </a:r>
            <a:endParaRPr lang="en-US" sz="2600" dirty="0"/>
          </a:p>
          <a:p>
            <a:pPr lvl="2"/>
            <a:r>
              <a:rPr lang="en-US" sz="2600" dirty="0"/>
              <a:t>Advancement opportunities</a:t>
            </a:r>
          </a:p>
          <a:p>
            <a:pPr lvl="2"/>
            <a:r>
              <a:rPr lang="en-US" sz="2600" dirty="0"/>
              <a:t>Pay</a:t>
            </a:r>
          </a:p>
          <a:p>
            <a:pPr lvl="2"/>
            <a:r>
              <a:rPr lang="en-US" sz="2600" dirty="0"/>
              <a:t>Work conditions</a:t>
            </a:r>
          </a:p>
          <a:p>
            <a:pPr lvl="2"/>
            <a:r>
              <a:rPr lang="en-US" sz="2600" dirty="0" smtClean="0"/>
              <a:t>Security – is the job and employment secure?</a:t>
            </a:r>
            <a:endParaRPr lang="en-US" sz="2600" dirty="0"/>
          </a:p>
          <a:p>
            <a:r>
              <a:rPr lang="en-US" sz="2600" dirty="0"/>
              <a:t>Strong and positive relationship between satisfaction and </a:t>
            </a:r>
            <a:r>
              <a:rPr lang="en-US" sz="2600" b="1" dirty="0"/>
              <a:t>absenteeism</a:t>
            </a:r>
            <a:r>
              <a:rPr lang="en-US" sz="2600" dirty="0"/>
              <a:t> and </a:t>
            </a:r>
            <a:r>
              <a:rPr lang="en-US" sz="2600" dirty="0" smtClean="0"/>
              <a:t>turnover</a:t>
            </a:r>
            <a:endParaRPr lang="en-US" sz="2600" dirty="0"/>
          </a:p>
          <a:p>
            <a:pPr>
              <a:buFont typeface="Wingdings" pitchFamily="2" charset="2"/>
              <a:buChar char=""/>
            </a:pPr>
            <a:endParaRPr lang="en-US" sz="2800" dirty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John Wiley &amp; Sons Canada Ltd.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Satisfaction</a:t>
            </a:r>
          </a:p>
        </p:txBody>
      </p:sp>
    </p:spTree>
    <p:extLst>
      <p:ext uri="{BB962C8B-B14F-4D97-AF65-F5344CB8AC3E}">
        <p14:creationId xmlns:p14="http://schemas.microsoft.com/office/powerpoint/2010/main" val="202894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r>
              <a:rPr lang="en-CA" dirty="0" smtClean="0"/>
              <a:t>Research identifies a positive relationship between job satisfaction and organizational citizenship</a:t>
            </a:r>
          </a:p>
          <a:p>
            <a:r>
              <a:rPr lang="en-CA" dirty="0" smtClean="0"/>
              <a:t>Organizational Citizenship:</a:t>
            </a:r>
            <a:endParaRPr lang="en-CA" dirty="0"/>
          </a:p>
          <a:p>
            <a:pPr lvl="1"/>
            <a:r>
              <a:rPr lang="en-CA" dirty="0"/>
              <a:t>Willingness to “go beyond the call of duty” or “go the extra mile” in one’s work</a:t>
            </a:r>
          </a:p>
          <a:p>
            <a:pPr lvl="1"/>
            <a:r>
              <a:rPr lang="en-CA" dirty="0"/>
              <a:t>Employees accomplish tasks not necessarily required of </a:t>
            </a:r>
            <a:r>
              <a:rPr lang="en-CA" dirty="0" smtClean="0"/>
              <a:t>them </a:t>
            </a:r>
          </a:p>
          <a:p>
            <a:pPr lvl="1"/>
            <a:r>
              <a:rPr lang="en-CA" dirty="0" smtClean="0"/>
              <a:t>Someone working extra hours at no pay just to make sure things are done right for his/her boss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Organizational Citizenship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4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 aspects of Individual Psychology </a:t>
            </a:r>
          </a:p>
          <a:p>
            <a:r>
              <a:rPr lang="en-CA" b="1" dirty="0" smtClean="0"/>
              <a:t>Emotion - </a:t>
            </a:r>
            <a:r>
              <a:rPr lang="en-CA" dirty="0" smtClean="0"/>
              <a:t> A strong feeling directed toward someone or something </a:t>
            </a:r>
          </a:p>
          <a:p>
            <a:r>
              <a:rPr lang="en-CA" dirty="0" smtClean="0"/>
              <a:t>You might have a negative emotion when a teacher criticizes you in front of the class </a:t>
            </a:r>
          </a:p>
          <a:p>
            <a:r>
              <a:rPr lang="en-CA" dirty="0" smtClean="0"/>
              <a:t>You might feel a positive emotion when a teacher congratulates you </a:t>
            </a:r>
          </a:p>
          <a:p>
            <a:r>
              <a:rPr lang="en-CA" dirty="0" smtClean="0"/>
              <a:t>We perform better in situations when are good at recognizing and dealing with emotions in ourselves and others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Emotions, Moods &amp; Stress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979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Self–Management :</a:t>
            </a:r>
          </a:p>
          <a:p>
            <a:r>
              <a:rPr lang="en-CA" dirty="0" smtClean="0"/>
              <a:t>ability to think before acting and to be in control of otherwise disruptive impulses</a:t>
            </a:r>
          </a:p>
          <a:p>
            <a:r>
              <a:rPr lang="en-CA" b="1" dirty="0" smtClean="0"/>
              <a:t>Relationship Management:</a:t>
            </a:r>
          </a:p>
          <a:p>
            <a:r>
              <a:rPr lang="en-CA" dirty="0" smtClean="0"/>
              <a:t>Social insight, the ability to establish rapport with others in ways that build good relationships and influences their emotions in positive ways  </a:t>
            </a:r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Emotional Intelligence Competencies </a:t>
            </a:r>
          </a:p>
        </p:txBody>
      </p:sp>
    </p:spTree>
    <p:extLst>
      <p:ext uri="{BB962C8B-B14F-4D97-AF65-F5344CB8AC3E}">
        <p14:creationId xmlns:p14="http://schemas.microsoft.com/office/powerpoint/2010/main" val="1482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lvl="1" indent="-342900">
              <a:buFont typeface="Wingdings" panose="05000000000000000000" pitchFamily="2" charset="2"/>
              <a:buChar char="Ø"/>
            </a:pPr>
            <a:r>
              <a:rPr lang="en-US" sz="2700" dirty="0"/>
              <a:t>The process through which people receive, organize and interpret information from the environment</a:t>
            </a:r>
          </a:p>
          <a:p>
            <a:pPr marL="400050" lvl="1" indent="-342900">
              <a:buFont typeface="Wingdings" panose="05000000000000000000" pitchFamily="2" charset="2"/>
              <a:buChar char="Ø"/>
            </a:pPr>
            <a:r>
              <a:rPr lang="en-US" sz="2700" dirty="0"/>
              <a:t>People can perceive the same things or situations differently</a:t>
            </a:r>
          </a:p>
          <a:p>
            <a:pPr marL="400050" lvl="1" indent="-342900">
              <a:buFont typeface="Wingdings" panose="05000000000000000000" pitchFamily="2" charset="2"/>
              <a:buChar char="Ø"/>
            </a:pPr>
            <a:r>
              <a:rPr lang="en-US" sz="2700" dirty="0"/>
              <a:t>People behave on the basis of their </a:t>
            </a:r>
            <a:r>
              <a:rPr lang="en-US" sz="2700" dirty="0" smtClean="0"/>
              <a:t>perceptions</a:t>
            </a:r>
          </a:p>
          <a:p>
            <a:pPr marL="400050" lvl="1" indent="-342900">
              <a:buFont typeface="Wingdings" panose="05000000000000000000" pitchFamily="2" charset="2"/>
              <a:buChar char="Ø"/>
            </a:pPr>
            <a:r>
              <a:rPr lang="en-US" sz="2700" dirty="0" smtClean="0"/>
              <a:t>It acts as a screen or filter before someone makes a decision and/or can change behavior </a:t>
            </a:r>
            <a:endParaRPr lang="en-US" sz="2700" dirty="0"/>
          </a:p>
          <a:p>
            <a:pPr marL="109728" indent="0">
              <a:buNone/>
            </a:pPr>
            <a:r>
              <a:rPr lang="en-CA" dirty="0" smtClean="0"/>
              <a:t>* Reflect on perception from </a:t>
            </a:r>
            <a:r>
              <a:rPr lang="en-CA" i="1" dirty="0" smtClean="0"/>
              <a:t>Lie to Me </a:t>
            </a:r>
            <a:r>
              <a:rPr lang="en-CA" dirty="0" smtClean="0"/>
              <a:t>season 1 episode 1 – Identify 5 different elements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Perception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412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4016"/>
          </a:xfrm>
        </p:spPr>
        <p:txBody>
          <a:bodyPr/>
          <a:lstStyle/>
          <a:p>
            <a:r>
              <a:rPr lang="en-CA" dirty="0" smtClean="0"/>
              <a:t>There are 4 emotional intelligence competencies </a:t>
            </a:r>
          </a:p>
          <a:p>
            <a:r>
              <a:rPr lang="en-CA" b="1" dirty="0" smtClean="0"/>
              <a:t>Self-Awareness: </a:t>
            </a:r>
          </a:p>
          <a:p>
            <a:r>
              <a:rPr lang="en-CA" dirty="0" smtClean="0"/>
              <a:t>ability to understand our own emotions and moods, and to understand their impact on our work and on others </a:t>
            </a:r>
          </a:p>
          <a:p>
            <a:r>
              <a:rPr lang="en-CA" b="1" dirty="0" smtClean="0"/>
              <a:t>Social Awareness: </a:t>
            </a:r>
          </a:p>
          <a:p>
            <a:r>
              <a:rPr lang="en-CA" dirty="0" smtClean="0"/>
              <a:t>ability to empathize, to understand the emotions of others, and to use this understanding to better relate to them</a:t>
            </a:r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Emotional Intelligence Competencies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226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Emotions are normally short term but </a:t>
            </a:r>
            <a:r>
              <a:rPr lang="en-CA" b="1" dirty="0" smtClean="0"/>
              <a:t>moods </a:t>
            </a:r>
            <a:r>
              <a:rPr lang="en-CA" dirty="0"/>
              <a:t>are generalized positive and negative feelings or states of mind that may persist for some time</a:t>
            </a:r>
          </a:p>
          <a:p>
            <a:r>
              <a:rPr lang="en-CA" dirty="0" smtClean="0"/>
              <a:t>Have you woke up in the morning feeling refreshed and just happy or depressed and generally unhappy?</a:t>
            </a:r>
          </a:p>
          <a:p>
            <a:r>
              <a:rPr lang="en-CA" dirty="0" smtClean="0"/>
              <a:t>What are the consequences of these different moods for your behaviour with friends, family, at work or school?</a:t>
            </a:r>
          </a:p>
          <a:p>
            <a:r>
              <a:rPr lang="en-CA" dirty="0" smtClean="0"/>
              <a:t>What does the research say about how moods effect your behaviour? AKA </a:t>
            </a:r>
            <a:r>
              <a:rPr lang="en-CA" b="1" dirty="0" smtClean="0"/>
              <a:t>mood contagion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Moods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013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Stress:</a:t>
            </a:r>
            <a:r>
              <a:rPr lang="en-CA" dirty="0"/>
              <a:t> a state of tension experienced by individuals facing extraordinary demands, constraints, or opportunities</a:t>
            </a:r>
          </a:p>
          <a:p>
            <a:r>
              <a:rPr lang="en-CA" b="1" dirty="0" smtClean="0"/>
              <a:t>Stressors</a:t>
            </a:r>
            <a:r>
              <a:rPr lang="en-CA" b="1" dirty="0"/>
              <a:t>:</a:t>
            </a:r>
          </a:p>
          <a:p>
            <a:r>
              <a:rPr lang="en-CA" dirty="0"/>
              <a:t>Are things that cause stress</a:t>
            </a:r>
          </a:p>
          <a:p>
            <a:r>
              <a:rPr lang="en-CA" dirty="0"/>
              <a:t>Originate in work, personal, and non-work situations</a:t>
            </a:r>
          </a:p>
          <a:p>
            <a:r>
              <a:rPr lang="en-CA" dirty="0"/>
              <a:t>Have the potential to influence work attitudes, behaviour, job performance, and health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Stress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502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95536" y="1484784"/>
            <a:ext cx="8534400" cy="449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Includes:</a:t>
            </a:r>
          </a:p>
          <a:p>
            <a:pPr lvl="1">
              <a:buFont typeface="Candara" pitchFamily="34" charset="0"/>
              <a:buChar char="–"/>
            </a:pPr>
            <a:r>
              <a:rPr lang="en-US" dirty="0"/>
              <a:t>Excessively high or low task demands</a:t>
            </a:r>
          </a:p>
          <a:p>
            <a:pPr lvl="1">
              <a:buFont typeface="Candara" pitchFamily="34" charset="0"/>
              <a:buChar char="–"/>
            </a:pPr>
            <a:r>
              <a:rPr lang="en-US" dirty="0"/>
              <a:t>Role conflicts or ambiguities</a:t>
            </a:r>
          </a:p>
          <a:p>
            <a:pPr lvl="1">
              <a:buFont typeface="Candara" pitchFamily="34" charset="0"/>
              <a:buChar char="–"/>
            </a:pPr>
            <a:r>
              <a:rPr lang="en-US" dirty="0"/>
              <a:t>Poor interpersonal relationships</a:t>
            </a:r>
          </a:p>
          <a:p>
            <a:pPr lvl="1">
              <a:buFont typeface="Candara" pitchFamily="34" charset="0"/>
              <a:buChar char="–"/>
            </a:pPr>
            <a:r>
              <a:rPr lang="en-US" dirty="0"/>
              <a:t>Too slow or too fast career progress</a:t>
            </a:r>
          </a:p>
          <a:p>
            <a:r>
              <a:rPr lang="en-US" dirty="0"/>
              <a:t>Work-related stress syndromes:</a:t>
            </a:r>
          </a:p>
          <a:p>
            <a:pPr lvl="1">
              <a:buFont typeface="Candara" pitchFamily="34" charset="0"/>
              <a:buChar char="–"/>
            </a:pPr>
            <a:r>
              <a:rPr lang="en-US" dirty="0"/>
              <a:t>Set up to fail</a:t>
            </a:r>
          </a:p>
          <a:p>
            <a:pPr lvl="1">
              <a:buFont typeface="Candara" pitchFamily="34" charset="0"/>
              <a:buChar char="–"/>
            </a:pPr>
            <a:r>
              <a:rPr lang="en-US" dirty="0"/>
              <a:t>Mistaken identity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 factors as potential </a:t>
            </a:r>
            <a:r>
              <a:rPr lang="en-US" dirty="0" smtClean="0"/>
              <a:t>stressors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82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Constructive </a:t>
            </a:r>
            <a:r>
              <a:rPr lang="en-US" dirty="0" smtClean="0"/>
              <a:t>Stress:</a:t>
            </a:r>
            <a:endParaRPr lang="en-US" dirty="0"/>
          </a:p>
          <a:p>
            <a:pPr lvl="1"/>
            <a:r>
              <a:rPr lang="en-US" dirty="0"/>
              <a:t>Acts as a positive influence</a:t>
            </a:r>
          </a:p>
          <a:p>
            <a:pPr lvl="1"/>
            <a:r>
              <a:rPr lang="en-US" dirty="0"/>
              <a:t>Can be energizing and performance </a:t>
            </a:r>
            <a:r>
              <a:rPr lang="en-US" dirty="0" smtClean="0"/>
              <a:t>enhancing</a:t>
            </a:r>
            <a:endParaRPr lang="en-US" dirty="0"/>
          </a:p>
          <a:p>
            <a:r>
              <a:rPr lang="en-US" dirty="0"/>
              <a:t>Destructive </a:t>
            </a:r>
            <a:r>
              <a:rPr lang="en-US" dirty="0" smtClean="0"/>
              <a:t>Stress:</a:t>
            </a:r>
            <a:endParaRPr lang="en-US" dirty="0"/>
          </a:p>
          <a:p>
            <a:pPr lvl="1"/>
            <a:r>
              <a:rPr lang="en-US" dirty="0"/>
              <a:t>Acts as a negative influence</a:t>
            </a:r>
          </a:p>
          <a:p>
            <a:pPr lvl="1"/>
            <a:r>
              <a:rPr lang="en-US" dirty="0"/>
              <a:t>Breaks down a person’s physical and mental systems</a:t>
            </a:r>
          </a:p>
          <a:p>
            <a:pPr lvl="1"/>
            <a:r>
              <a:rPr lang="en-US" dirty="0"/>
              <a:t>Can lead to job burnout and/or workplace rage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Consequences of Stress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0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10.9 Potential negative consequences of a destructive job stress-burnout cycle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47" y="2512010"/>
            <a:ext cx="8448106" cy="2925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03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81000" y="1752600"/>
            <a:ext cx="8534400" cy="449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Personal </a:t>
            </a:r>
            <a:r>
              <a:rPr lang="en-US" dirty="0" smtClean="0"/>
              <a:t>wellness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pursuit of </a:t>
            </a:r>
            <a:r>
              <a:rPr lang="en-US" dirty="0" smtClean="0"/>
              <a:t>positive personal </a:t>
            </a:r>
            <a:r>
              <a:rPr lang="en-US" dirty="0"/>
              <a:t>and mental potential though </a:t>
            </a:r>
            <a:r>
              <a:rPr lang="en-US" dirty="0" smtClean="0"/>
              <a:t>a health-promotion </a:t>
            </a:r>
            <a:r>
              <a:rPr lang="en-US" dirty="0"/>
              <a:t>program</a:t>
            </a:r>
          </a:p>
          <a:p>
            <a:pPr lvl="1"/>
            <a:r>
              <a:rPr lang="en-US" dirty="0"/>
              <a:t>A form of preventative stress management</a:t>
            </a:r>
          </a:p>
          <a:p>
            <a:pPr lvl="1"/>
            <a:r>
              <a:rPr lang="en-US" dirty="0"/>
              <a:t>Enables people to be better </a:t>
            </a:r>
            <a:r>
              <a:rPr lang="en-US" dirty="0" smtClean="0"/>
              <a:t>prepare and deal </a:t>
            </a:r>
            <a:r>
              <a:rPr lang="en-US" dirty="0"/>
              <a:t>with stress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Stress Management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65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r>
              <a:rPr lang="en-US" dirty="0" smtClean="0"/>
              <a:t>A persons job-fit begins here</a:t>
            </a:r>
          </a:p>
          <a:p>
            <a:r>
              <a:rPr lang="en-US" dirty="0" smtClean="0"/>
              <a:t>A set of expectations held by an individual about what will be given and received in the employment relationship </a:t>
            </a:r>
          </a:p>
          <a:p>
            <a:r>
              <a:rPr lang="en-US" dirty="0" smtClean="0"/>
              <a:t>An ideal work situation is one with a fair psychological contract </a:t>
            </a:r>
          </a:p>
          <a:p>
            <a:pPr lvl="1"/>
            <a:r>
              <a:rPr lang="en-US" dirty="0" smtClean="0"/>
              <a:t>Balance of contributions and inducements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Psychological Contracts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3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© John Wiley &amp; Sons Canada Ltd.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10.1 Components in the psychological contract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24" y="2081884"/>
            <a:ext cx="8721353" cy="3981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0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Stereotypes: </a:t>
            </a:r>
            <a:r>
              <a:rPr lang="en-CA" dirty="0" smtClean="0"/>
              <a:t>occur </a:t>
            </a:r>
            <a:r>
              <a:rPr lang="en-US" dirty="0"/>
              <a:t>when someone is identified with a group or category, and then oversimplified attributes associated with the group or category are used to describe the </a:t>
            </a:r>
            <a:r>
              <a:rPr lang="en-US" dirty="0" smtClean="0"/>
              <a:t>individual</a:t>
            </a:r>
          </a:p>
          <a:p>
            <a:r>
              <a:rPr lang="en-US" dirty="0" smtClean="0"/>
              <a:t>Example: “He’s talking with co-workers”</a:t>
            </a:r>
          </a:p>
          <a:p>
            <a:r>
              <a:rPr lang="en-US" dirty="0" smtClean="0"/>
              <a:t>Interpretation: he’s discussing a new deal</a:t>
            </a:r>
          </a:p>
          <a:p>
            <a:r>
              <a:rPr lang="en-US" dirty="0" smtClean="0"/>
              <a:t>“She’s talking with co-workers” </a:t>
            </a:r>
          </a:p>
          <a:p>
            <a:r>
              <a:rPr lang="en-US" dirty="0" smtClean="0"/>
              <a:t>Interpretation: She’s gossiping</a:t>
            </a:r>
          </a:p>
          <a:p>
            <a:r>
              <a:rPr lang="en-US" dirty="0" smtClean="0"/>
              <a:t>This is an example of a gender stereotype </a:t>
            </a:r>
            <a:endParaRPr lang="en-US" dirty="0"/>
          </a:p>
          <a:p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Perceptual Tendencies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502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700" b="1" dirty="0"/>
              <a:t>Halo Effect: </a:t>
            </a:r>
            <a:r>
              <a:rPr lang="en-US" sz="2700" dirty="0"/>
              <a:t>Occurs when one attribute is used to develop an overall impression of a person or situation</a:t>
            </a:r>
          </a:p>
          <a:p>
            <a:endParaRPr lang="en-CA" dirty="0" smtClean="0"/>
          </a:p>
          <a:p>
            <a:r>
              <a:rPr lang="en-CA" dirty="0" smtClean="0"/>
              <a:t>Example: If you meet someone new that has a nice smile, generally that’s a positive first impression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Perceptual Tendencies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730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Projection </a:t>
            </a:r>
            <a:r>
              <a:rPr lang="en-CA" dirty="0" smtClean="0"/>
              <a:t> - Perceptual error that involves the assignment of personal attributes to other individuals </a:t>
            </a:r>
          </a:p>
          <a:p>
            <a:endParaRPr lang="en-CA" dirty="0"/>
          </a:p>
          <a:p>
            <a:r>
              <a:rPr lang="en-CA" dirty="0" smtClean="0"/>
              <a:t>Example: Assume that other persons share our needs, desires, and values </a:t>
            </a:r>
          </a:p>
          <a:p>
            <a:r>
              <a:rPr lang="en-CA" dirty="0" smtClean="0"/>
              <a:t>If you like responsibility and challenge at work, that doesn’t mean everyone does </a:t>
            </a:r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kumimoji="0" lang="en-CA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Lucida Sans Unicode"/>
                <a:ea typeface="+mj-ea"/>
                <a:cs typeface="+mj-cs"/>
              </a:rPr>
              <a:t>Perceptual Tendencies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071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CA" b="1" dirty="0" smtClean="0"/>
              <a:t>Selective Perception </a:t>
            </a:r>
            <a:r>
              <a:rPr lang="en-CA" dirty="0" smtClean="0"/>
              <a:t>– the t</a:t>
            </a:r>
            <a:r>
              <a:rPr lang="en-US" dirty="0" err="1" smtClean="0"/>
              <a:t>endency</a:t>
            </a:r>
            <a:r>
              <a:rPr lang="en-US" dirty="0" smtClean="0"/>
              <a:t> </a:t>
            </a:r>
            <a:r>
              <a:rPr lang="en-US" dirty="0"/>
              <a:t>to single out for attention those aspects of a situation or attributes of a person that reinforce or appear consistent with one’s existing beliefs, values, or needs</a:t>
            </a:r>
          </a:p>
          <a:p>
            <a:endParaRPr lang="en-CA" b="1" dirty="0" smtClean="0"/>
          </a:p>
          <a:p>
            <a:r>
              <a:rPr lang="en-CA" dirty="0" smtClean="0"/>
              <a:t>If you work in a marketing department, you may see things differently than someone in manufacturing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Perceptual Tendencies </a:t>
            </a:r>
          </a:p>
        </p:txBody>
      </p:sp>
    </p:spTree>
    <p:extLst>
      <p:ext uri="{BB962C8B-B14F-4D97-AF65-F5344CB8AC3E}">
        <p14:creationId xmlns:p14="http://schemas.microsoft.com/office/powerpoint/2010/main" val="64851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Impression Management </a:t>
            </a:r>
            <a:r>
              <a:rPr lang="en-CA" dirty="0" smtClean="0"/>
              <a:t> - A systematic attempt to influence how others perceive us </a:t>
            </a:r>
          </a:p>
          <a:p>
            <a:endParaRPr lang="en-CA" b="1" dirty="0"/>
          </a:p>
          <a:p>
            <a:r>
              <a:rPr lang="en-CA" dirty="0" smtClean="0"/>
              <a:t>How to make a good impression at work and elsewhere?</a:t>
            </a:r>
          </a:p>
          <a:p>
            <a:pPr lvl="1"/>
            <a:r>
              <a:rPr lang="en-US" dirty="0"/>
              <a:t>Dress to convey </a:t>
            </a:r>
            <a:r>
              <a:rPr lang="en-US" dirty="0" err="1"/>
              <a:t>favourable</a:t>
            </a:r>
            <a:r>
              <a:rPr lang="en-US" dirty="0"/>
              <a:t> appeal</a:t>
            </a:r>
          </a:p>
          <a:p>
            <a:pPr lvl="1"/>
            <a:r>
              <a:rPr lang="en-US" dirty="0"/>
              <a:t>Flatter others to generate positive feelings</a:t>
            </a:r>
          </a:p>
          <a:p>
            <a:pPr lvl="1"/>
            <a:r>
              <a:rPr lang="en-US" dirty="0"/>
              <a:t>When conversing, make eye contact and smile</a:t>
            </a:r>
          </a:p>
          <a:p>
            <a:pPr lvl="1"/>
            <a:r>
              <a:rPr lang="en-US" dirty="0"/>
              <a:t>Display a high level of energy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Perceptual Tendencies </a:t>
            </a:r>
          </a:p>
        </p:txBody>
      </p:sp>
    </p:spTree>
    <p:extLst>
      <p:ext uri="{BB962C8B-B14F-4D97-AF65-F5344CB8AC3E}">
        <p14:creationId xmlns:p14="http://schemas.microsoft.com/office/powerpoint/2010/main" val="113440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3329</TotalTime>
  <Words>1328</Words>
  <Application>Microsoft Office PowerPoint</Application>
  <PresentationFormat>On-screen Show (4:3)</PresentationFormat>
  <Paragraphs>158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Chapter 10: Individual Behaviour</vt:lpstr>
      <vt:lpstr>Perception </vt:lpstr>
      <vt:lpstr>Psychological Contracts</vt:lpstr>
      <vt:lpstr>Figure 10.1 Components in the psychological contract </vt:lpstr>
      <vt:lpstr>Perceptual Tendencies </vt:lpstr>
      <vt:lpstr>Perceptual Tendencies </vt:lpstr>
      <vt:lpstr>Perceptual Tendencies </vt:lpstr>
      <vt:lpstr>Perceptual Tendencies </vt:lpstr>
      <vt:lpstr>Perceptual Tendencies </vt:lpstr>
      <vt:lpstr>Personality</vt:lpstr>
      <vt:lpstr>“Big Five” personality traits </vt:lpstr>
      <vt:lpstr>What should we know about personalities in the workplace? </vt:lpstr>
      <vt:lpstr>Additional Personality Traits</vt:lpstr>
      <vt:lpstr>Additional Personality Traits (cont’d)</vt:lpstr>
      <vt:lpstr>Attitudes and Behaviour</vt:lpstr>
      <vt:lpstr>Job Satisfaction</vt:lpstr>
      <vt:lpstr>Organizational Citizenship</vt:lpstr>
      <vt:lpstr>Emotions, Moods &amp; Stress</vt:lpstr>
      <vt:lpstr>Emotional Intelligence Competencies </vt:lpstr>
      <vt:lpstr>Emotional Intelligence Competencies </vt:lpstr>
      <vt:lpstr>Moods</vt:lpstr>
      <vt:lpstr>Stress</vt:lpstr>
      <vt:lpstr>Work factors as potential stressors</vt:lpstr>
      <vt:lpstr>Consequences of Stress </vt:lpstr>
      <vt:lpstr>Figure 10.9 Potential negative consequences of a destructive job stress-burnout cycle</vt:lpstr>
      <vt:lpstr>Stress Management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Individual Behaviour</dc:title>
  <dc:creator>Brian</dc:creator>
  <cp:lastModifiedBy>Brian</cp:lastModifiedBy>
  <cp:revision>19</cp:revision>
  <dcterms:created xsi:type="dcterms:W3CDTF">2017-11-29T19:35:03Z</dcterms:created>
  <dcterms:modified xsi:type="dcterms:W3CDTF">2017-12-15T15:35:06Z</dcterms:modified>
</cp:coreProperties>
</file>