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9261AD6-775B-412B-B0BD-2BA38D76D41F}">
          <p14:sldIdLst>
            <p14:sldId id="256"/>
            <p14:sldId id="257"/>
            <p14:sldId id="258"/>
            <p14:sldId id="259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7C59F8-DCAF-4BAD-A846-FD9687A5E7FC}" type="datetimeFigureOut">
              <a:rPr lang="en-CA" smtClean="0"/>
              <a:t>2017-12-18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E3005B-33D8-43A0-809E-37EDE4EA53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7C59F8-DCAF-4BAD-A846-FD9687A5E7FC}" type="datetimeFigureOut">
              <a:rPr lang="en-CA" smtClean="0"/>
              <a:t>2017-12-18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3005B-33D8-43A0-809E-37EDE4EA53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7C59F8-DCAF-4BAD-A846-FD9687A5E7FC}" type="datetimeFigureOut">
              <a:rPr lang="en-CA" smtClean="0"/>
              <a:t>2017-12-18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3005B-33D8-43A0-809E-37EDE4EA53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7C59F8-DCAF-4BAD-A846-FD9687A5E7FC}" type="datetimeFigureOut">
              <a:rPr lang="en-CA" smtClean="0"/>
              <a:t>2017-12-18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3005B-33D8-43A0-809E-37EDE4EA53E0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7C59F8-DCAF-4BAD-A846-FD9687A5E7FC}" type="datetimeFigureOut">
              <a:rPr lang="en-CA" smtClean="0"/>
              <a:t>2017-12-18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3005B-33D8-43A0-809E-37EDE4EA53E0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7C59F8-DCAF-4BAD-A846-FD9687A5E7FC}" type="datetimeFigureOut">
              <a:rPr lang="en-CA" smtClean="0"/>
              <a:t>2017-12-18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3005B-33D8-43A0-809E-37EDE4EA53E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7C59F8-DCAF-4BAD-A846-FD9687A5E7FC}" type="datetimeFigureOut">
              <a:rPr lang="en-CA" smtClean="0"/>
              <a:t>2017-12-18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3005B-33D8-43A0-809E-37EDE4EA53E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7C59F8-DCAF-4BAD-A846-FD9687A5E7FC}" type="datetimeFigureOut">
              <a:rPr lang="en-CA" smtClean="0"/>
              <a:t>2017-12-18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3005B-33D8-43A0-809E-37EDE4EA53E0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7C59F8-DCAF-4BAD-A846-FD9687A5E7FC}" type="datetimeFigureOut">
              <a:rPr lang="en-CA" smtClean="0"/>
              <a:t>2017-12-18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3005B-33D8-43A0-809E-37EDE4EA53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7C59F8-DCAF-4BAD-A846-FD9687A5E7FC}" type="datetimeFigureOut">
              <a:rPr lang="en-CA" smtClean="0"/>
              <a:t>2017-12-18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3005B-33D8-43A0-809E-37EDE4EA53E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7C59F8-DCAF-4BAD-A846-FD9687A5E7FC}" type="datetimeFigureOut">
              <a:rPr lang="en-CA" smtClean="0"/>
              <a:t>2017-12-18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E3005B-33D8-43A0-809E-37EDE4EA53E0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7C59F8-DCAF-4BAD-A846-FD9687A5E7FC}" type="datetimeFigureOut">
              <a:rPr lang="en-CA" smtClean="0"/>
              <a:t>2017-12-18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E3005B-33D8-43A0-809E-37EDE4EA53E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Chapter 11: Motivation Theory and Practice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Mr. Singh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91910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ERG T</a:t>
            </a:r>
            <a:r>
              <a:rPr lang="en-US" dirty="0" smtClean="0"/>
              <a:t>heory:</a:t>
            </a:r>
            <a:endParaRPr lang="en-US" dirty="0"/>
          </a:p>
          <a:p>
            <a:r>
              <a:rPr lang="en-US" dirty="0"/>
              <a:t>Developed by Clayton </a:t>
            </a:r>
            <a:r>
              <a:rPr lang="en-US" dirty="0" err="1" smtClean="0"/>
              <a:t>Alderfer</a:t>
            </a:r>
            <a:endParaRPr lang="en-US" dirty="0"/>
          </a:p>
          <a:p>
            <a:r>
              <a:rPr lang="en-US" dirty="0"/>
              <a:t>Three need </a:t>
            </a:r>
            <a:r>
              <a:rPr lang="en-US" dirty="0" smtClean="0"/>
              <a:t>levels</a:t>
            </a:r>
            <a:endParaRPr lang="en-US" dirty="0"/>
          </a:p>
          <a:p>
            <a:pPr lvl="1"/>
            <a:r>
              <a:rPr lang="en-US" dirty="0"/>
              <a:t>Existence </a:t>
            </a:r>
            <a:r>
              <a:rPr lang="en-US" dirty="0" smtClean="0"/>
              <a:t>needs: desires </a:t>
            </a:r>
            <a:r>
              <a:rPr lang="en-US" dirty="0"/>
              <a:t>for physiological and material </a:t>
            </a:r>
            <a:r>
              <a:rPr lang="en-US" dirty="0" smtClean="0"/>
              <a:t>well-being</a:t>
            </a:r>
            <a:endParaRPr lang="en-US" dirty="0"/>
          </a:p>
          <a:p>
            <a:pPr lvl="1"/>
            <a:r>
              <a:rPr lang="en-US" dirty="0"/>
              <a:t>Relatedness </a:t>
            </a:r>
            <a:r>
              <a:rPr lang="en-US" dirty="0" smtClean="0"/>
              <a:t>needs: desires </a:t>
            </a:r>
            <a:r>
              <a:rPr lang="en-US" dirty="0"/>
              <a:t>for satisfying interpersonal </a:t>
            </a:r>
            <a:r>
              <a:rPr lang="en-US" dirty="0" smtClean="0"/>
              <a:t>relationships</a:t>
            </a:r>
            <a:endParaRPr lang="en-US" dirty="0"/>
          </a:p>
          <a:p>
            <a:pPr lvl="1"/>
            <a:r>
              <a:rPr lang="en-US" dirty="0"/>
              <a:t>Growth </a:t>
            </a:r>
            <a:r>
              <a:rPr lang="en-US" dirty="0" smtClean="0"/>
              <a:t>needs: </a:t>
            </a:r>
            <a:r>
              <a:rPr lang="en-US" dirty="0"/>
              <a:t>desires for continued psychological growth and </a:t>
            </a:r>
            <a:r>
              <a:rPr lang="en-US" dirty="0" smtClean="0"/>
              <a:t>development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Extrinsic Reward Theories </a:t>
            </a:r>
            <a:r>
              <a:rPr lang="en-US" sz="2000" dirty="0"/>
              <a:t>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11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ERG T</a:t>
            </a:r>
            <a:r>
              <a:rPr lang="en-US" dirty="0" smtClean="0"/>
              <a:t>heory:</a:t>
            </a:r>
            <a:endParaRPr lang="en-US" dirty="0"/>
          </a:p>
          <a:p>
            <a:r>
              <a:rPr lang="en-US" dirty="0"/>
              <a:t>Any/all needs can influence </a:t>
            </a:r>
            <a:r>
              <a:rPr lang="en-US" dirty="0" err="1"/>
              <a:t>behaviour</a:t>
            </a:r>
            <a:r>
              <a:rPr lang="en-US" dirty="0"/>
              <a:t> at one </a:t>
            </a:r>
            <a:r>
              <a:rPr lang="en-US" dirty="0" smtClean="0"/>
              <a:t>time</a:t>
            </a:r>
            <a:endParaRPr lang="en-US" dirty="0"/>
          </a:p>
          <a:p>
            <a:r>
              <a:rPr lang="en-US" dirty="0"/>
              <a:t>Frustration-regression </a:t>
            </a:r>
            <a:r>
              <a:rPr lang="en-US" dirty="0" smtClean="0"/>
              <a:t>principle</a:t>
            </a:r>
            <a:endParaRPr lang="en-US" dirty="0"/>
          </a:p>
          <a:p>
            <a:pPr lvl="1"/>
            <a:r>
              <a:rPr lang="en-US" dirty="0"/>
              <a:t>An already satisfied lower-level need becomes reactivated when a higher-level need is </a:t>
            </a:r>
            <a:r>
              <a:rPr lang="en-US" dirty="0" smtClean="0"/>
              <a:t>frustrated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Extrinsic Reward Theories </a:t>
            </a:r>
            <a:r>
              <a:rPr lang="en-US" sz="2000" dirty="0"/>
              <a:t>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28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Two-Factor Theory</a:t>
            </a:r>
            <a:endParaRPr lang="en-US" dirty="0"/>
          </a:p>
          <a:p>
            <a:r>
              <a:rPr lang="en-US" dirty="0"/>
              <a:t>Developed by Frederick </a:t>
            </a:r>
            <a:r>
              <a:rPr lang="en-US" dirty="0" smtClean="0"/>
              <a:t>Herzberg</a:t>
            </a:r>
            <a:endParaRPr lang="en-US" dirty="0"/>
          </a:p>
          <a:p>
            <a:r>
              <a:rPr lang="en-US" dirty="0"/>
              <a:t>Hygiene </a:t>
            </a:r>
            <a:r>
              <a:rPr lang="en-US" dirty="0" smtClean="0"/>
              <a:t>factors</a:t>
            </a:r>
            <a:endParaRPr lang="en-US" dirty="0"/>
          </a:p>
          <a:p>
            <a:pPr lvl="1"/>
            <a:r>
              <a:rPr lang="en-US" dirty="0"/>
              <a:t>Elements of the job </a:t>
            </a:r>
            <a:r>
              <a:rPr lang="en-US" dirty="0" smtClean="0"/>
              <a:t>context</a:t>
            </a:r>
            <a:endParaRPr lang="en-US" dirty="0"/>
          </a:p>
          <a:p>
            <a:pPr lvl="1"/>
            <a:r>
              <a:rPr lang="en-US" dirty="0"/>
              <a:t>Sources of job dissatisfaction.</a:t>
            </a:r>
          </a:p>
          <a:p>
            <a:r>
              <a:rPr lang="en-US" dirty="0"/>
              <a:t>Satisfier </a:t>
            </a:r>
            <a:r>
              <a:rPr lang="en-US" dirty="0" smtClean="0"/>
              <a:t>factors</a:t>
            </a:r>
            <a:endParaRPr lang="en-US" dirty="0"/>
          </a:p>
          <a:p>
            <a:pPr lvl="1"/>
            <a:r>
              <a:rPr lang="en-US" dirty="0"/>
              <a:t>Elements of the job </a:t>
            </a:r>
            <a:r>
              <a:rPr lang="en-US" dirty="0" smtClean="0"/>
              <a:t>content</a:t>
            </a:r>
            <a:endParaRPr lang="en-US" dirty="0"/>
          </a:p>
          <a:p>
            <a:pPr lvl="2"/>
            <a:r>
              <a:rPr lang="en-US" dirty="0"/>
              <a:t>Sources of job satisfaction and </a:t>
            </a:r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Extrinsic Reward Theories </a:t>
            </a:r>
            <a:r>
              <a:rPr lang="en-US" sz="2000" dirty="0"/>
              <a:t>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908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11.3 Herzberg’s two-factor theory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22" y="1789334"/>
            <a:ext cx="8634157" cy="4171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7392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Acquired </a:t>
            </a:r>
            <a:r>
              <a:rPr lang="en-US" dirty="0" smtClean="0"/>
              <a:t>Needs Theory:</a:t>
            </a:r>
            <a:endParaRPr lang="en-US" dirty="0"/>
          </a:p>
          <a:p>
            <a:r>
              <a:rPr lang="en-US" dirty="0"/>
              <a:t>Developed by David </a:t>
            </a:r>
            <a:r>
              <a:rPr lang="en-US" dirty="0" smtClean="0"/>
              <a:t>McClelland</a:t>
            </a:r>
            <a:endParaRPr lang="en-US" dirty="0"/>
          </a:p>
          <a:p>
            <a:r>
              <a:rPr lang="en-US" dirty="0"/>
              <a:t>People acquire needs through their life </a:t>
            </a:r>
            <a:r>
              <a:rPr lang="en-US" dirty="0" smtClean="0"/>
              <a:t>experiences</a:t>
            </a:r>
            <a:endParaRPr lang="en-US" dirty="0"/>
          </a:p>
          <a:p>
            <a:r>
              <a:rPr lang="en-US" dirty="0"/>
              <a:t>Needs that are acquired:</a:t>
            </a:r>
          </a:p>
          <a:p>
            <a:pPr lvl="1"/>
            <a:r>
              <a:rPr lang="en-US" dirty="0"/>
              <a:t>Need for Achievement (</a:t>
            </a:r>
            <a:r>
              <a:rPr lang="en-US" dirty="0" err="1"/>
              <a:t>nAch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Need for Power (</a:t>
            </a:r>
            <a:r>
              <a:rPr lang="en-US" dirty="0" err="1"/>
              <a:t>nPower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Need for Affiliation (</a:t>
            </a:r>
            <a:r>
              <a:rPr lang="en-US" dirty="0" err="1"/>
              <a:t>nAff</a:t>
            </a:r>
            <a:r>
              <a:rPr lang="en-US" dirty="0"/>
              <a:t>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Extrinsic Reward Theories </a:t>
            </a:r>
            <a:r>
              <a:rPr lang="en-US" sz="2000" dirty="0"/>
              <a:t>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388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23528" y="1772816"/>
            <a:ext cx="8534400" cy="4495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Acquired </a:t>
            </a:r>
            <a:r>
              <a:rPr lang="en-US" dirty="0" smtClean="0"/>
              <a:t>Needs Theory (cont’d):</a:t>
            </a:r>
            <a:endParaRPr lang="en-US" dirty="0"/>
          </a:p>
          <a:p>
            <a:pPr lvl="1"/>
            <a:r>
              <a:rPr lang="en-US" dirty="0"/>
              <a:t>Need for Achievement (</a:t>
            </a:r>
            <a:r>
              <a:rPr lang="en-US" dirty="0" err="1"/>
              <a:t>nAch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/>
              <a:t>Desire to do something better or more efficiently, to solve problems, or to master complex </a:t>
            </a:r>
            <a:r>
              <a:rPr lang="en-US" dirty="0" smtClean="0"/>
              <a:t>tasks</a:t>
            </a:r>
            <a:endParaRPr lang="en-US" dirty="0"/>
          </a:p>
          <a:p>
            <a:pPr lvl="1"/>
            <a:r>
              <a:rPr lang="en-US" dirty="0"/>
              <a:t>People high in (</a:t>
            </a:r>
            <a:r>
              <a:rPr lang="en-US" dirty="0" err="1"/>
              <a:t>nAch</a:t>
            </a:r>
            <a:r>
              <a:rPr lang="en-US" dirty="0"/>
              <a:t>) prefer work that:</a:t>
            </a:r>
          </a:p>
          <a:p>
            <a:pPr lvl="2"/>
            <a:r>
              <a:rPr lang="en-US" dirty="0"/>
              <a:t>Involves individual responsibility for </a:t>
            </a:r>
            <a:r>
              <a:rPr lang="en-US" dirty="0" smtClean="0"/>
              <a:t>results</a:t>
            </a:r>
            <a:endParaRPr lang="en-US" dirty="0"/>
          </a:p>
          <a:p>
            <a:pPr lvl="2"/>
            <a:r>
              <a:rPr lang="en-US" dirty="0"/>
              <a:t>Involves achievable but challenging </a:t>
            </a:r>
            <a:r>
              <a:rPr lang="en-US" dirty="0" smtClean="0"/>
              <a:t>goals</a:t>
            </a:r>
            <a:endParaRPr lang="en-US" dirty="0"/>
          </a:p>
          <a:p>
            <a:pPr lvl="2"/>
            <a:r>
              <a:rPr lang="en-US" dirty="0"/>
              <a:t>Provides feedback on </a:t>
            </a:r>
            <a:r>
              <a:rPr lang="en-US" dirty="0" smtClean="0"/>
              <a:t>performance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Extrinsic Reward Theories </a:t>
            </a:r>
            <a:r>
              <a:rPr lang="en-US" sz="2000" dirty="0"/>
              <a:t>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763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Acquired Needs Theory (cont’d):</a:t>
            </a:r>
          </a:p>
          <a:p>
            <a:pPr lvl="1"/>
            <a:r>
              <a:rPr lang="en-US" dirty="0" smtClean="0"/>
              <a:t>Need </a:t>
            </a:r>
            <a:r>
              <a:rPr lang="en-US" dirty="0"/>
              <a:t>for Power (</a:t>
            </a:r>
            <a:r>
              <a:rPr lang="en-US" dirty="0" err="1"/>
              <a:t>nPower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/>
              <a:t>Desire to control other persons, to influence their </a:t>
            </a:r>
            <a:r>
              <a:rPr lang="en-US" dirty="0" err="1"/>
              <a:t>behaviour</a:t>
            </a:r>
            <a:r>
              <a:rPr lang="en-US" dirty="0"/>
              <a:t>, or to be responsible for other </a:t>
            </a:r>
            <a:r>
              <a:rPr lang="en-US" dirty="0" smtClean="0"/>
              <a:t>people</a:t>
            </a:r>
            <a:endParaRPr lang="en-US" dirty="0"/>
          </a:p>
          <a:p>
            <a:pPr lvl="2"/>
            <a:r>
              <a:rPr lang="en-US" dirty="0"/>
              <a:t>Personal power versus social </a:t>
            </a:r>
            <a:r>
              <a:rPr lang="en-US" dirty="0" smtClean="0"/>
              <a:t>power</a:t>
            </a:r>
            <a:endParaRPr lang="en-US" dirty="0"/>
          </a:p>
          <a:p>
            <a:pPr lvl="1"/>
            <a:r>
              <a:rPr lang="en-US" dirty="0"/>
              <a:t>People high in (</a:t>
            </a:r>
            <a:r>
              <a:rPr lang="en-US" dirty="0" err="1"/>
              <a:t>nPower</a:t>
            </a:r>
            <a:r>
              <a:rPr lang="en-US" dirty="0"/>
              <a:t>) prefer work that:</a:t>
            </a:r>
          </a:p>
          <a:p>
            <a:pPr lvl="2"/>
            <a:r>
              <a:rPr lang="en-US" dirty="0"/>
              <a:t>Involves control over other </a:t>
            </a:r>
            <a:r>
              <a:rPr lang="en-US" dirty="0" smtClean="0"/>
              <a:t>persons</a:t>
            </a:r>
            <a:endParaRPr lang="en-US" dirty="0"/>
          </a:p>
          <a:p>
            <a:pPr lvl="2"/>
            <a:r>
              <a:rPr lang="en-US" dirty="0"/>
              <a:t>Has an impact on people and </a:t>
            </a:r>
            <a:r>
              <a:rPr lang="en-US" dirty="0" smtClean="0"/>
              <a:t>events</a:t>
            </a:r>
            <a:endParaRPr lang="en-US" dirty="0"/>
          </a:p>
          <a:p>
            <a:pPr lvl="2"/>
            <a:r>
              <a:rPr lang="en-US" dirty="0"/>
              <a:t>Brings public recognition and </a:t>
            </a:r>
            <a:r>
              <a:rPr lang="en-US" dirty="0" smtClean="0"/>
              <a:t>attention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Extrinsic Reward Theories </a:t>
            </a:r>
            <a:r>
              <a:rPr lang="en-US" sz="2000" dirty="0"/>
              <a:t>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81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Acquired Needs Theory (cont’d):</a:t>
            </a:r>
          </a:p>
          <a:p>
            <a:pPr lvl="1"/>
            <a:r>
              <a:rPr lang="en-US" dirty="0" smtClean="0"/>
              <a:t>Need </a:t>
            </a:r>
            <a:r>
              <a:rPr lang="en-US" dirty="0"/>
              <a:t>for Affiliation (</a:t>
            </a:r>
            <a:r>
              <a:rPr lang="en-US" dirty="0" err="1"/>
              <a:t>nAff</a:t>
            </a:r>
            <a:r>
              <a:rPr lang="en-US" dirty="0" smtClean="0"/>
              <a:t>):</a:t>
            </a:r>
            <a:endParaRPr lang="en-US" dirty="0"/>
          </a:p>
          <a:p>
            <a:pPr lvl="2"/>
            <a:r>
              <a:rPr lang="en-US" dirty="0"/>
              <a:t>Desire to establish and maintain friendly and warm relations with other </a:t>
            </a:r>
            <a:r>
              <a:rPr lang="en-US" dirty="0" smtClean="0"/>
              <a:t>persons</a:t>
            </a:r>
            <a:endParaRPr lang="en-US" dirty="0"/>
          </a:p>
          <a:p>
            <a:pPr lvl="1"/>
            <a:r>
              <a:rPr lang="en-US" dirty="0"/>
              <a:t>People high in (</a:t>
            </a:r>
            <a:r>
              <a:rPr lang="en-US" dirty="0" err="1"/>
              <a:t>nAff</a:t>
            </a:r>
            <a:r>
              <a:rPr lang="en-US" dirty="0"/>
              <a:t>) prefer work that:</a:t>
            </a:r>
          </a:p>
          <a:p>
            <a:pPr lvl="2"/>
            <a:r>
              <a:rPr lang="en-US" dirty="0"/>
              <a:t>Involves interpersonal </a:t>
            </a:r>
            <a:r>
              <a:rPr lang="en-US" dirty="0" smtClean="0"/>
              <a:t>relationships</a:t>
            </a:r>
            <a:endParaRPr lang="en-US" dirty="0"/>
          </a:p>
          <a:p>
            <a:pPr lvl="2"/>
            <a:r>
              <a:rPr lang="en-US" dirty="0"/>
              <a:t>Provides for companionship</a:t>
            </a:r>
          </a:p>
          <a:p>
            <a:pPr lvl="2"/>
            <a:r>
              <a:rPr lang="en-US" dirty="0"/>
              <a:t>Brings social </a:t>
            </a:r>
            <a:r>
              <a:rPr lang="en-US" dirty="0" smtClean="0"/>
              <a:t>approval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Extrinsic Reward Theories </a:t>
            </a:r>
            <a:r>
              <a:rPr lang="en-US" sz="2000" dirty="0"/>
              <a:t>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907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Goal-Setting Theory:</a:t>
            </a:r>
            <a:endParaRPr lang="en-US" dirty="0"/>
          </a:p>
          <a:p>
            <a:r>
              <a:rPr lang="en-US" dirty="0"/>
              <a:t>Developed by Edwin </a:t>
            </a:r>
            <a:r>
              <a:rPr lang="en-US" dirty="0" smtClean="0"/>
              <a:t>Locke</a:t>
            </a:r>
            <a:r>
              <a:rPr lang="en-US" dirty="0"/>
              <a:t>	</a:t>
            </a:r>
          </a:p>
          <a:p>
            <a:r>
              <a:rPr lang="en-US" dirty="0"/>
              <a:t>Properly set and well-managed task goals can be highly </a:t>
            </a:r>
            <a:r>
              <a:rPr lang="en-US" dirty="0" smtClean="0"/>
              <a:t>motivating</a:t>
            </a:r>
            <a:endParaRPr lang="en-US" dirty="0"/>
          </a:p>
          <a:p>
            <a:r>
              <a:rPr lang="en-US" dirty="0"/>
              <a:t>Motivational effects of task goals:</a:t>
            </a:r>
          </a:p>
          <a:p>
            <a:pPr lvl="1"/>
            <a:r>
              <a:rPr lang="en-US" dirty="0"/>
              <a:t>Provide direction to people in their </a:t>
            </a:r>
            <a:r>
              <a:rPr lang="en-US" dirty="0" smtClean="0"/>
              <a:t>work</a:t>
            </a:r>
            <a:endParaRPr lang="en-US" dirty="0"/>
          </a:p>
          <a:p>
            <a:pPr lvl="1"/>
            <a:r>
              <a:rPr lang="en-US" dirty="0"/>
              <a:t>Clarify performance </a:t>
            </a:r>
            <a:r>
              <a:rPr lang="en-US" dirty="0" smtClean="0"/>
              <a:t>expectations</a:t>
            </a:r>
            <a:endParaRPr lang="en-US" dirty="0"/>
          </a:p>
          <a:p>
            <a:pPr lvl="1"/>
            <a:r>
              <a:rPr lang="en-US" dirty="0"/>
              <a:t>Establish a frame of reference for </a:t>
            </a:r>
            <a:r>
              <a:rPr lang="en-US" dirty="0" smtClean="0"/>
              <a:t>feedback</a:t>
            </a:r>
            <a:endParaRPr lang="en-US" dirty="0"/>
          </a:p>
          <a:p>
            <a:pPr lvl="1"/>
            <a:r>
              <a:rPr lang="en-US" dirty="0"/>
              <a:t>Provide a foundation for </a:t>
            </a:r>
            <a:r>
              <a:rPr lang="en-US" dirty="0" err="1"/>
              <a:t>behavioural</a:t>
            </a:r>
            <a:r>
              <a:rPr lang="en-US" dirty="0"/>
              <a:t> </a:t>
            </a:r>
            <a:r>
              <a:rPr lang="en-US" dirty="0" smtClean="0"/>
              <a:t>self-management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Intrinsic Rewards</a:t>
            </a:r>
          </a:p>
        </p:txBody>
      </p:sp>
    </p:spTree>
    <p:extLst>
      <p:ext uri="{BB962C8B-B14F-4D97-AF65-F5344CB8AC3E}">
        <p14:creationId xmlns:p14="http://schemas.microsoft.com/office/powerpoint/2010/main" val="3821224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Key issues and principles in the goal-setting process:</a:t>
            </a:r>
          </a:p>
          <a:p>
            <a:pPr lvl="1"/>
            <a:r>
              <a:rPr lang="en-US" dirty="0"/>
              <a:t>Set specific </a:t>
            </a:r>
            <a:r>
              <a:rPr lang="en-US" dirty="0" smtClean="0"/>
              <a:t>goals</a:t>
            </a:r>
            <a:endParaRPr lang="en-US" dirty="0"/>
          </a:p>
          <a:p>
            <a:pPr lvl="1"/>
            <a:r>
              <a:rPr lang="en-US" dirty="0"/>
              <a:t>Set challenging </a:t>
            </a:r>
            <a:r>
              <a:rPr lang="en-US" dirty="0" smtClean="0"/>
              <a:t>goals</a:t>
            </a:r>
            <a:endParaRPr lang="en-US" dirty="0"/>
          </a:p>
          <a:p>
            <a:pPr lvl="1"/>
            <a:r>
              <a:rPr lang="en-US" dirty="0"/>
              <a:t>Build goal acceptance and </a:t>
            </a:r>
            <a:r>
              <a:rPr lang="en-US" dirty="0" smtClean="0"/>
              <a:t>commitment</a:t>
            </a:r>
            <a:endParaRPr lang="en-US" dirty="0"/>
          </a:p>
          <a:p>
            <a:pPr lvl="1"/>
            <a:r>
              <a:rPr lang="en-US" dirty="0"/>
              <a:t>Clarify goal </a:t>
            </a:r>
            <a:r>
              <a:rPr lang="en-US" dirty="0" smtClean="0"/>
              <a:t>priorities</a:t>
            </a:r>
            <a:endParaRPr lang="en-US" dirty="0"/>
          </a:p>
          <a:p>
            <a:pPr lvl="1"/>
            <a:r>
              <a:rPr lang="en-US" dirty="0"/>
              <a:t>Provide feedback on goal </a:t>
            </a:r>
            <a:r>
              <a:rPr lang="en-US" dirty="0" smtClean="0"/>
              <a:t>accomplishment</a:t>
            </a:r>
            <a:endParaRPr lang="en-US" dirty="0"/>
          </a:p>
          <a:p>
            <a:pPr lvl="1"/>
            <a:r>
              <a:rPr lang="en-US" dirty="0"/>
              <a:t>Reward goal </a:t>
            </a:r>
            <a:r>
              <a:rPr lang="en-US" dirty="0" smtClean="0"/>
              <a:t>accomplishment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Intrinsic Rewards </a:t>
            </a:r>
            <a:r>
              <a:rPr lang="en-US" sz="2000" dirty="0"/>
              <a:t>(cont’d)</a:t>
            </a:r>
          </a:p>
        </p:txBody>
      </p:sp>
    </p:spTree>
    <p:extLst>
      <p:ext uri="{BB962C8B-B14F-4D97-AF65-F5344CB8AC3E}">
        <p14:creationId xmlns:p14="http://schemas.microsoft.com/office/powerpoint/2010/main" val="2324588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Motivation</a:t>
            </a:r>
            <a:r>
              <a:rPr lang="en-US" dirty="0"/>
              <a:t>: the forces within the individual that account for the level, direction, and persistence of effort expended at work</a:t>
            </a:r>
          </a:p>
          <a:p>
            <a:r>
              <a:rPr lang="en-CA" dirty="0" smtClean="0"/>
              <a:t>Basically a highly motivated person works hard at work vs someone who is not motivated </a:t>
            </a:r>
          </a:p>
          <a:p>
            <a:r>
              <a:rPr lang="en-CA" dirty="0" smtClean="0"/>
              <a:t>With motivation comes </a:t>
            </a:r>
            <a:r>
              <a:rPr lang="en-CA" b="1" dirty="0" smtClean="0"/>
              <a:t>rewards </a:t>
            </a:r>
            <a:r>
              <a:rPr lang="en-CA" dirty="0"/>
              <a:t> </a:t>
            </a:r>
            <a:r>
              <a:rPr lang="en-CA" dirty="0" smtClean="0"/>
              <a:t>which is simply a work outcome of positive value to the individual </a:t>
            </a:r>
          </a:p>
          <a:p>
            <a:r>
              <a:rPr lang="en-CA" dirty="0" smtClean="0"/>
              <a:t>There are 2 types of rewards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motivation?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717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Goal-Setting Theory (cont’d):</a:t>
            </a:r>
            <a:endParaRPr lang="en-US" dirty="0"/>
          </a:p>
          <a:p>
            <a:r>
              <a:rPr lang="en-US" dirty="0"/>
              <a:t>Participation in goal </a:t>
            </a:r>
            <a:r>
              <a:rPr lang="en-US" dirty="0" smtClean="0"/>
              <a:t>setting:</a:t>
            </a:r>
            <a:endParaRPr lang="en-US" dirty="0"/>
          </a:p>
          <a:p>
            <a:pPr lvl="1"/>
            <a:r>
              <a:rPr lang="en-US" dirty="0"/>
              <a:t>unlocks the motivational potential of goal </a:t>
            </a:r>
            <a:r>
              <a:rPr lang="en-US" dirty="0" smtClean="0"/>
              <a:t>setting</a:t>
            </a:r>
            <a:endParaRPr lang="en-US" dirty="0"/>
          </a:p>
          <a:p>
            <a:pPr lvl="1"/>
            <a:r>
              <a:rPr lang="en-US" dirty="0" smtClean="0"/>
              <a:t>Management </a:t>
            </a:r>
            <a:r>
              <a:rPr lang="en-US" dirty="0"/>
              <a:t>by </a:t>
            </a:r>
            <a:r>
              <a:rPr lang="en-US" dirty="0" smtClean="0"/>
              <a:t>Objectives </a:t>
            </a:r>
            <a:r>
              <a:rPr lang="en-US" dirty="0"/>
              <a:t>(MBO) promotes </a:t>
            </a:r>
            <a:r>
              <a:rPr lang="en-US" dirty="0" smtClean="0"/>
              <a:t>participation</a:t>
            </a:r>
            <a:endParaRPr lang="en-US" dirty="0"/>
          </a:p>
          <a:p>
            <a:pPr lvl="1"/>
            <a:r>
              <a:rPr lang="en-US" dirty="0"/>
              <a:t>when participation is not possible, workers will respond positively if supervisory trust and support </a:t>
            </a:r>
            <a:r>
              <a:rPr lang="en-US" dirty="0" smtClean="0"/>
              <a:t>exist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Intrinsic Rewards </a:t>
            </a:r>
            <a:r>
              <a:rPr lang="en-US" sz="2000" dirty="0"/>
              <a:t>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209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Extrinsic Reward – </a:t>
            </a:r>
            <a:r>
              <a:rPr lang="en-CA" dirty="0" smtClean="0"/>
              <a:t>is something given to you by another person normally a supervisor or higher level manager </a:t>
            </a:r>
          </a:p>
          <a:p>
            <a:r>
              <a:rPr lang="en-CA" dirty="0" smtClean="0"/>
              <a:t>Examples: Promotion, time off, bonuses etc. </a:t>
            </a:r>
          </a:p>
          <a:p>
            <a:r>
              <a:rPr lang="en-CA" b="1" dirty="0" smtClean="0"/>
              <a:t>Intrinsic Reward – </a:t>
            </a:r>
            <a:r>
              <a:rPr lang="en-CA" dirty="0" smtClean="0"/>
              <a:t>these are self administered </a:t>
            </a:r>
          </a:p>
          <a:p>
            <a:r>
              <a:rPr lang="en-CA" dirty="0" smtClean="0"/>
              <a:t>This is when you feel good about yourself, you have personal development, and have feelings of competency</a:t>
            </a:r>
          </a:p>
          <a:p>
            <a:pPr marL="109728" indent="0">
              <a:buNone/>
            </a:pPr>
            <a:r>
              <a:rPr lang="en-CA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Extrinsic &amp; Intrinsic Rewards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879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They have a great rewards and performance system </a:t>
            </a:r>
          </a:p>
          <a:p>
            <a:r>
              <a:rPr lang="en-CA" dirty="0" smtClean="0"/>
              <a:t>They offer stock option plans to all its employees based on their base pay </a:t>
            </a:r>
          </a:p>
          <a:p>
            <a:r>
              <a:rPr lang="en-CA" dirty="0" smtClean="0"/>
              <a:t>They can buy at a fixed price which means if the market value is higher than the price of their stock option, they gain </a:t>
            </a:r>
          </a:p>
          <a:p>
            <a:r>
              <a:rPr lang="en-CA" dirty="0" smtClean="0"/>
              <a:t>This should motivate them to do well so the business performs at its best </a:t>
            </a:r>
          </a:p>
          <a:p>
            <a:r>
              <a:rPr lang="en-CA" dirty="0" smtClean="0"/>
              <a:t>This is an example of performance – contingent rewards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Let’s talk about Starbucks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52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Motivation begins with the concept of </a:t>
            </a:r>
            <a:r>
              <a:rPr lang="en-CA" b="1" dirty="0" smtClean="0"/>
              <a:t>needs</a:t>
            </a:r>
            <a:r>
              <a:rPr lang="en-CA" dirty="0" smtClean="0"/>
              <a:t> – basically the desires of an individual </a:t>
            </a:r>
          </a:p>
          <a:p>
            <a:r>
              <a:rPr lang="en-US" dirty="0"/>
              <a:t>Explain workplace </a:t>
            </a:r>
            <a:r>
              <a:rPr lang="en-US" dirty="0" err="1"/>
              <a:t>behaviour</a:t>
            </a:r>
            <a:r>
              <a:rPr lang="en-US" dirty="0"/>
              <a:t> and attitudes</a:t>
            </a:r>
          </a:p>
          <a:p>
            <a:r>
              <a:rPr lang="en-US" dirty="0"/>
              <a:t>Create tensions that influence attitudes and </a:t>
            </a:r>
            <a:r>
              <a:rPr lang="en-US" dirty="0" err="1"/>
              <a:t>behaviour</a:t>
            </a:r>
            <a:endParaRPr lang="en-US" dirty="0"/>
          </a:p>
          <a:p>
            <a:r>
              <a:rPr lang="en-US" dirty="0"/>
              <a:t>Good managers and leaders facilitate employee need satisfaction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Motivation Cont’d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942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Needs:</a:t>
            </a:r>
            <a:endParaRPr lang="en-US" dirty="0"/>
          </a:p>
          <a:p>
            <a:r>
              <a:rPr lang="en-US" dirty="0" smtClean="0"/>
              <a:t>Are unfulfilled </a:t>
            </a:r>
            <a:r>
              <a:rPr lang="en-US" dirty="0"/>
              <a:t>physiological and psychological desires of an </a:t>
            </a:r>
            <a:r>
              <a:rPr lang="en-US" dirty="0" smtClean="0"/>
              <a:t>individual</a:t>
            </a:r>
            <a:endParaRPr lang="en-US" dirty="0"/>
          </a:p>
          <a:p>
            <a:r>
              <a:rPr lang="en-US" dirty="0"/>
              <a:t>Explain workplace </a:t>
            </a:r>
            <a:r>
              <a:rPr lang="en-US" dirty="0" err="1"/>
              <a:t>behaviour</a:t>
            </a:r>
            <a:r>
              <a:rPr lang="en-US" dirty="0"/>
              <a:t> and </a:t>
            </a:r>
            <a:r>
              <a:rPr lang="en-US" dirty="0" smtClean="0"/>
              <a:t>attitudes</a:t>
            </a:r>
            <a:endParaRPr lang="en-US" dirty="0"/>
          </a:p>
          <a:p>
            <a:r>
              <a:rPr lang="en-US" dirty="0"/>
              <a:t>Create tensions that influence attitudes and </a:t>
            </a:r>
            <a:r>
              <a:rPr lang="en-US" dirty="0" err="1" smtClean="0"/>
              <a:t>behaviour</a:t>
            </a:r>
            <a:endParaRPr lang="en-US" dirty="0"/>
          </a:p>
          <a:p>
            <a:r>
              <a:rPr lang="en-US" dirty="0"/>
              <a:t>Good managers and leaders facilitate employee need </a:t>
            </a:r>
            <a:r>
              <a:rPr lang="en-US" dirty="0" smtClean="0"/>
              <a:t>satisfaction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Extrinsic Reward Theories</a:t>
            </a:r>
          </a:p>
        </p:txBody>
      </p:sp>
    </p:spTree>
    <p:extLst>
      <p:ext uri="{BB962C8B-B14F-4D97-AF65-F5344CB8AC3E}">
        <p14:creationId xmlns:p14="http://schemas.microsoft.com/office/powerpoint/2010/main" val="2203986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Hierarchy of </a:t>
            </a:r>
            <a:r>
              <a:rPr lang="en-US" dirty="0" smtClean="0"/>
              <a:t>needs theory:</a:t>
            </a:r>
            <a:endParaRPr lang="en-US" dirty="0"/>
          </a:p>
          <a:p>
            <a:pPr lvl="1"/>
            <a:r>
              <a:rPr lang="en-US" dirty="0"/>
              <a:t>Developed by Abraham </a:t>
            </a:r>
            <a:r>
              <a:rPr lang="en-US" dirty="0" smtClean="0"/>
              <a:t>Maslow</a:t>
            </a:r>
            <a:endParaRPr lang="en-US" dirty="0"/>
          </a:p>
          <a:p>
            <a:pPr lvl="1"/>
            <a:r>
              <a:rPr lang="en-US" dirty="0"/>
              <a:t>Lower-order and higher-order needs affect workplace </a:t>
            </a:r>
            <a:r>
              <a:rPr lang="en-US" dirty="0" err="1"/>
              <a:t>behaviour</a:t>
            </a:r>
            <a:r>
              <a:rPr lang="en-US" dirty="0"/>
              <a:t> and </a:t>
            </a:r>
            <a:r>
              <a:rPr lang="en-US" dirty="0" smtClean="0"/>
              <a:t>attitudes</a:t>
            </a:r>
            <a:endParaRPr lang="en-US" dirty="0"/>
          </a:p>
          <a:p>
            <a:pPr lvl="1"/>
            <a:r>
              <a:rPr lang="en-US" dirty="0"/>
              <a:t>Lower-order needs:</a:t>
            </a:r>
          </a:p>
          <a:p>
            <a:pPr lvl="2"/>
            <a:r>
              <a:rPr lang="en-US" dirty="0"/>
              <a:t>Physiological, safety, and social </a:t>
            </a:r>
            <a:r>
              <a:rPr lang="en-US" dirty="0" smtClean="0"/>
              <a:t>needs</a:t>
            </a:r>
            <a:endParaRPr lang="en-US" dirty="0"/>
          </a:p>
          <a:p>
            <a:pPr lvl="2"/>
            <a:r>
              <a:rPr lang="en-US" dirty="0"/>
              <a:t>Desires for physical and social well </a:t>
            </a:r>
            <a:r>
              <a:rPr lang="en-US" dirty="0" smtClean="0"/>
              <a:t>being</a:t>
            </a:r>
            <a:endParaRPr lang="en-US" dirty="0"/>
          </a:p>
          <a:p>
            <a:pPr lvl="1"/>
            <a:r>
              <a:rPr lang="en-US" dirty="0"/>
              <a:t>Higher-order needs:</a:t>
            </a:r>
          </a:p>
          <a:p>
            <a:pPr lvl="2"/>
            <a:r>
              <a:rPr lang="en-US" dirty="0"/>
              <a:t>Esteem and self-actualization </a:t>
            </a:r>
            <a:r>
              <a:rPr lang="en-US" dirty="0" smtClean="0"/>
              <a:t>needs</a:t>
            </a:r>
            <a:endParaRPr lang="en-US" dirty="0"/>
          </a:p>
          <a:p>
            <a:pPr lvl="2"/>
            <a:r>
              <a:rPr lang="en-US" dirty="0"/>
              <a:t>Desire for psychological growth and </a:t>
            </a:r>
            <a:r>
              <a:rPr lang="en-US" dirty="0" smtClean="0"/>
              <a:t>development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Extrinsic Reward </a:t>
            </a:r>
            <a:r>
              <a:rPr lang="en-US" dirty="0" smtClean="0"/>
              <a:t>Theories </a:t>
            </a:r>
            <a:r>
              <a:rPr lang="en-US" sz="2000" dirty="0" smtClean="0"/>
              <a:t>(CONT’D)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1579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Maslow uses 2 principles to describe how these needs affect human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</a:p>
          <a:p>
            <a:r>
              <a:rPr lang="en-US" dirty="0" smtClean="0"/>
              <a:t>Hierarchy </a:t>
            </a:r>
            <a:r>
              <a:rPr lang="en-US" dirty="0"/>
              <a:t>of </a:t>
            </a:r>
            <a:r>
              <a:rPr lang="en-US" dirty="0" smtClean="0"/>
              <a:t>needs theory:</a:t>
            </a:r>
            <a:endParaRPr lang="en-US" dirty="0"/>
          </a:p>
          <a:p>
            <a:pPr lvl="1"/>
            <a:r>
              <a:rPr lang="en-US" dirty="0"/>
              <a:t>Deficit </a:t>
            </a:r>
            <a:r>
              <a:rPr lang="en-US" dirty="0" smtClean="0"/>
              <a:t>Principle:</a:t>
            </a:r>
            <a:endParaRPr lang="en-US" dirty="0"/>
          </a:p>
          <a:p>
            <a:pPr lvl="2"/>
            <a:r>
              <a:rPr lang="en-US" dirty="0"/>
              <a:t>A satisfied need is not a motivator of </a:t>
            </a:r>
            <a:r>
              <a:rPr lang="en-US" dirty="0" err="1" smtClean="0"/>
              <a:t>behaviour</a:t>
            </a:r>
            <a:endParaRPr lang="en-US" dirty="0"/>
          </a:p>
          <a:p>
            <a:pPr lvl="1"/>
            <a:r>
              <a:rPr lang="en-US" dirty="0"/>
              <a:t>Progression </a:t>
            </a:r>
            <a:r>
              <a:rPr lang="en-US" dirty="0" smtClean="0"/>
              <a:t>Principle:</a:t>
            </a:r>
            <a:endParaRPr lang="en-US" dirty="0"/>
          </a:p>
          <a:p>
            <a:pPr lvl="2"/>
            <a:r>
              <a:rPr lang="en-US" dirty="0"/>
              <a:t>A need at one level does not become activated until the next lower-level need is </a:t>
            </a:r>
            <a:r>
              <a:rPr lang="en-US" dirty="0" smtClean="0"/>
              <a:t>satisfied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Extrinsic Reward Theories </a:t>
            </a:r>
            <a:r>
              <a:rPr lang="en-US" sz="2000" dirty="0"/>
              <a:t>(CONT’D)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36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11.2 Opportunities for satisfaction in Maslow’s hierarchy of human needs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96" y="1793136"/>
            <a:ext cx="7403408" cy="456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737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3038</TotalTime>
  <Words>824</Words>
  <Application>Microsoft Office PowerPoint</Application>
  <PresentationFormat>On-screen Show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Chapter 11: Motivation Theory and Practice </vt:lpstr>
      <vt:lpstr>What is motivation?</vt:lpstr>
      <vt:lpstr>Extrinsic &amp; Intrinsic Rewards </vt:lpstr>
      <vt:lpstr>Let’s talk about Starbucks </vt:lpstr>
      <vt:lpstr>Motivation Cont’d </vt:lpstr>
      <vt:lpstr>Extrinsic Reward Theories</vt:lpstr>
      <vt:lpstr>Extrinsic Reward Theories (CONT’D)</vt:lpstr>
      <vt:lpstr>Extrinsic Reward Theories (CONT’D)</vt:lpstr>
      <vt:lpstr>Figure 11.2 Opportunities for satisfaction in Maslow’s hierarchy of human needs</vt:lpstr>
      <vt:lpstr>Extrinsic Reward Theories (CONT’D)</vt:lpstr>
      <vt:lpstr>Extrinsic Reward Theories (CONT’D)</vt:lpstr>
      <vt:lpstr>Extrinsic Reward Theories (CONT’D)</vt:lpstr>
      <vt:lpstr>Figure 11.3 Herzberg’s two-factor theory</vt:lpstr>
      <vt:lpstr>Extrinsic Reward Theories (CONT’D)</vt:lpstr>
      <vt:lpstr>Extrinsic Reward Theories (CONT’D)</vt:lpstr>
      <vt:lpstr>Extrinsic Reward Theories (CONT’D)</vt:lpstr>
      <vt:lpstr>Extrinsic Reward Theories (CONT’D)</vt:lpstr>
      <vt:lpstr>Intrinsic Rewards</vt:lpstr>
      <vt:lpstr>Intrinsic Rewards (cont’d)</vt:lpstr>
      <vt:lpstr>Intrinsic Rewards (cont’d)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11: Motivation Theory and Practice </dc:title>
  <dc:creator>Brian</dc:creator>
  <cp:lastModifiedBy>Brian</cp:lastModifiedBy>
  <cp:revision>8</cp:revision>
  <dcterms:created xsi:type="dcterms:W3CDTF">2017-12-15T15:43:47Z</dcterms:created>
  <dcterms:modified xsi:type="dcterms:W3CDTF">2017-12-19T02:23:25Z</dcterms:modified>
</cp:coreProperties>
</file>