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61" r:id="rId4"/>
    <p:sldId id="260" r:id="rId5"/>
    <p:sldId id="263" r:id="rId6"/>
    <p:sldId id="262" r:id="rId7"/>
    <p:sldId id="264" r:id="rId8"/>
    <p:sldId id="266" r:id="rId9"/>
    <p:sldId id="267" r:id="rId10"/>
    <p:sldId id="268" r:id="rId11"/>
    <p:sldId id="269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E32D-17CC-4117-8BE2-95E0AE613D20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AB093-069F-433D-9765-40DB30C3E8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39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0BE6B-F777-BA4C-A92A-63B1552D3F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7BD06A-253C-4456-9AFC-7E51F28258B5}" type="datetimeFigureOut">
              <a:rPr lang="en-CA" smtClean="0"/>
              <a:t>2018-01-11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06DA0C-6E5A-4847-885C-F10219EBE1C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14: Ethics and Social Responsibility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3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ethical dilemma occurs when certain choices may be considered unethical, despite possible potential for personal and/or organizational </a:t>
            </a:r>
            <a:r>
              <a:rPr lang="en-US" dirty="0" smtClean="0"/>
              <a:t>benefit</a:t>
            </a:r>
          </a:p>
          <a:p>
            <a:endParaRPr lang="en-CA" dirty="0" smtClean="0"/>
          </a:p>
          <a:p>
            <a:r>
              <a:rPr lang="en-CA" dirty="0" smtClean="0"/>
              <a:t>“I define an unethical situation as one in which I have to do something I don’t feel good about”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Ethics in the workplace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694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Discrimination </a:t>
            </a:r>
            <a:r>
              <a:rPr lang="en-CA" dirty="0" smtClean="0"/>
              <a:t>– denying promotion or appointment to a person because of race, religion, gender, age, etc. </a:t>
            </a:r>
          </a:p>
          <a:p>
            <a:r>
              <a:rPr lang="en-CA" b="1" dirty="0" smtClean="0"/>
              <a:t>Sexual Harassment </a:t>
            </a:r>
            <a:r>
              <a:rPr lang="en-CA" dirty="0" smtClean="0"/>
              <a:t>– making co-worker uncomfortable because of inappropriate comments or actions regarding sexuality</a:t>
            </a:r>
          </a:p>
          <a:p>
            <a:r>
              <a:rPr lang="en-CA" b="1" dirty="0" smtClean="0"/>
              <a:t>Conflicts of Interest – </a:t>
            </a:r>
            <a:r>
              <a:rPr lang="en-CA" dirty="0" smtClean="0"/>
              <a:t>taking a bribe or gift in return for doing something </a:t>
            </a:r>
          </a:p>
          <a:p>
            <a:r>
              <a:rPr lang="en-CA" b="1" dirty="0" smtClean="0"/>
              <a:t>Customer Confidence – </a:t>
            </a:r>
            <a:r>
              <a:rPr lang="en-CA" dirty="0" smtClean="0"/>
              <a:t>giving privileged information to another party</a:t>
            </a:r>
          </a:p>
          <a:p>
            <a:r>
              <a:rPr lang="en-CA" b="1" dirty="0" smtClean="0"/>
              <a:t>Organizational Resource – </a:t>
            </a:r>
            <a:r>
              <a:rPr lang="en-CA" dirty="0" smtClean="0"/>
              <a:t>using work products for personal use </a:t>
            </a:r>
            <a:endParaRPr lang="en-CA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Ethical Dilemmas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274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Unethical </a:t>
            </a:r>
            <a:r>
              <a:rPr lang="en-US" dirty="0" err="1"/>
              <a:t>behaviour</a:t>
            </a:r>
            <a:r>
              <a:rPr lang="en-US" dirty="0"/>
              <a:t> can be rationalized by convincing yourself </a:t>
            </a:r>
            <a:r>
              <a:rPr lang="en-US" dirty="0" smtClean="0"/>
              <a:t>that: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is not </a:t>
            </a:r>
            <a:r>
              <a:rPr lang="en-US" dirty="0" smtClean="0"/>
              <a:t>actually illegal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truly </a:t>
            </a:r>
            <a:r>
              <a:rPr lang="en-US" dirty="0"/>
              <a:t>in everyone’s best </a:t>
            </a:r>
            <a:r>
              <a:rPr lang="en-US" dirty="0" smtClean="0"/>
              <a:t>interests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Nobody </a:t>
            </a:r>
            <a:r>
              <a:rPr lang="en-US" dirty="0"/>
              <a:t>will ever find </a:t>
            </a:r>
            <a:r>
              <a:rPr lang="en-US" dirty="0" smtClean="0"/>
              <a:t>out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dirty="0"/>
              <a:t>organization will “protect” </a:t>
            </a:r>
            <a:r>
              <a:rPr lang="en-US" dirty="0" smtClean="0"/>
              <a:t>you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Rationalization for Unethical </a:t>
            </a:r>
            <a:r>
              <a:rPr lang="en-US" dirty="0" err="1"/>
              <a:t>Behaviour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9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Whistleblowers: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Expose the </a:t>
            </a:r>
            <a:r>
              <a:rPr lang="en-US" dirty="0"/>
              <a:t>misdeeds of others </a:t>
            </a:r>
            <a:r>
              <a:rPr lang="en-US" dirty="0" smtClean="0"/>
              <a:t>in order to: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Preserve </a:t>
            </a:r>
            <a:r>
              <a:rPr lang="en-US" dirty="0"/>
              <a:t>ethical </a:t>
            </a:r>
            <a:r>
              <a:rPr lang="en-US" dirty="0" smtClean="0"/>
              <a:t>standards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Protect </a:t>
            </a:r>
            <a:r>
              <a:rPr lang="en-US" dirty="0"/>
              <a:t>against wasteful, harmful, or illegal </a:t>
            </a:r>
            <a:r>
              <a:rPr lang="en-US" dirty="0" smtClean="0"/>
              <a:t>acts</a:t>
            </a:r>
          </a:p>
          <a:p>
            <a:pPr marL="594360" indent="-457200">
              <a:spcBef>
                <a:spcPct val="0"/>
              </a:spcBef>
            </a:pPr>
            <a:endParaRPr lang="en-US" dirty="0"/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Laws </a:t>
            </a:r>
            <a:r>
              <a:rPr lang="en-US" dirty="0"/>
              <a:t>protecting whistleblowers </a:t>
            </a:r>
            <a:r>
              <a:rPr lang="en-US" dirty="0" smtClean="0"/>
              <a:t>may vary</a:t>
            </a:r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In the US 44% of workers fail to report wrongdoings they observe at work </a:t>
            </a:r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Top reasons for not reporting include: they believe nothing will be done and it won’t be kept confidential </a:t>
            </a:r>
            <a:endParaRPr lang="en-US" dirty="0"/>
          </a:p>
          <a:p>
            <a:pPr>
              <a:spcBef>
                <a:spcPct val="0"/>
              </a:spcBef>
              <a:buFont typeface="Wingdings" pitchFamily="2" charset="2"/>
              <a:buChar char=""/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/>
          </a:p>
          <a:p>
            <a:pPr lvl="2">
              <a:spcBef>
                <a:spcPct val="0"/>
              </a:spcBef>
            </a:pPr>
            <a:endParaRPr lang="en-US" dirty="0"/>
          </a:p>
          <a:p>
            <a:pPr lvl="2">
              <a:spcBef>
                <a:spcPct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/>
              <a:t>Maintaining High Ethical Standards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0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Structured </a:t>
            </a:r>
            <a:r>
              <a:rPr lang="en-US" dirty="0"/>
              <a:t>programs that help participants to understand ethical aspects of decision </a:t>
            </a:r>
            <a:r>
              <a:rPr lang="en-US" dirty="0" smtClean="0"/>
              <a:t>making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Helps people incorporate high ethical standards </a:t>
            </a:r>
            <a:r>
              <a:rPr lang="en-US" dirty="0" smtClean="0"/>
              <a:t>into their </a:t>
            </a:r>
            <a:r>
              <a:rPr lang="en-US" dirty="0"/>
              <a:t>daily </a:t>
            </a:r>
            <a:r>
              <a:rPr lang="en-US" dirty="0" smtClean="0"/>
              <a:t>life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Helps people deal with ethical </a:t>
            </a:r>
            <a:r>
              <a:rPr lang="en-US" dirty="0" smtClean="0"/>
              <a:t>issues while </a:t>
            </a:r>
            <a:r>
              <a:rPr lang="en-US" dirty="0"/>
              <a:t>under </a:t>
            </a:r>
            <a:r>
              <a:rPr lang="en-US" dirty="0" smtClean="0"/>
              <a:t>pressure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</a:t>
            </a:r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0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Codes </a:t>
            </a:r>
            <a:r>
              <a:rPr lang="en-US" dirty="0"/>
              <a:t>of </a:t>
            </a:r>
            <a:r>
              <a:rPr lang="en-US" dirty="0" smtClean="0"/>
              <a:t>ethics</a:t>
            </a:r>
            <a:r>
              <a:rPr lang="en-US" dirty="0"/>
              <a:t>: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A formal </a:t>
            </a:r>
            <a:r>
              <a:rPr lang="en-US" dirty="0"/>
              <a:t>statement of an organization’s values and ethical principles regarding how to behave in situations susceptible to the creation of ethical </a:t>
            </a:r>
            <a:r>
              <a:rPr lang="en-US" dirty="0" smtClean="0"/>
              <a:t>dilemmas</a:t>
            </a:r>
            <a:endParaRPr lang="en-US" dirty="0"/>
          </a:p>
          <a:p>
            <a:r>
              <a:rPr lang="en-US" dirty="0" smtClean="0"/>
              <a:t>You’ll find these in professions such as engineering, medicine, law and public accounting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Codes of Ethical </a:t>
            </a:r>
            <a:r>
              <a:rPr lang="en-US" dirty="0" smtClean="0"/>
              <a:t>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Areas often covered by </a:t>
            </a:r>
            <a:r>
              <a:rPr lang="en-US" dirty="0" smtClean="0"/>
              <a:t>an organization’s codes </a:t>
            </a:r>
            <a:r>
              <a:rPr lang="en-US" dirty="0"/>
              <a:t>of ethics:</a:t>
            </a:r>
          </a:p>
          <a:p>
            <a:pPr lvl="1">
              <a:spcBef>
                <a:spcPct val="0"/>
              </a:spcBef>
            </a:pPr>
            <a:r>
              <a:rPr lang="en-US" dirty="0"/>
              <a:t>Bribes and kickbacks</a:t>
            </a:r>
          </a:p>
          <a:p>
            <a:pPr lvl="1">
              <a:spcBef>
                <a:spcPct val="0"/>
              </a:spcBef>
            </a:pPr>
            <a:r>
              <a:rPr lang="en-US" dirty="0"/>
              <a:t>Political contributions</a:t>
            </a:r>
          </a:p>
          <a:p>
            <a:pPr lvl="1">
              <a:spcBef>
                <a:spcPct val="0"/>
              </a:spcBef>
            </a:pPr>
            <a:r>
              <a:rPr lang="en-US" dirty="0"/>
              <a:t>Honesty of books or records</a:t>
            </a:r>
          </a:p>
          <a:p>
            <a:pPr lvl="1">
              <a:spcBef>
                <a:spcPct val="0"/>
              </a:spcBef>
            </a:pPr>
            <a:r>
              <a:rPr lang="en-US" dirty="0"/>
              <a:t>Customer/supplier relationships</a:t>
            </a:r>
          </a:p>
          <a:p>
            <a:pPr lvl="1">
              <a:spcBef>
                <a:spcPct val="0"/>
              </a:spcBef>
            </a:pPr>
            <a:r>
              <a:rPr lang="en-US" dirty="0"/>
              <a:t>Co-worker relationships</a:t>
            </a:r>
          </a:p>
          <a:p>
            <a:pPr lvl="1">
              <a:spcBef>
                <a:spcPct val="0"/>
              </a:spcBef>
            </a:pPr>
            <a:r>
              <a:rPr lang="en-US" dirty="0"/>
              <a:t>Confidentiality of corporate information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Codes of Ethical Conduct </a:t>
            </a:r>
            <a:r>
              <a:rPr lang="en-US" sz="2200" dirty="0"/>
              <a:t>(cont’d)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5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Top </a:t>
            </a:r>
            <a:r>
              <a:rPr lang="en-US" dirty="0"/>
              <a:t>managers serve as ethical role </a:t>
            </a:r>
            <a:r>
              <a:rPr lang="en-US" dirty="0" smtClean="0"/>
              <a:t>models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All </a:t>
            </a:r>
            <a:r>
              <a:rPr lang="en-US" dirty="0"/>
              <a:t>managers can influence the ethical </a:t>
            </a:r>
            <a:r>
              <a:rPr lang="en-US" dirty="0" err="1"/>
              <a:t>behaviour</a:t>
            </a:r>
            <a:r>
              <a:rPr lang="en-US" dirty="0"/>
              <a:t> of people who work for and with </a:t>
            </a:r>
            <a:r>
              <a:rPr lang="en-US" dirty="0" smtClean="0"/>
              <a:t>them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Excessive </a:t>
            </a:r>
            <a:r>
              <a:rPr lang="en-US" dirty="0"/>
              <a:t>pressure can foster unethical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Managers </a:t>
            </a:r>
            <a:r>
              <a:rPr lang="en-US" dirty="0"/>
              <a:t>should be realistic in setting </a:t>
            </a:r>
            <a:r>
              <a:rPr lang="en-US" dirty="0" smtClean="0"/>
              <a:t>attainable performance </a:t>
            </a:r>
            <a:r>
              <a:rPr lang="en-US" dirty="0"/>
              <a:t>goals for </a:t>
            </a:r>
            <a:r>
              <a:rPr lang="en-US" dirty="0" smtClean="0"/>
              <a:t>others</a:t>
            </a:r>
            <a:endParaRPr lang="en-US" dirty="0"/>
          </a:p>
          <a:p>
            <a:pPr>
              <a:spcBef>
                <a:spcPct val="0"/>
              </a:spcBef>
              <a:buFont typeface="Wingdings" pitchFamily="2" charset="2"/>
              <a:buChar char="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Role Models</a:t>
            </a:r>
          </a:p>
        </p:txBody>
      </p:sp>
    </p:spTree>
    <p:extLst>
      <p:ext uri="{BB962C8B-B14F-4D97-AF65-F5344CB8AC3E}">
        <p14:creationId xmlns:p14="http://schemas.microsoft.com/office/powerpoint/2010/main" val="273712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534400" cy="46805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 </a:t>
            </a:r>
            <a:r>
              <a:rPr lang="en-US" dirty="0"/>
              <a:t>unique form of entrepreneurship that seeks novel ways to solve pressing social problems at home and </a:t>
            </a:r>
            <a:r>
              <a:rPr lang="en-US" dirty="0" smtClean="0"/>
              <a:t>abroad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These people pursue innovations that help solve social problems or at least help make lives better for people who are disadvantaged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Examples include: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 Housing and job training for homeless</a:t>
            </a:r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 Bringing technology to poor families</a:t>
            </a:r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 Improving literacy among </a:t>
            </a:r>
            <a:r>
              <a:rPr lang="en-US" dirty="0" smtClean="0"/>
              <a:t>disadvantaged youth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 Offering small loans to start minority-owned businesses</a:t>
            </a:r>
          </a:p>
          <a:p>
            <a:pPr>
              <a:spcBef>
                <a:spcPct val="0"/>
              </a:spcBef>
              <a:buFont typeface="Wingdings" pitchFamily="2" charset="2"/>
              <a:buChar char="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Entrepreneurship</a:t>
            </a:r>
          </a:p>
        </p:txBody>
      </p:sp>
    </p:spTree>
    <p:extLst>
      <p:ext uri="{BB962C8B-B14F-4D97-AF65-F5344CB8AC3E}">
        <p14:creationId xmlns:p14="http://schemas.microsoft.com/office/powerpoint/2010/main" val="225012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Corporate </a:t>
            </a:r>
            <a:r>
              <a:rPr lang="en-US" dirty="0" smtClean="0"/>
              <a:t>social responsibility (CSR):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Obligates </a:t>
            </a:r>
            <a:r>
              <a:rPr lang="en-US" dirty="0"/>
              <a:t>organizations to act in ways that serve both its own interests and the interests of society at </a:t>
            </a:r>
            <a:r>
              <a:rPr lang="en-US" dirty="0" smtClean="0"/>
              <a:t>large</a:t>
            </a:r>
            <a:endParaRPr lang="en-US" dirty="0"/>
          </a:p>
          <a:p>
            <a:r>
              <a:rPr lang="en-US" dirty="0" smtClean="0"/>
              <a:t>What are ways companies can demonstrate CSR?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8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Ethics: 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/>
              <a:t>Code of moral </a:t>
            </a:r>
            <a:r>
              <a:rPr lang="en-US" dirty="0" smtClean="0"/>
              <a:t>principles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/>
              <a:t>Set standards of “good” or “bad” or “right” or “wrong” in one’s </a:t>
            </a:r>
            <a:r>
              <a:rPr lang="en-US" dirty="0" smtClean="0"/>
              <a:t>conduct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Ethical </a:t>
            </a:r>
            <a:r>
              <a:rPr lang="en-US" dirty="0" err="1" smtClean="0"/>
              <a:t>behaviour</a:t>
            </a:r>
            <a:r>
              <a:rPr lang="en-US" dirty="0" smtClean="0"/>
              <a:t>: 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/>
              <a:t>What is accepted as good and right in the context of the governing moral </a:t>
            </a:r>
            <a:r>
              <a:rPr lang="en-US" dirty="0" smtClean="0"/>
              <a:t>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Ethical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660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Organizational </a:t>
            </a:r>
            <a:r>
              <a:rPr lang="en-US" dirty="0" smtClean="0"/>
              <a:t>stakeholders: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Those </a:t>
            </a:r>
            <a:r>
              <a:rPr lang="en-US" dirty="0"/>
              <a:t>persons, groups, and other organizations directly affected by the </a:t>
            </a:r>
            <a:r>
              <a:rPr lang="en-US" dirty="0" err="1"/>
              <a:t>behaviour</a:t>
            </a:r>
            <a:r>
              <a:rPr lang="en-US" dirty="0"/>
              <a:t> of the organization and holding a stake in its </a:t>
            </a:r>
            <a:r>
              <a:rPr lang="en-US" dirty="0" smtClean="0"/>
              <a:t>performance</a:t>
            </a:r>
            <a:endParaRPr lang="en-US" dirty="0"/>
          </a:p>
          <a:p>
            <a:r>
              <a:rPr lang="en-US" dirty="0" smtClean="0"/>
              <a:t>What are different types of stakeholders?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Stakeholder Issues and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1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</a:t>
            </a:r>
            <a:r>
              <a:rPr lang="en-US" dirty="0"/>
              <a:t>14.7 Sample Stakeholder </a:t>
            </a:r>
            <a:r>
              <a:rPr lang="en-US" dirty="0" smtClean="0"/>
              <a:t>Model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39" y="1530587"/>
            <a:ext cx="7124522" cy="475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62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Classical view: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Management’s only responsibility is to maximize </a:t>
            </a:r>
            <a:r>
              <a:rPr lang="en-US" dirty="0" smtClean="0"/>
              <a:t>profits</a:t>
            </a:r>
            <a:endParaRPr lang="en-US" dirty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Socioeconomic view: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Management must be concerned for the broader social welfare, not just </a:t>
            </a:r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Perspectives on 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411329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We can measure corporate social performance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Criteria </a:t>
            </a:r>
            <a:r>
              <a:rPr lang="en-US" dirty="0"/>
              <a:t>for evaluating corporate social performance:</a:t>
            </a:r>
          </a:p>
          <a:p>
            <a:pPr lvl="1">
              <a:spcBef>
                <a:spcPct val="0"/>
              </a:spcBef>
            </a:pPr>
            <a:r>
              <a:rPr lang="en-US" b="1" dirty="0"/>
              <a:t>Social </a:t>
            </a:r>
            <a:r>
              <a:rPr lang="en-US" b="1" dirty="0" smtClean="0"/>
              <a:t>Responsibility Audit</a:t>
            </a:r>
            <a:r>
              <a:rPr lang="en-US" dirty="0" smtClean="0"/>
              <a:t>: </a:t>
            </a:r>
            <a:r>
              <a:rPr lang="en-US" dirty="0"/>
              <a:t>assesses organization’s accomplishments in areas of CSR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Asks: is </a:t>
            </a:r>
            <a:r>
              <a:rPr lang="en-US" dirty="0"/>
              <a:t>the </a:t>
            </a:r>
            <a:r>
              <a:rPr lang="en-US" dirty="0" smtClean="0"/>
              <a:t>organization’s…</a:t>
            </a:r>
            <a:endParaRPr lang="en-US" dirty="0"/>
          </a:p>
          <a:p>
            <a:pPr lvl="2">
              <a:spcBef>
                <a:spcPct val="0"/>
              </a:spcBef>
            </a:pPr>
            <a:r>
              <a:rPr lang="en-US" sz="2400" dirty="0"/>
              <a:t>Economic responsibility </a:t>
            </a:r>
            <a:r>
              <a:rPr lang="en-US" sz="2400" dirty="0" smtClean="0"/>
              <a:t>met - </a:t>
            </a:r>
            <a:r>
              <a:rPr lang="en-US" sz="2400" dirty="0"/>
              <a:t>Is it profitable?</a:t>
            </a:r>
          </a:p>
          <a:p>
            <a:pPr lvl="2">
              <a:spcBef>
                <a:spcPct val="0"/>
              </a:spcBef>
            </a:pPr>
            <a:r>
              <a:rPr lang="en-US" sz="2400" dirty="0"/>
              <a:t>Legal responsibility </a:t>
            </a:r>
            <a:r>
              <a:rPr lang="en-US" sz="2400" dirty="0" smtClean="0"/>
              <a:t>met - </a:t>
            </a:r>
            <a:r>
              <a:rPr lang="en-US" sz="2400" dirty="0"/>
              <a:t>Does it obey the law?</a:t>
            </a:r>
          </a:p>
          <a:p>
            <a:pPr lvl="2">
              <a:spcBef>
                <a:spcPct val="0"/>
              </a:spcBef>
            </a:pPr>
            <a:r>
              <a:rPr lang="en-US" sz="2400" dirty="0"/>
              <a:t>Ethical responsibility </a:t>
            </a:r>
            <a:r>
              <a:rPr lang="en-US" sz="2400" dirty="0" smtClean="0"/>
              <a:t>met - </a:t>
            </a:r>
            <a:r>
              <a:rPr lang="en-US" sz="2400" dirty="0"/>
              <a:t>Is it doing the right thing?</a:t>
            </a:r>
          </a:p>
          <a:p>
            <a:pPr lvl="2">
              <a:spcBef>
                <a:spcPct val="0"/>
              </a:spcBef>
            </a:pPr>
            <a:r>
              <a:rPr lang="en-US" sz="2400" dirty="0"/>
              <a:t>Discretionary responsibility </a:t>
            </a:r>
            <a:r>
              <a:rPr lang="en-US" sz="2400" dirty="0" smtClean="0"/>
              <a:t>met - </a:t>
            </a:r>
            <a:r>
              <a:rPr lang="en-US" sz="2400" dirty="0"/>
              <a:t>Does it contribute to the broader community?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Corporate Social </a:t>
            </a:r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8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Fig. 14.8 Criteria for evaluating corporate social performance</a:t>
            </a: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71" y="1844824"/>
            <a:ext cx="8488281" cy="210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395011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Economic Responsibility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395011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Ethical Responsibility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3252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Strategies for </a:t>
            </a:r>
            <a:r>
              <a:rPr lang="en-US" dirty="0" smtClean="0"/>
              <a:t>pursuing social responsibility:</a:t>
            </a:r>
            <a:endParaRPr lang="en-US" dirty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sz="2500" b="1" dirty="0" smtClean="0"/>
              <a:t>Obstructionist Strategy:</a:t>
            </a:r>
            <a:r>
              <a:rPr lang="en-US" sz="2500" dirty="0" smtClean="0"/>
              <a:t> </a:t>
            </a:r>
            <a:r>
              <a:rPr lang="en-US" sz="2500" dirty="0"/>
              <a:t>meets only economic </a:t>
            </a:r>
            <a:r>
              <a:rPr lang="en-US" sz="2500" dirty="0" smtClean="0"/>
              <a:t>responsibilities</a:t>
            </a:r>
          </a:p>
          <a:p>
            <a:pPr>
              <a:spcBef>
                <a:spcPct val="0"/>
              </a:spcBef>
            </a:pPr>
            <a:r>
              <a:rPr lang="en-US" sz="2500" b="1" dirty="0" smtClean="0"/>
              <a:t>Defensive Strategy:</a:t>
            </a:r>
            <a:r>
              <a:rPr lang="en-US" sz="2500" dirty="0" smtClean="0"/>
              <a:t> </a:t>
            </a:r>
            <a:r>
              <a:rPr lang="en-US" sz="2500" dirty="0"/>
              <a:t>meets economic and legal </a:t>
            </a:r>
            <a:r>
              <a:rPr lang="en-US" sz="2500" dirty="0" smtClean="0"/>
              <a:t>responsibilities</a:t>
            </a:r>
          </a:p>
          <a:p>
            <a:pPr>
              <a:spcBef>
                <a:spcPct val="0"/>
              </a:spcBef>
            </a:pPr>
            <a:r>
              <a:rPr lang="en-US" sz="2500" b="1" dirty="0" smtClean="0"/>
              <a:t>Accommodative Strategy:</a:t>
            </a:r>
            <a:r>
              <a:rPr lang="en-US" sz="2500" dirty="0" smtClean="0"/>
              <a:t> </a:t>
            </a:r>
            <a:r>
              <a:rPr lang="en-US" sz="2500" dirty="0"/>
              <a:t>meets economic, legal, and ethical </a:t>
            </a:r>
            <a:r>
              <a:rPr lang="en-US" sz="2500" dirty="0" smtClean="0"/>
              <a:t>responsibilities</a:t>
            </a:r>
          </a:p>
          <a:p>
            <a:pPr>
              <a:spcBef>
                <a:spcPct val="0"/>
              </a:spcBef>
            </a:pPr>
            <a:r>
              <a:rPr lang="en-US" sz="2500" b="1" dirty="0" smtClean="0"/>
              <a:t>Proactive Strategy:</a:t>
            </a:r>
            <a:r>
              <a:rPr lang="en-US" sz="2500" dirty="0" smtClean="0"/>
              <a:t> </a:t>
            </a:r>
            <a:r>
              <a:rPr lang="en-US" sz="2500" dirty="0"/>
              <a:t>meets economic, legal, ethical, and discretionary </a:t>
            </a:r>
            <a:r>
              <a:rPr lang="en-US" sz="2500" dirty="0" smtClean="0"/>
              <a:t>responsibilities</a:t>
            </a:r>
            <a:endParaRPr lang="en-US" sz="2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Corporate Social Performance </a:t>
            </a:r>
            <a:r>
              <a:rPr lang="en-US" sz="20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41256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Figure 14.9 Four strategies of corporate social responsibility—from obstructionist to proactive </a:t>
            </a:r>
            <a:r>
              <a:rPr lang="en-US" sz="2400" dirty="0" err="1" smtClean="0"/>
              <a:t>behaviour</a:t>
            </a:r>
            <a:endParaRPr lang="en-US" sz="2400" dirty="0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91" y="1752600"/>
            <a:ext cx="7719219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4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Laws, Values, and Ethical Behaviour:</a:t>
            </a:r>
          </a:p>
          <a:p>
            <a:r>
              <a:rPr lang="en-CA" dirty="0" smtClean="0"/>
              <a:t>Legal behaviour is not necessarily ethical behaviour </a:t>
            </a:r>
          </a:p>
          <a:p>
            <a:r>
              <a:rPr lang="en-CA" dirty="0" smtClean="0"/>
              <a:t>Personal values help determine individual ethical behaviour </a:t>
            </a:r>
          </a:p>
          <a:p>
            <a:r>
              <a:rPr lang="en-CA" dirty="0" smtClean="0"/>
              <a:t>Is it ethical to make personal calls on company time? Call in sick when you’re not sick?</a:t>
            </a:r>
          </a:p>
          <a:p>
            <a:r>
              <a:rPr lang="en-CA" dirty="0" smtClean="0"/>
              <a:t>These are not illegal but many would consider it unethical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Ethical Behaviour? (cont’d)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937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dirty="0"/>
              <a:t>Law, </a:t>
            </a:r>
            <a:r>
              <a:rPr lang="en-US" dirty="0" smtClean="0"/>
              <a:t>values, and ethical </a:t>
            </a:r>
            <a:r>
              <a:rPr lang="en-US" dirty="0" err="1" smtClean="0"/>
              <a:t>behaviour</a:t>
            </a:r>
            <a:r>
              <a:rPr lang="en-US" dirty="0" smtClean="0"/>
              <a:t>: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Values: 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/>
              <a:t> underlying beliefs and attitudes that help determine individual </a:t>
            </a:r>
            <a:r>
              <a:rPr lang="en-US" dirty="0" err="1" smtClean="0"/>
              <a:t>behaviour</a:t>
            </a:r>
            <a:endParaRPr lang="en-US" dirty="0"/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Terminal values: </a:t>
            </a:r>
            <a:r>
              <a:rPr lang="en-US" dirty="0"/>
              <a:t>preferences about desired </a:t>
            </a:r>
            <a:r>
              <a:rPr lang="en-US" dirty="0" smtClean="0"/>
              <a:t>ends (goals you want to achieve in life)</a:t>
            </a:r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Ex: Self Respect, freedom, happiness </a:t>
            </a:r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Instrumental values: preferences regarding the means for accomplishing these ends </a:t>
            </a:r>
            <a:endParaRPr lang="en-US" dirty="0"/>
          </a:p>
          <a:p>
            <a:pPr marL="594360" indent="-457200">
              <a:spcBef>
                <a:spcPct val="0"/>
              </a:spcBef>
            </a:pPr>
            <a:r>
              <a:rPr lang="en-US" dirty="0" smtClean="0"/>
              <a:t>Ex: Honesty, Ambition, Courage, Imagination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Ethical </a:t>
            </a:r>
            <a:r>
              <a:rPr lang="en-US" dirty="0" err="1"/>
              <a:t>Behaviour</a:t>
            </a:r>
            <a:r>
              <a:rPr lang="en-US" dirty="0"/>
              <a:t>? </a:t>
            </a:r>
            <a:r>
              <a:rPr lang="en-US" sz="2200" dirty="0"/>
              <a:t>(cont’d)</a:t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2989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534400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Utilitarian view of </a:t>
            </a:r>
            <a:r>
              <a:rPr lang="en-US" dirty="0" smtClean="0"/>
              <a:t>ethics: </a:t>
            </a:r>
            <a:endParaRPr lang="en-US" dirty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Greatest </a:t>
            </a:r>
            <a:r>
              <a:rPr lang="en-US" dirty="0"/>
              <a:t>good to the greatest number of people</a:t>
            </a:r>
            <a:r>
              <a:rPr lang="en-US" dirty="0" smtClean="0"/>
              <a:t>.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Assesses actions based on consequences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Business professionals are inclined to use profits, efficiency and other performance measures to judge what is best for most people 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Individualism </a:t>
            </a:r>
            <a:r>
              <a:rPr lang="en-US" dirty="0"/>
              <a:t>view of </a:t>
            </a:r>
            <a:r>
              <a:rPr lang="en-US" dirty="0" smtClean="0"/>
              <a:t>ethics: </a:t>
            </a:r>
            <a:endParaRPr lang="en-US" dirty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Primary </a:t>
            </a:r>
            <a:r>
              <a:rPr lang="en-US" dirty="0"/>
              <a:t>commitment is to one’s long-term self-interests</a:t>
            </a:r>
            <a:r>
              <a:rPr lang="en-US" dirty="0" smtClean="0"/>
              <a:t>.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Lying and cheating for short term gain would not be tolerated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This view promotes honesty and integrity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Views of Ethics</a:t>
            </a:r>
          </a:p>
        </p:txBody>
      </p:sp>
    </p:spTree>
    <p:extLst>
      <p:ext uri="{BB962C8B-B14F-4D97-AF65-F5344CB8AC3E}">
        <p14:creationId xmlns:p14="http://schemas.microsoft.com/office/powerpoint/2010/main" val="330702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Moral-rights view of ethics: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Respects and protects the fundamental rights of all people</a:t>
            </a:r>
            <a:r>
              <a:rPr lang="en-US" dirty="0" smtClean="0"/>
              <a:t>.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This was done by Trudeau through the Charter of Rights and Freedoms</a:t>
            </a:r>
            <a:endParaRPr lang="en-US" dirty="0"/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Justice view of ethics: 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Fair and impartial treatment of people according to legal rules and </a:t>
            </a:r>
            <a:r>
              <a:rPr lang="en-US" dirty="0" smtClean="0"/>
              <a:t>standards (Everyone is equal)</a:t>
            </a:r>
            <a:endParaRPr lang="en-US" dirty="0"/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Procedural justice: policies and rules fairly applied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Distributive justice: equal treatment for all people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/>
              <a:t>Interactional justice: people treated with dignity and respect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Alternate Views of </a:t>
            </a:r>
            <a:r>
              <a:rPr lang="en-US" dirty="0" smtClean="0"/>
              <a:t>Ethics (</a:t>
            </a:r>
            <a:r>
              <a:rPr lang="en-US" dirty="0" err="1" smtClean="0"/>
              <a:t>Con’td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939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John Wiley &amp; Sons Canada Ltd.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14.1 Four views of ethical </a:t>
            </a:r>
            <a:r>
              <a:rPr lang="en-US" dirty="0" err="1" smtClean="0"/>
              <a:t>behaviour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6101"/>
            <a:ext cx="8567228" cy="387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2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Cultural r</a:t>
            </a:r>
            <a:r>
              <a:rPr lang="en-US" dirty="0" smtClean="0"/>
              <a:t>elativism: 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Ethical </a:t>
            </a:r>
            <a:r>
              <a:rPr lang="en-US" dirty="0" err="1"/>
              <a:t>behaviour</a:t>
            </a:r>
            <a:r>
              <a:rPr lang="en-US" dirty="0"/>
              <a:t> is always determined by </a:t>
            </a:r>
            <a:r>
              <a:rPr lang="en-US" dirty="0" smtClean="0"/>
              <a:t>a cultural context</a:t>
            </a:r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/>
              <a:t>“When in Rome, do as the Romans do”</a:t>
            </a:r>
            <a:endParaRPr lang="en-US" dirty="0" smtClean="0"/>
          </a:p>
          <a:p>
            <a:pPr marL="514350" lvl="1" indent="0">
              <a:spcBef>
                <a:spcPct val="0"/>
              </a:spcBef>
              <a:buNone/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Cultural u</a:t>
            </a:r>
            <a:r>
              <a:rPr lang="en-US" dirty="0" smtClean="0"/>
              <a:t>niversalism: 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unacceptable in one’s home environment should not be acceptable anywhere </a:t>
            </a:r>
            <a:r>
              <a:rPr lang="en-US" dirty="0" smtClean="0"/>
              <a:t>else</a:t>
            </a:r>
            <a:endParaRPr lang="en-US" dirty="0"/>
          </a:p>
          <a:p>
            <a:pPr lvl="1">
              <a:spcBef>
                <a:spcPct val="0"/>
              </a:spcBef>
              <a:buFont typeface="Candara" pitchFamily="34" charset="0"/>
              <a:buChar char="–"/>
            </a:pPr>
            <a:r>
              <a:rPr lang="en-US" dirty="0" smtClean="0"/>
              <a:t>Considered </a:t>
            </a:r>
            <a:r>
              <a:rPr lang="en-US" dirty="0"/>
              <a:t>by some to be </a:t>
            </a:r>
            <a:r>
              <a:rPr lang="en-US" b="1" dirty="0"/>
              <a:t>ethical </a:t>
            </a:r>
            <a:r>
              <a:rPr lang="en-US" b="1" dirty="0" smtClean="0"/>
              <a:t>imperialism</a:t>
            </a:r>
            <a:endParaRPr lang="en-US" dirty="0"/>
          </a:p>
          <a:p>
            <a:pPr lvl="2">
              <a:spcBef>
                <a:spcPct val="0"/>
              </a:spcBef>
            </a:pPr>
            <a:endParaRPr lang="en-US" dirty="0"/>
          </a:p>
          <a:p>
            <a:pPr lvl="2">
              <a:spcBef>
                <a:spcPct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 issues in ethical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8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Figure 14.3 The extremes of cultural relativism and ethical imperialism in international business ethics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62697"/>
            <a:ext cx="88392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56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1132</Words>
  <Application>Microsoft Office PowerPoint</Application>
  <PresentationFormat>On-screen Show (4:3)</PresentationFormat>
  <Paragraphs>149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Chapter 14: Ethics and Social Responsibility</vt:lpstr>
      <vt:lpstr>What is Ethical Behaviour?</vt:lpstr>
      <vt:lpstr>What is Ethical Behaviour? (cont’d)</vt:lpstr>
      <vt:lpstr>What is Ethical Behaviour? (cont’d) </vt:lpstr>
      <vt:lpstr>Alternate Views of Ethics</vt:lpstr>
      <vt:lpstr>Alternate Views of Ethics (Con’td)</vt:lpstr>
      <vt:lpstr>Figure 14.1 Four views of ethical behaviour</vt:lpstr>
      <vt:lpstr>Cultural issues in ethical behaviour</vt:lpstr>
      <vt:lpstr>Figure 14.3 The extremes of cultural relativism and ethical imperialism in international business ethics</vt:lpstr>
      <vt:lpstr>Ethics in the workplace </vt:lpstr>
      <vt:lpstr>Ethical Dilemmas</vt:lpstr>
      <vt:lpstr>Rationalization for Unethical Behaviour </vt:lpstr>
      <vt:lpstr>Maintaining High Ethical Standards </vt:lpstr>
      <vt:lpstr>Ethics Training</vt:lpstr>
      <vt:lpstr>Codes of Ethical Conduct</vt:lpstr>
      <vt:lpstr>Codes of Ethical Conduct (cont’d) </vt:lpstr>
      <vt:lpstr>Ethical Role Models</vt:lpstr>
      <vt:lpstr>Social Entrepreneurship</vt:lpstr>
      <vt:lpstr>Social Responsibility</vt:lpstr>
      <vt:lpstr>Stakeholder Issues and Analysis</vt:lpstr>
      <vt:lpstr>Figure 14.7 Sample Stakeholder Model</vt:lpstr>
      <vt:lpstr>Perspectives on social responsibility</vt:lpstr>
      <vt:lpstr>Evaluating Corporate Social Performance</vt:lpstr>
      <vt:lpstr>Fig. 14.8 Criteria for evaluating corporate social performance</vt:lpstr>
      <vt:lpstr>Evaluating Corporate Social Performance (cont’d)</vt:lpstr>
      <vt:lpstr>Figure 14.9 Four strategies of corporate social responsibility—from obstructionist to proactive behaviour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Ethics and Social Responsibility</dc:title>
  <dc:creator>Brian</dc:creator>
  <cp:lastModifiedBy>Brian</cp:lastModifiedBy>
  <cp:revision>16</cp:revision>
  <dcterms:created xsi:type="dcterms:W3CDTF">2018-01-08T17:45:37Z</dcterms:created>
  <dcterms:modified xsi:type="dcterms:W3CDTF">2018-01-11T13:48:19Z</dcterms:modified>
</cp:coreProperties>
</file>