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5" r:id="rId1"/>
  </p:sld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80" r:id="rId27"/>
    <p:sldId id="281" r:id="rId28"/>
    <p:sldId id="282" r:id="rId29"/>
    <p:sldId id="283" r:id="rId30"/>
    <p:sldId id="284" r:id="rId31"/>
    <p:sldId id="285" r:id="rId32"/>
    <p:sldId id="286" r:id="rId33"/>
    <p:sldId id="287" r:id="rId34"/>
    <p:sldId id="288" r:id="rId35"/>
    <p:sldId id="289" r:id="rId36"/>
    <p:sldId id="292" r:id="rId37"/>
  </p:sldIdLst>
  <p:sldSz cx="9144000" cy="6858000" type="screen4x3"/>
  <p:notesSz cx="6858000" cy="9144000"/>
  <p:embeddedFontLst>
    <p:embeddedFont>
      <p:font typeface="Wingdings 3" panose="05040102010807070707" pitchFamily="18" charset="2"/>
      <p:regular r:id="rId38"/>
    </p:embeddedFont>
    <p:embeddedFont>
      <p:font typeface="Lucida Sans Unicode" panose="020B0602030504020204" pitchFamily="34" charset="0"/>
      <p:regular r:id="rId39"/>
    </p:embeddedFont>
    <p:embeddedFont>
      <p:font typeface="Wingdings 2" panose="05020102010507070707" pitchFamily="18" charset="2"/>
      <p:regular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5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54DCDB-BCF0-6D4F-B6C0-AA9026CB2AF6}" type="datetimeFigureOut">
              <a:rPr lang="en-US" smtClean="0"/>
              <a:pPr/>
              <a:t>5/2/2016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33B519-509C-AF4C-98D5-33E8E06FBA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33B519-509C-AF4C-98D5-33E8E06FBA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33B519-509C-AF4C-98D5-33E8E06FBA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33B519-509C-AF4C-98D5-33E8E06FBAA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33B519-509C-AF4C-98D5-33E8E06FBAA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33B519-509C-AF4C-98D5-33E8E06FBAA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233B519-509C-AF4C-98D5-33E8E06FBA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33B519-509C-AF4C-98D5-33E8E06FBAA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54DCDB-BCF0-6D4F-B6C0-AA9026CB2AF6}" type="datetimeFigureOut">
              <a:rPr lang="en-US" smtClean="0"/>
              <a:pPr/>
              <a:t>5/2/2016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33B519-509C-AF4C-98D5-33E8E06FBA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54DCDB-BCF0-6D4F-B6C0-AA9026CB2AF6}" type="datetimeFigureOut">
              <a:rPr lang="en-US" smtClean="0"/>
              <a:pPr/>
              <a:t>5/2/2016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33B519-509C-AF4C-98D5-33E8E06FBA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54DCDB-BCF0-6D4F-B6C0-AA9026CB2AF6}" type="datetimeFigureOut">
              <a:rPr lang="en-US" smtClean="0"/>
              <a:pPr/>
              <a:t>5/2/2016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33B519-509C-AF4C-98D5-33E8E06FBA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54DCDB-BCF0-6D4F-B6C0-AA9026CB2AF6}" type="datetimeFigureOut">
              <a:rPr lang="en-US" smtClean="0"/>
              <a:pPr/>
              <a:t>5/2/2016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33B519-509C-AF4C-98D5-33E8E06FBA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Unit 1: The Nature of Economics and the Economy</a:t>
            </a:r>
            <a:endParaRPr lang="en-US" dirty="0"/>
          </a:p>
        </p:txBody>
      </p:sp>
      <p:sp>
        <p:nvSpPr>
          <p:cNvPr id="5" name="Subtitle 4"/>
          <p:cNvSpPr>
            <a:spLocks noGrp="1"/>
          </p:cNvSpPr>
          <p:nvPr>
            <p:ph type="subTitle" idx="1"/>
          </p:nvPr>
        </p:nvSpPr>
        <p:spPr/>
        <p:txBody>
          <a:bodyPr>
            <a:normAutofit fontScale="77500" lnSpcReduction="20000"/>
          </a:bodyPr>
          <a:lstStyle/>
          <a:p>
            <a:r>
              <a:rPr lang="en-US" dirty="0" smtClean="0"/>
              <a:t>Chapter 1: Basic Principles of Economics</a:t>
            </a:r>
          </a:p>
          <a:p>
            <a:r>
              <a:rPr lang="en-US" dirty="0" smtClean="0"/>
              <a:t>Chapter 2: Productive Resources and Economic Systems</a:t>
            </a:r>
          </a:p>
          <a:p>
            <a:r>
              <a:rPr lang="en-US" dirty="0" smtClean="0"/>
              <a:t>Chapter 3: The Evolution of Economic Thought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t>What to produce?</a:t>
            </a:r>
          </a:p>
          <a:p>
            <a:r>
              <a:rPr lang="en-US" i="1" dirty="0" smtClean="0"/>
              <a:t>How to produce?</a:t>
            </a:r>
          </a:p>
          <a:p>
            <a:r>
              <a:rPr lang="en-US" i="1" dirty="0" smtClean="0"/>
              <a:t>For whom to produce?</a:t>
            </a:r>
          </a:p>
          <a:p>
            <a:r>
              <a:rPr lang="en-US" dirty="0" smtClean="0"/>
              <a:t>An </a:t>
            </a:r>
            <a:r>
              <a:rPr lang="en-US" b="1" dirty="0" smtClean="0"/>
              <a:t>economic system </a:t>
            </a:r>
            <a:r>
              <a:rPr lang="en-US" dirty="0" smtClean="0"/>
              <a:t>is a set of laws, institutions, and common practices that help a nation determine how to use its scarce resources to satisfy as many of its people’s needs as possible.</a:t>
            </a:r>
            <a:endParaRPr lang="en-US" dirty="0"/>
          </a:p>
        </p:txBody>
      </p:sp>
      <p:sp>
        <p:nvSpPr>
          <p:cNvPr id="2" name="Title 1"/>
          <p:cNvSpPr>
            <a:spLocks noGrp="1"/>
          </p:cNvSpPr>
          <p:nvPr>
            <p:ph type="title"/>
          </p:nvPr>
        </p:nvSpPr>
        <p:spPr/>
        <p:txBody>
          <a:bodyPr>
            <a:normAutofit fontScale="90000"/>
          </a:bodyPr>
          <a:lstStyle/>
          <a:p>
            <a:r>
              <a:rPr lang="en-US" dirty="0" smtClean="0"/>
              <a:t>Economic Systems and Production Questions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Families are responsible for production of the goods and services that they need.</a:t>
            </a:r>
          </a:p>
          <a:p>
            <a:r>
              <a:rPr lang="en-US" i="1" dirty="0" smtClean="0"/>
              <a:t>What to produce?</a:t>
            </a:r>
          </a:p>
          <a:p>
            <a:pPr lvl="1"/>
            <a:r>
              <a:rPr lang="en-US" dirty="0" smtClean="0"/>
              <a:t>Determined by needs of family</a:t>
            </a:r>
          </a:p>
          <a:p>
            <a:r>
              <a:rPr lang="en-US" i="1" dirty="0" smtClean="0"/>
              <a:t>How to produce?</a:t>
            </a:r>
          </a:p>
          <a:p>
            <a:pPr lvl="1"/>
            <a:r>
              <a:rPr lang="en-US" dirty="0" smtClean="0"/>
              <a:t>Parents teach children skills so they can assume parents’ roles and responsibilities</a:t>
            </a:r>
          </a:p>
          <a:p>
            <a:r>
              <a:rPr lang="en-US" i="1" dirty="0" smtClean="0"/>
              <a:t>For whom to produce?</a:t>
            </a:r>
          </a:p>
          <a:p>
            <a:pPr lvl="1"/>
            <a:r>
              <a:rPr lang="en-US" dirty="0" smtClean="0"/>
              <a:t>Families produce goods for their own use.</a:t>
            </a:r>
          </a:p>
          <a:p>
            <a:pPr lvl="1"/>
            <a:r>
              <a:rPr lang="en-US" dirty="0" smtClean="0"/>
              <a:t>Surplus is traded to other families using </a:t>
            </a:r>
            <a:r>
              <a:rPr lang="en-US" b="1" dirty="0" smtClean="0"/>
              <a:t>bartering</a:t>
            </a:r>
            <a:endParaRPr lang="en-US" b="1" dirty="0"/>
          </a:p>
        </p:txBody>
      </p:sp>
      <p:sp>
        <p:nvSpPr>
          <p:cNvPr id="2" name="Title 1"/>
          <p:cNvSpPr>
            <a:spLocks noGrp="1"/>
          </p:cNvSpPr>
          <p:nvPr>
            <p:ph type="title"/>
          </p:nvPr>
        </p:nvSpPr>
        <p:spPr/>
        <p:txBody>
          <a:bodyPr/>
          <a:lstStyle/>
          <a:p>
            <a:r>
              <a:rPr lang="en-US" dirty="0" smtClean="0"/>
              <a:t>The Traditional Economy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015175" cy="3931920"/>
          </a:xfrm>
        </p:spPr>
        <p:txBody>
          <a:bodyPr>
            <a:normAutofit fontScale="77500" lnSpcReduction="20000"/>
          </a:bodyPr>
          <a:lstStyle/>
          <a:p>
            <a:r>
              <a:rPr lang="en-US" dirty="0" smtClean="0"/>
              <a:t>When people lived in small rural communities, this was the most common economic system in the world.</a:t>
            </a:r>
          </a:p>
          <a:p>
            <a:r>
              <a:rPr lang="en-US" dirty="0" smtClean="0"/>
              <a:t>There are still isolated environments where this economy can be found:</a:t>
            </a:r>
          </a:p>
          <a:p>
            <a:pPr lvl="1"/>
            <a:r>
              <a:rPr lang="en-US" dirty="0" smtClean="0"/>
              <a:t>The Bushmen of the Kalahari Desert</a:t>
            </a:r>
          </a:p>
          <a:p>
            <a:pPr lvl="1"/>
            <a:r>
              <a:rPr lang="en-US" dirty="0" smtClean="0"/>
              <a:t>The Lapps of the Scandinavian tundra</a:t>
            </a:r>
          </a:p>
          <a:p>
            <a:pPr lvl="1"/>
            <a:r>
              <a:rPr lang="en-US" dirty="0" smtClean="0"/>
              <a:t>The </a:t>
            </a:r>
            <a:r>
              <a:rPr lang="en-US" dirty="0" err="1" smtClean="0"/>
              <a:t>Mebuti</a:t>
            </a:r>
            <a:r>
              <a:rPr lang="en-US" dirty="0" smtClean="0"/>
              <a:t> of the Africa rainforest</a:t>
            </a:r>
          </a:p>
          <a:p>
            <a:pPr lvl="1"/>
            <a:r>
              <a:rPr lang="en-US" dirty="0" smtClean="0"/>
              <a:t>And several others</a:t>
            </a:r>
            <a:endParaRPr lang="en-US" dirty="0"/>
          </a:p>
        </p:txBody>
      </p:sp>
      <p:sp>
        <p:nvSpPr>
          <p:cNvPr id="2" name="Title 1"/>
          <p:cNvSpPr>
            <a:spLocks noGrp="1"/>
          </p:cNvSpPr>
          <p:nvPr>
            <p:ph type="title"/>
          </p:nvPr>
        </p:nvSpPr>
        <p:spPr/>
        <p:txBody>
          <a:bodyPr/>
          <a:lstStyle/>
          <a:p>
            <a:r>
              <a:rPr lang="en-US" dirty="0" smtClean="0"/>
              <a:t>The Traditional Economy</a:t>
            </a:r>
            <a:endParaRPr lang="en-US" dirty="0"/>
          </a:p>
        </p:txBody>
      </p:sp>
      <p:pic>
        <p:nvPicPr>
          <p:cNvPr id="4" name="Picture 3"/>
          <p:cNvPicPr>
            <a:picLocks noChangeAspect="1"/>
          </p:cNvPicPr>
          <p:nvPr/>
        </p:nvPicPr>
        <p:blipFill>
          <a:blip r:embed="rId2" cstate="print"/>
          <a:stretch>
            <a:fillRect/>
          </a:stretch>
        </p:blipFill>
        <p:spPr>
          <a:xfrm>
            <a:off x="5583304" y="1910945"/>
            <a:ext cx="3032622" cy="2015268"/>
          </a:xfrm>
          <a:prstGeom prst="rect">
            <a:avLst/>
          </a:prstGeom>
        </p:spPr>
      </p:pic>
      <p:pic>
        <p:nvPicPr>
          <p:cNvPr id="5" name="Picture 4"/>
          <p:cNvPicPr>
            <a:picLocks noChangeAspect="1"/>
          </p:cNvPicPr>
          <p:nvPr/>
        </p:nvPicPr>
        <p:blipFill>
          <a:blip r:embed="rId3" cstate="print"/>
          <a:stretch>
            <a:fillRect/>
          </a:stretch>
        </p:blipFill>
        <p:spPr>
          <a:xfrm>
            <a:off x="5583305" y="4026583"/>
            <a:ext cx="3032622" cy="22270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048163" cy="3931920"/>
          </a:xfrm>
        </p:spPr>
        <p:txBody>
          <a:bodyPr>
            <a:normAutofit fontScale="77500" lnSpcReduction="20000"/>
          </a:bodyPr>
          <a:lstStyle/>
          <a:p>
            <a:r>
              <a:rPr lang="en-US" dirty="0" smtClean="0"/>
              <a:t>All production decisions are made by a small group of political leaders who’s decisions are enforced throughout the entire economy</a:t>
            </a:r>
          </a:p>
          <a:p>
            <a:r>
              <a:rPr lang="en-US" i="1" dirty="0" smtClean="0"/>
              <a:t>What</a:t>
            </a:r>
            <a:r>
              <a:rPr lang="en-US" dirty="0" smtClean="0"/>
              <a:t>, </a:t>
            </a:r>
            <a:r>
              <a:rPr lang="en-US" i="1" dirty="0" smtClean="0"/>
              <a:t>how</a:t>
            </a:r>
            <a:r>
              <a:rPr lang="en-US" dirty="0" smtClean="0"/>
              <a:t>, </a:t>
            </a:r>
            <a:r>
              <a:rPr lang="en-US" i="1" dirty="0" smtClean="0"/>
              <a:t>and for whom </a:t>
            </a:r>
            <a:r>
              <a:rPr lang="en-US" dirty="0" smtClean="0"/>
              <a:t>to produce is answered by the central authority based on what is in the best interest of the state.</a:t>
            </a:r>
          </a:p>
          <a:p>
            <a:pPr lvl="1"/>
            <a:r>
              <a:rPr lang="en-US" dirty="0" smtClean="0"/>
              <a:t>Productive resources are owned and controlled by the state.</a:t>
            </a:r>
            <a:endParaRPr lang="en-US" dirty="0"/>
          </a:p>
        </p:txBody>
      </p:sp>
      <p:sp>
        <p:nvSpPr>
          <p:cNvPr id="2" name="Title 1"/>
          <p:cNvSpPr>
            <a:spLocks noGrp="1"/>
          </p:cNvSpPr>
          <p:nvPr>
            <p:ph type="title"/>
          </p:nvPr>
        </p:nvSpPr>
        <p:spPr/>
        <p:txBody>
          <a:bodyPr/>
          <a:lstStyle/>
          <a:p>
            <a:r>
              <a:rPr lang="en-US" dirty="0" smtClean="0"/>
              <a:t>The Command Economy</a:t>
            </a:r>
            <a:endParaRPr lang="en-US" dirty="0"/>
          </a:p>
        </p:txBody>
      </p:sp>
      <p:pic>
        <p:nvPicPr>
          <p:cNvPr id="4" name="Picture 3"/>
          <p:cNvPicPr>
            <a:picLocks noChangeAspect="1"/>
          </p:cNvPicPr>
          <p:nvPr/>
        </p:nvPicPr>
        <p:blipFill>
          <a:blip r:embed="rId2" cstate="print"/>
          <a:stretch>
            <a:fillRect/>
          </a:stretch>
        </p:blipFill>
        <p:spPr>
          <a:xfrm>
            <a:off x="5162701" y="2133601"/>
            <a:ext cx="3349492" cy="334140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Relies on system of reward and punishment to increase productivity</a:t>
            </a:r>
          </a:p>
          <a:p>
            <a:r>
              <a:rPr lang="en-US" dirty="0" smtClean="0"/>
              <a:t>Emphasizes the production of capital goods over consumer good</a:t>
            </a:r>
          </a:p>
          <a:p>
            <a:pPr lvl="1"/>
            <a:r>
              <a:rPr lang="en-US" dirty="0" smtClean="0"/>
              <a:t>Capital goods increase future production</a:t>
            </a:r>
          </a:p>
          <a:p>
            <a:pPr lvl="1"/>
            <a:r>
              <a:rPr lang="en-US" dirty="0" smtClean="0"/>
              <a:t>Consumer goods are usually in short supply</a:t>
            </a:r>
          </a:p>
          <a:p>
            <a:r>
              <a:rPr lang="en-US" dirty="0" smtClean="0"/>
              <a:t>Very few pure command economies exist today, with the most well known examples being Cuba and China</a:t>
            </a:r>
            <a:endParaRPr lang="en-US" dirty="0"/>
          </a:p>
        </p:txBody>
      </p:sp>
      <p:sp>
        <p:nvSpPr>
          <p:cNvPr id="2" name="Title 1"/>
          <p:cNvSpPr>
            <a:spLocks noGrp="1"/>
          </p:cNvSpPr>
          <p:nvPr>
            <p:ph type="title"/>
          </p:nvPr>
        </p:nvSpPr>
        <p:spPr/>
        <p:txBody>
          <a:bodyPr/>
          <a:lstStyle/>
          <a:p>
            <a:r>
              <a:rPr lang="en-US" dirty="0" smtClean="0"/>
              <a:t>The Command Economy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006927" cy="3931920"/>
          </a:xfrm>
        </p:spPr>
        <p:txBody>
          <a:bodyPr>
            <a:normAutofit fontScale="77500" lnSpcReduction="20000"/>
          </a:bodyPr>
          <a:lstStyle/>
          <a:p>
            <a:r>
              <a:rPr lang="en-US" dirty="0" smtClean="0"/>
              <a:t>Many individuals make independent production decisions in a free marketplace</a:t>
            </a:r>
          </a:p>
          <a:p>
            <a:r>
              <a:rPr lang="en-US" i="1" dirty="0" smtClean="0"/>
              <a:t>What to produce?</a:t>
            </a:r>
          </a:p>
          <a:p>
            <a:pPr lvl="1"/>
            <a:r>
              <a:rPr lang="en-US" dirty="0" smtClean="0"/>
              <a:t>Determined by consumer demand</a:t>
            </a:r>
          </a:p>
          <a:p>
            <a:r>
              <a:rPr lang="en-US" i="1" dirty="0" smtClean="0"/>
              <a:t>How to produce?</a:t>
            </a:r>
          </a:p>
          <a:p>
            <a:pPr lvl="1"/>
            <a:r>
              <a:rPr lang="en-US" dirty="0" smtClean="0"/>
              <a:t>The least costly and most efficient production methods are used to keep costs low</a:t>
            </a:r>
          </a:p>
          <a:p>
            <a:r>
              <a:rPr lang="en-US" i="1" dirty="0" smtClean="0"/>
              <a:t>For whom to produce?</a:t>
            </a:r>
          </a:p>
          <a:p>
            <a:pPr lvl="1"/>
            <a:r>
              <a:rPr lang="en-US" dirty="0" smtClean="0"/>
              <a:t>Determined by income levels</a:t>
            </a:r>
          </a:p>
          <a:p>
            <a:endParaRPr lang="en-US" dirty="0"/>
          </a:p>
        </p:txBody>
      </p:sp>
      <p:sp>
        <p:nvSpPr>
          <p:cNvPr id="2" name="Title 1"/>
          <p:cNvSpPr>
            <a:spLocks noGrp="1"/>
          </p:cNvSpPr>
          <p:nvPr>
            <p:ph type="title"/>
          </p:nvPr>
        </p:nvSpPr>
        <p:spPr/>
        <p:txBody>
          <a:bodyPr/>
          <a:lstStyle/>
          <a:p>
            <a:r>
              <a:rPr lang="en-US" dirty="0" smtClean="0"/>
              <a:t>The Market Economy</a:t>
            </a:r>
            <a:endParaRPr lang="en-US" dirty="0"/>
          </a:p>
        </p:txBody>
      </p:sp>
      <p:pic>
        <p:nvPicPr>
          <p:cNvPr id="4" name="Picture 3"/>
          <p:cNvPicPr>
            <a:picLocks noChangeAspect="1"/>
          </p:cNvPicPr>
          <p:nvPr/>
        </p:nvPicPr>
        <p:blipFill>
          <a:blip r:embed="rId2" cstate="print"/>
          <a:stretch>
            <a:fillRect/>
          </a:stretch>
        </p:blipFill>
        <p:spPr>
          <a:xfrm>
            <a:off x="5211356" y="4134407"/>
            <a:ext cx="3387359" cy="2005098"/>
          </a:xfrm>
          <a:prstGeom prst="rect">
            <a:avLst/>
          </a:prstGeom>
        </p:spPr>
      </p:pic>
      <p:pic>
        <p:nvPicPr>
          <p:cNvPr id="5" name="Picture 4"/>
          <p:cNvPicPr>
            <a:picLocks noChangeAspect="1"/>
          </p:cNvPicPr>
          <p:nvPr/>
        </p:nvPicPr>
        <p:blipFill>
          <a:blip r:embed="rId3" cstate="print"/>
          <a:stretch>
            <a:fillRect/>
          </a:stretch>
        </p:blipFill>
        <p:spPr>
          <a:xfrm>
            <a:off x="5189514" y="2001656"/>
            <a:ext cx="3409201" cy="191543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spcBef>
                <a:spcPts val="2000"/>
              </a:spcBef>
              <a:buClr>
                <a:schemeClr val="tx1">
                  <a:lumMod val="75000"/>
                  <a:lumOff val="25000"/>
                </a:schemeClr>
              </a:buClr>
            </a:pPr>
            <a:r>
              <a:rPr lang="en-US" sz="2400" dirty="0" smtClean="0"/>
              <a:t>Also called free enterprise, since people are acting for themselves, or </a:t>
            </a:r>
            <a:r>
              <a:rPr lang="en-US" sz="2400" b="1" dirty="0" smtClean="0"/>
              <a:t>private enterprise</a:t>
            </a:r>
            <a:r>
              <a:rPr lang="en-US" sz="2400" dirty="0" smtClean="0"/>
              <a:t>, because the resources are privately owned.</a:t>
            </a:r>
          </a:p>
          <a:p>
            <a:r>
              <a:rPr lang="en-US" dirty="0" smtClean="0"/>
              <a:t>The basic elements are private property, freedom of enterprise, profit maximization, and competition,</a:t>
            </a:r>
          </a:p>
          <a:p>
            <a:pPr lvl="1"/>
            <a:r>
              <a:rPr lang="en-US" dirty="0" smtClean="0"/>
              <a:t>Government only provides law and order and assists economic development</a:t>
            </a:r>
          </a:p>
          <a:p>
            <a:r>
              <a:rPr lang="en-US" dirty="0" smtClean="0"/>
              <a:t>Very few pure market economies exist today, with the closest being Hong Kong and the United States</a:t>
            </a:r>
            <a:endParaRPr lang="en-US" dirty="0"/>
          </a:p>
        </p:txBody>
      </p:sp>
      <p:sp>
        <p:nvSpPr>
          <p:cNvPr id="2" name="Title 1"/>
          <p:cNvSpPr>
            <a:spLocks noGrp="1"/>
          </p:cNvSpPr>
          <p:nvPr>
            <p:ph type="title"/>
          </p:nvPr>
        </p:nvSpPr>
        <p:spPr/>
        <p:txBody>
          <a:bodyPr/>
          <a:lstStyle/>
          <a:p>
            <a:r>
              <a:rPr lang="en-US" dirty="0" smtClean="0"/>
              <a:t>The Market Economy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138881" cy="3931920"/>
          </a:xfrm>
        </p:spPr>
        <p:txBody>
          <a:bodyPr>
            <a:normAutofit fontScale="77500" lnSpcReduction="20000"/>
          </a:bodyPr>
          <a:lstStyle/>
          <a:p>
            <a:r>
              <a:rPr lang="en-US" dirty="0" smtClean="0"/>
              <a:t>Very few “pure” economic systems exist today for two reasons:</a:t>
            </a:r>
          </a:p>
          <a:p>
            <a:pPr lvl="1"/>
            <a:r>
              <a:rPr lang="en-US" dirty="0" smtClean="0"/>
              <a:t>No single economic system is “the best”</a:t>
            </a:r>
          </a:p>
          <a:p>
            <a:pPr lvl="1"/>
            <a:r>
              <a:rPr lang="en-US" dirty="0" smtClean="0"/>
              <a:t>Economic decision-makers try to integrate the best elements of each type into their own system</a:t>
            </a:r>
          </a:p>
          <a:p>
            <a:r>
              <a:rPr lang="en-US" dirty="0" smtClean="0"/>
              <a:t>This hybridization of economic systems has resulted in </a:t>
            </a:r>
            <a:r>
              <a:rPr lang="en-US" b="1" dirty="0" smtClean="0"/>
              <a:t>mixed economies</a:t>
            </a:r>
            <a:r>
              <a:rPr lang="en-US" dirty="0" smtClean="0"/>
              <a:t>.</a:t>
            </a:r>
          </a:p>
          <a:p>
            <a:r>
              <a:rPr lang="en-US" dirty="0" smtClean="0"/>
              <a:t>The Canadian economy is a perfect example of this</a:t>
            </a:r>
            <a:endParaRPr lang="en-US" dirty="0"/>
          </a:p>
        </p:txBody>
      </p:sp>
      <p:sp>
        <p:nvSpPr>
          <p:cNvPr id="2" name="Title 1"/>
          <p:cNvSpPr>
            <a:spLocks noGrp="1"/>
          </p:cNvSpPr>
          <p:nvPr>
            <p:ph type="title"/>
          </p:nvPr>
        </p:nvSpPr>
        <p:spPr/>
        <p:txBody>
          <a:bodyPr>
            <a:normAutofit fontScale="90000"/>
          </a:bodyPr>
          <a:lstStyle/>
          <a:p>
            <a:r>
              <a:rPr lang="en-US" dirty="0" smtClean="0"/>
              <a:t>Canada: A Mixed Market Economy</a:t>
            </a:r>
            <a:endParaRPr lang="en-US" dirty="0"/>
          </a:p>
        </p:txBody>
      </p:sp>
      <p:pic>
        <p:nvPicPr>
          <p:cNvPr id="4" name="Picture 3"/>
          <p:cNvPicPr>
            <a:picLocks noChangeAspect="1"/>
          </p:cNvPicPr>
          <p:nvPr/>
        </p:nvPicPr>
        <p:blipFill>
          <a:blip r:embed="rId2" cstate="print"/>
          <a:stretch>
            <a:fillRect/>
          </a:stretch>
        </p:blipFill>
        <p:spPr>
          <a:xfrm>
            <a:off x="5179975" y="2265545"/>
            <a:ext cx="3517900" cy="3517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Canadian economy tries to integrate the best features of the 3 types of economic systems</a:t>
            </a:r>
          </a:p>
          <a:p>
            <a:pPr lvl="1"/>
            <a:r>
              <a:rPr lang="en-US" dirty="0" smtClean="0"/>
              <a:t>Allows for state-owned or </a:t>
            </a:r>
            <a:r>
              <a:rPr lang="en-US" b="1" dirty="0" smtClean="0"/>
              <a:t>crown land</a:t>
            </a:r>
            <a:r>
              <a:rPr lang="en-US" dirty="0" smtClean="0"/>
              <a:t> (command), but it also allows land to be privately owned (market).</a:t>
            </a:r>
          </a:p>
          <a:p>
            <a:pPr lvl="1"/>
            <a:r>
              <a:rPr lang="en-US" dirty="0" smtClean="0"/>
              <a:t>Offers many social programs (command), but also has free enterprise (market).</a:t>
            </a:r>
          </a:p>
          <a:p>
            <a:pPr lvl="1"/>
            <a:r>
              <a:rPr lang="en-US" dirty="0" smtClean="0"/>
              <a:t>Bartering is also becoming a growing practice in Canada (traditional).</a:t>
            </a:r>
          </a:p>
          <a:p>
            <a:pPr lvl="2"/>
            <a:r>
              <a:rPr lang="en-US" dirty="0" smtClean="0"/>
              <a:t>This is one example of what has come to be known as underground economy, or </a:t>
            </a:r>
            <a:r>
              <a:rPr lang="en-US" b="1" dirty="0" smtClean="0"/>
              <a:t>hidden economy</a:t>
            </a:r>
            <a:r>
              <a:rPr lang="en-US" dirty="0" smtClean="0"/>
              <a:t>.</a:t>
            </a:r>
            <a:endParaRPr lang="en-US" sz="2400" dirty="0" smtClean="0"/>
          </a:p>
          <a:p>
            <a:pPr lvl="1">
              <a:buNone/>
            </a:pPr>
            <a:endParaRPr lang="en-US" dirty="0"/>
          </a:p>
        </p:txBody>
      </p:sp>
      <p:sp>
        <p:nvSpPr>
          <p:cNvPr id="2" name="Title 1"/>
          <p:cNvSpPr>
            <a:spLocks noGrp="1"/>
          </p:cNvSpPr>
          <p:nvPr>
            <p:ph type="title"/>
          </p:nvPr>
        </p:nvSpPr>
        <p:spPr/>
        <p:txBody>
          <a:bodyPr>
            <a:normAutofit fontScale="90000"/>
          </a:bodyPr>
          <a:lstStyle/>
          <a:p>
            <a:r>
              <a:rPr lang="en-US" dirty="0" smtClean="0"/>
              <a:t>Canada: A Mixed Market Economy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2595" dirty="0" smtClean="0"/>
              <a:t>Economic systems rarely exist today outside a political framework</a:t>
            </a:r>
          </a:p>
          <a:p>
            <a:pPr lvl="0"/>
            <a:r>
              <a:rPr lang="en-US" sz="2595" dirty="0" smtClean="0"/>
              <a:t>Political models can be broadly classified as either democracies or dictatorships.</a:t>
            </a:r>
          </a:p>
          <a:p>
            <a:pPr lvl="1"/>
            <a:r>
              <a:rPr lang="en-US" sz="2400" dirty="0" smtClean="0"/>
              <a:t>A </a:t>
            </a:r>
            <a:r>
              <a:rPr lang="en-US" sz="2400" b="1" dirty="0" smtClean="0"/>
              <a:t>democracy</a:t>
            </a:r>
            <a:r>
              <a:rPr lang="en-US" sz="2400" dirty="0" smtClean="0"/>
              <a:t> is a system where the government is elected by the people. It is open to many parties or political views. The people vote for their leaders in power. Government serves the citizens.  </a:t>
            </a:r>
            <a:endParaRPr lang="en-US" sz="2800" dirty="0" smtClean="0"/>
          </a:p>
          <a:p>
            <a:pPr lvl="1"/>
            <a:r>
              <a:rPr lang="en-US" sz="2400" dirty="0" smtClean="0"/>
              <a:t>A </a:t>
            </a:r>
            <a:r>
              <a:rPr lang="en-US" sz="2400" b="1" dirty="0" smtClean="0"/>
              <a:t>dictatorship</a:t>
            </a:r>
            <a:r>
              <a:rPr lang="en-US" sz="2400" dirty="0" smtClean="0"/>
              <a:t> is a system in which a single person or party exercises absolute authority over an entire nation.  There are no free elections to allow people to change their leadership.</a:t>
            </a:r>
            <a:endParaRPr lang="en-US" sz="2800" dirty="0" smtClean="0"/>
          </a:p>
          <a:p>
            <a:endParaRPr lang="en-US" dirty="0"/>
          </a:p>
        </p:txBody>
      </p:sp>
      <p:sp>
        <p:nvSpPr>
          <p:cNvPr id="2" name="Title 1"/>
          <p:cNvSpPr>
            <a:spLocks noGrp="1"/>
          </p:cNvSpPr>
          <p:nvPr>
            <p:ph type="title"/>
          </p:nvPr>
        </p:nvSpPr>
        <p:spPr/>
        <p:txBody>
          <a:bodyPr>
            <a:normAutofit fontScale="90000"/>
          </a:bodyPr>
          <a:lstStyle/>
          <a:p>
            <a:r>
              <a:rPr lang="en-US" dirty="0" smtClean="0"/>
              <a:t>Understanding Political Economics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Overview</a:t>
            </a:r>
          </a:p>
          <a:p>
            <a:pPr lvl="1"/>
            <a:r>
              <a:rPr lang="en-US" dirty="0" smtClean="0"/>
              <a:t>Types of productive resources</a:t>
            </a:r>
          </a:p>
          <a:p>
            <a:pPr lvl="1"/>
            <a:r>
              <a:rPr lang="en-US" dirty="0" smtClean="0"/>
              <a:t>Types of economic systems</a:t>
            </a:r>
          </a:p>
          <a:p>
            <a:pPr lvl="2"/>
            <a:r>
              <a:rPr lang="en-US" dirty="0" smtClean="0"/>
              <a:t>How they answer production questions</a:t>
            </a:r>
          </a:p>
          <a:p>
            <a:pPr lvl="1"/>
            <a:r>
              <a:rPr lang="en-US" dirty="0" smtClean="0"/>
              <a:t>Types of political systems and how they affect economic systems</a:t>
            </a:r>
          </a:p>
          <a:p>
            <a:pPr lvl="1"/>
            <a:r>
              <a:rPr lang="en-US" dirty="0" smtClean="0"/>
              <a:t>The importance of economic goals</a:t>
            </a:r>
          </a:p>
          <a:p>
            <a:pPr lvl="2"/>
            <a:r>
              <a:rPr lang="en-US" dirty="0" smtClean="0"/>
              <a:t>Canada’s economic goals</a:t>
            </a:r>
          </a:p>
          <a:p>
            <a:pPr lvl="1"/>
            <a:endParaRPr lang="en-US" dirty="0"/>
          </a:p>
        </p:txBody>
      </p:sp>
      <p:sp>
        <p:nvSpPr>
          <p:cNvPr id="4" name="Title 3"/>
          <p:cNvSpPr>
            <a:spLocks noGrp="1"/>
          </p:cNvSpPr>
          <p:nvPr>
            <p:ph type="title"/>
          </p:nvPr>
        </p:nvSpPr>
        <p:spPr/>
        <p:txBody>
          <a:bodyPr>
            <a:normAutofit fontScale="90000"/>
          </a:bodyPr>
          <a:lstStyle/>
          <a:p>
            <a:r>
              <a:rPr lang="en-US" dirty="0" smtClean="0"/>
              <a:t>Chap 2: Productive Resources &amp; Economic Systems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dirty="0" smtClean="0"/>
              <a:t>All production and wealth are owned by the government</a:t>
            </a:r>
          </a:p>
          <a:p>
            <a:pPr lvl="1"/>
            <a:r>
              <a:rPr lang="en-US" sz="2118" dirty="0" smtClean="0"/>
              <a:t>Private property and free enterprise are abolished.  </a:t>
            </a:r>
          </a:p>
          <a:p>
            <a:pPr lvl="0"/>
            <a:r>
              <a:rPr lang="en-US" dirty="0" smtClean="0"/>
              <a:t>It calls for a strong central government with complete authority to plan for maximum economic growth</a:t>
            </a:r>
          </a:p>
          <a:p>
            <a:pPr lvl="1"/>
            <a:r>
              <a:rPr lang="en-US" sz="2118" dirty="0" smtClean="0"/>
              <a:t>Opposing political parties and special-interest groups (ex: </a:t>
            </a:r>
            <a:r>
              <a:rPr lang="en-US" sz="2118" dirty="0" err="1" smtClean="0"/>
              <a:t>labour</a:t>
            </a:r>
            <a:r>
              <a:rPr lang="en-US" sz="2118" dirty="0" smtClean="0"/>
              <a:t> unions) are denied any part in the decision-making process.</a:t>
            </a:r>
          </a:p>
          <a:p>
            <a:pPr lvl="0"/>
            <a:r>
              <a:rPr lang="en-US" dirty="0" smtClean="0"/>
              <a:t>Communism has involved the use of force to achieve its goals</a:t>
            </a:r>
          </a:p>
          <a:p>
            <a:pPr lvl="1"/>
            <a:r>
              <a:rPr lang="en-US" dirty="0" smtClean="0"/>
              <a:t>It occupies the extreme left wing of the political spectrum.</a:t>
            </a:r>
          </a:p>
          <a:p>
            <a:pPr lvl="0"/>
            <a:r>
              <a:rPr lang="en-US" dirty="0" smtClean="0"/>
              <a:t>Communist systems currently exist in China, Cuba, North Korea, and Vietnam.</a:t>
            </a:r>
          </a:p>
          <a:p>
            <a:endParaRPr lang="en-US" dirty="0"/>
          </a:p>
        </p:txBody>
      </p:sp>
      <p:sp>
        <p:nvSpPr>
          <p:cNvPr id="2" name="Title 1"/>
          <p:cNvSpPr>
            <a:spLocks noGrp="1"/>
          </p:cNvSpPr>
          <p:nvPr>
            <p:ph type="title"/>
          </p:nvPr>
        </p:nvSpPr>
        <p:spPr/>
        <p:txBody>
          <a:bodyPr/>
          <a:lstStyle/>
          <a:p>
            <a:r>
              <a:rPr lang="en-US" dirty="0" smtClean="0"/>
              <a:t>Communism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sz="2857" dirty="0" smtClean="0"/>
              <a:t>Based on public ownership or control over production.</a:t>
            </a:r>
          </a:p>
          <a:p>
            <a:pPr lvl="0"/>
            <a:r>
              <a:rPr lang="en-US" sz="2857" dirty="0" smtClean="0"/>
              <a:t>Uses democratic and peaceful methods to achieve goals.</a:t>
            </a:r>
          </a:p>
          <a:p>
            <a:pPr lvl="1"/>
            <a:r>
              <a:rPr lang="en-US" sz="2571" dirty="0" smtClean="0"/>
              <a:t>Opposition parties are not banned.</a:t>
            </a:r>
          </a:p>
          <a:p>
            <a:pPr lvl="1"/>
            <a:r>
              <a:rPr lang="en-US" sz="2571" dirty="0" smtClean="0"/>
              <a:t>Often called social democrats and occupy the moderate left position on the political spectrum.</a:t>
            </a:r>
          </a:p>
          <a:p>
            <a:pPr lvl="0"/>
            <a:r>
              <a:rPr lang="en-US" sz="2857" dirty="0" smtClean="0"/>
              <a:t>Scandinavian countries (Norway, Sweden, Denmark, and Finland) use a system of “free-enterprise socialism” that has resulted in growing production levels and living standards.</a:t>
            </a:r>
          </a:p>
          <a:p>
            <a:pPr lvl="1"/>
            <a:r>
              <a:rPr lang="en-US" sz="2571" dirty="0" smtClean="0"/>
              <a:t>Focuses on private enterprise balanced by socialist government policies that address collective needs (the </a:t>
            </a:r>
            <a:r>
              <a:rPr lang="en-US" sz="2571" b="1" dirty="0" smtClean="0"/>
              <a:t>nationalization</a:t>
            </a:r>
            <a:r>
              <a:rPr lang="en-US" sz="2571" dirty="0" smtClean="0"/>
              <a:t> of enterprise)</a:t>
            </a:r>
          </a:p>
          <a:p>
            <a:endParaRPr lang="en-US" dirty="0"/>
          </a:p>
        </p:txBody>
      </p:sp>
      <p:sp>
        <p:nvSpPr>
          <p:cNvPr id="2" name="Title 1"/>
          <p:cNvSpPr>
            <a:spLocks noGrp="1"/>
          </p:cNvSpPr>
          <p:nvPr>
            <p:ph type="title"/>
          </p:nvPr>
        </p:nvSpPr>
        <p:spPr/>
        <p:txBody>
          <a:bodyPr/>
          <a:lstStyle/>
          <a:p>
            <a:r>
              <a:rPr lang="en-US" dirty="0" smtClean="0"/>
              <a:t>Socialism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A democratically elected government maintains public order</a:t>
            </a:r>
          </a:p>
          <a:p>
            <a:pPr lvl="0"/>
            <a:r>
              <a:rPr lang="en-US" dirty="0" smtClean="0"/>
              <a:t>Industry is privately owned and operated under free-market conditions</a:t>
            </a:r>
          </a:p>
          <a:p>
            <a:pPr lvl="0"/>
            <a:r>
              <a:rPr lang="en-US" dirty="0" smtClean="0"/>
              <a:t>Producers are motivated to produce by profit.</a:t>
            </a:r>
          </a:p>
          <a:p>
            <a:pPr lvl="0"/>
            <a:r>
              <a:rPr lang="en-US" dirty="0" smtClean="0"/>
              <a:t>Capitalism occupies the moderate right position on the political spectrum.</a:t>
            </a:r>
          </a:p>
          <a:p>
            <a:pPr lvl="0"/>
            <a:r>
              <a:rPr lang="en-US" dirty="0" smtClean="0"/>
              <a:t>Capitalist systems operate today in Hong Kong, Singapore, the United States, and New Zealand.</a:t>
            </a:r>
          </a:p>
          <a:p>
            <a:pPr lvl="0"/>
            <a:r>
              <a:rPr lang="en-US" dirty="0" smtClean="0"/>
              <a:t>Countries like Canada, Germany, France, Great Britain, and Italy have capitalist systems with some socialist characteristics</a:t>
            </a:r>
          </a:p>
          <a:p>
            <a:endParaRPr lang="en-US" dirty="0"/>
          </a:p>
        </p:txBody>
      </p:sp>
      <p:sp>
        <p:nvSpPr>
          <p:cNvPr id="2" name="Title 1"/>
          <p:cNvSpPr>
            <a:spLocks noGrp="1"/>
          </p:cNvSpPr>
          <p:nvPr>
            <p:ph type="title"/>
          </p:nvPr>
        </p:nvSpPr>
        <p:spPr/>
        <p:txBody>
          <a:bodyPr/>
          <a:lstStyle/>
          <a:p>
            <a:r>
              <a:rPr lang="en-US" dirty="0" smtClean="0"/>
              <a:t>Capitalism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Combines a free-market economy with a non-democratic, or authoritarian form of government</a:t>
            </a:r>
          </a:p>
          <a:p>
            <a:pPr lvl="1"/>
            <a:r>
              <a:rPr lang="en-US" dirty="0" smtClean="0"/>
              <a:t>Citizens can own property and businesses as long as they comply with all government dictates.</a:t>
            </a:r>
          </a:p>
          <a:p>
            <a:pPr lvl="0"/>
            <a:r>
              <a:rPr lang="en-US" dirty="0" smtClean="0"/>
              <a:t>Fascist governments use force as a means of political and social control</a:t>
            </a:r>
          </a:p>
          <a:p>
            <a:pPr lvl="1"/>
            <a:r>
              <a:rPr lang="en-US" dirty="0" smtClean="0"/>
              <a:t>Does not allow political opposition</a:t>
            </a:r>
          </a:p>
          <a:p>
            <a:pPr lvl="1"/>
            <a:r>
              <a:rPr lang="en-US" dirty="0" smtClean="0"/>
              <a:t>Occupies the extreme right position on the political spectrum.</a:t>
            </a:r>
          </a:p>
          <a:p>
            <a:pPr lvl="0"/>
            <a:r>
              <a:rPr lang="en-US" dirty="0" smtClean="0"/>
              <a:t>Some historical examples of fascist systems include Italy during the Second World War and Nazi Germany.</a:t>
            </a:r>
          </a:p>
          <a:p>
            <a:endParaRPr lang="en-US" dirty="0"/>
          </a:p>
        </p:txBody>
      </p:sp>
      <p:sp>
        <p:nvSpPr>
          <p:cNvPr id="2" name="Title 1"/>
          <p:cNvSpPr>
            <a:spLocks noGrp="1"/>
          </p:cNvSpPr>
          <p:nvPr>
            <p:ph type="title"/>
          </p:nvPr>
        </p:nvSpPr>
        <p:spPr/>
        <p:txBody>
          <a:bodyPr/>
          <a:lstStyle/>
          <a:p>
            <a:r>
              <a:rPr lang="en-US" dirty="0" smtClean="0"/>
              <a:t>Fascism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Economic goals act as targets to focus the use of productive resources.</a:t>
            </a:r>
            <a:endParaRPr lang="en-US" sz="2800" dirty="0" smtClean="0"/>
          </a:p>
          <a:p>
            <a:pPr lvl="1"/>
            <a:r>
              <a:rPr lang="en-US" sz="2400" dirty="0" smtClean="0"/>
              <a:t>Some goals are </a:t>
            </a:r>
            <a:r>
              <a:rPr lang="en-US" sz="2400" u="sng" dirty="0" smtClean="0"/>
              <a:t>complementary</a:t>
            </a:r>
            <a:r>
              <a:rPr lang="en-US" sz="2400" dirty="0" smtClean="0"/>
              <a:t>, that is reaching one goal makes another goal easier to achieve.</a:t>
            </a:r>
            <a:endParaRPr lang="en-US" sz="2800" dirty="0" smtClean="0"/>
          </a:p>
          <a:p>
            <a:pPr lvl="1"/>
            <a:r>
              <a:rPr lang="en-US" sz="2400" dirty="0" smtClean="0"/>
              <a:t>Some goals are </a:t>
            </a:r>
            <a:r>
              <a:rPr lang="en-US" sz="2400" u="sng" dirty="0" smtClean="0"/>
              <a:t>conflicting</a:t>
            </a:r>
            <a:r>
              <a:rPr lang="en-US" sz="2400" dirty="0" smtClean="0"/>
              <a:t>, so that reaching one goal actually makes another goal more difficult to achieve.</a:t>
            </a:r>
            <a:endParaRPr lang="en-US" sz="2800" dirty="0" smtClean="0"/>
          </a:p>
          <a:p>
            <a:endParaRPr lang="en-US" dirty="0"/>
          </a:p>
        </p:txBody>
      </p:sp>
      <p:sp>
        <p:nvSpPr>
          <p:cNvPr id="2" name="Title 1"/>
          <p:cNvSpPr>
            <a:spLocks noGrp="1"/>
          </p:cNvSpPr>
          <p:nvPr>
            <p:ph type="title"/>
          </p:nvPr>
        </p:nvSpPr>
        <p:spPr/>
        <p:txBody>
          <a:bodyPr/>
          <a:lstStyle/>
          <a:p>
            <a:r>
              <a:rPr lang="en-US" dirty="0" smtClean="0"/>
              <a:t>Setting Economic Goals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Setting economic goals is a matter of normative, or policy economics</a:t>
            </a:r>
          </a:p>
          <a:p>
            <a:pPr lvl="1"/>
            <a:r>
              <a:rPr lang="en-US" dirty="0" smtClean="0"/>
              <a:t>Governments must make value judgments before they can set priorities for conflicting goals.</a:t>
            </a:r>
            <a:endParaRPr lang="en-US" sz="2600" dirty="0" smtClean="0"/>
          </a:p>
          <a:p>
            <a:pPr lvl="0"/>
            <a:r>
              <a:rPr lang="en-US" dirty="0" smtClean="0"/>
              <a:t>Economic goals for countries are often similar</a:t>
            </a:r>
          </a:p>
          <a:p>
            <a:pPr lvl="1"/>
            <a:r>
              <a:rPr lang="en-US" dirty="0" smtClean="0"/>
              <a:t>The way each nation prioritizes its conflicting goals determines how it distributes its productive resources.</a:t>
            </a:r>
            <a:endParaRPr lang="en-US" sz="2600" dirty="0" smtClean="0"/>
          </a:p>
          <a:p>
            <a:pPr lvl="0"/>
            <a:r>
              <a:rPr lang="en-US" dirty="0" smtClean="0"/>
              <a:t>The following goals have been set as priorities in the Canadian economy…</a:t>
            </a:r>
            <a:endParaRPr lang="en-US" sz="2800" dirty="0" smtClean="0"/>
          </a:p>
          <a:p>
            <a:endParaRPr lang="en-US" dirty="0"/>
          </a:p>
        </p:txBody>
      </p:sp>
      <p:sp>
        <p:nvSpPr>
          <p:cNvPr id="2" name="Title 1"/>
          <p:cNvSpPr>
            <a:spLocks noGrp="1"/>
          </p:cNvSpPr>
          <p:nvPr>
            <p:ph type="title"/>
          </p:nvPr>
        </p:nvSpPr>
        <p:spPr/>
        <p:txBody>
          <a:bodyPr/>
          <a:lstStyle/>
          <a:p>
            <a:r>
              <a:rPr lang="en-US" dirty="0" smtClean="0"/>
              <a:t>Setting Economic Goals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180117" cy="3931920"/>
          </a:xfrm>
        </p:spPr>
        <p:txBody>
          <a:bodyPr>
            <a:normAutofit fontScale="77500" lnSpcReduction="20000"/>
          </a:bodyPr>
          <a:lstStyle/>
          <a:p>
            <a:pPr lvl="0"/>
            <a:r>
              <a:rPr lang="en-US" dirty="0" smtClean="0"/>
              <a:t>A stable government can help long-term planning and investment flourish.</a:t>
            </a:r>
          </a:p>
          <a:p>
            <a:pPr lvl="0"/>
            <a:r>
              <a:rPr lang="en-US" dirty="0" smtClean="0"/>
              <a:t>Consistency in policy-making promotes investor confidence and provides a climate conducive to economic growth.</a:t>
            </a:r>
          </a:p>
          <a:p>
            <a:r>
              <a:rPr lang="en-US" dirty="0" smtClean="0"/>
              <a:t>Ex: Each time we approach a sovereignty referendum in Quebec, confidence (both foreign and domestic) are shaken, and the Canadian economy suffers. </a:t>
            </a:r>
            <a:endParaRPr lang="en-US" dirty="0"/>
          </a:p>
        </p:txBody>
      </p:sp>
      <p:sp>
        <p:nvSpPr>
          <p:cNvPr id="2" name="Title 1"/>
          <p:cNvSpPr>
            <a:spLocks noGrp="1"/>
          </p:cNvSpPr>
          <p:nvPr>
            <p:ph type="title"/>
          </p:nvPr>
        </p:nvSpPr>
        <p:spPr/>
        <p:txBody>
          <a:bodyPr/>
          <a:lstStyle/>
          <a:p>
            <a:r>
              <a:rPr lang="en-US" dirty="0" smtClean="0"/>
              <a:t>Political Stability</a:t>
            </a:r>
            <a:endParaRPr lang="en-US" dirty="0"/>
          </a:p>
        </p:txBody>
      </p:sp>
      <p:pic>
        <p:nvPicPr>
          <p:cNvPr id="4" name="Picture 3"/>
          <p:cNvPicPr>
            <a:picLocks noChangeAspect="1"/>
          </p:cNvPicPr>
          <p:nvPr/>
        </p:nvPicPr>
        <p:blipFill>
          <a:blip r:embed="rId2" cstate="print"/>
          <a:stretch>
            <a:fillRect/>
          </a:stretch>
        </p:blipFill>
        <p:spPr>
          <a:xfrm>
            <a:off x="5246435" y="2768583"/>
            <a:ext cx="3388569" cy="274008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5833" y="2133601"/>
            <a:ext cx="4179642" cy="3931920"/>
          </a:xfrm>
        </p:spPr>
        <p:txBody>
          <a:bodyPr>
            <a:normAutofit fontScale="85000" lnSpcReduction="20000"/>
          </a:bodyPr>
          <a:lstStyle/>
          <a:p>
            <a:pPr lvl="0"/>
            <a:r>
              <a:rPr lang="en-US" dirty="0" smtClean="0"/>
              <a:t>Public debt is the total debt held by federal and provincial governments accumulated from their past borrowings, on which interest must be paid.</a:t>
            </a:r>
          </a:p>
          <a:p>
            <a:pPr lvl="0"/>
            <a:r>
              <a:rPr lang="en-US" dirty="0" smtClean="0"/>
              <a:t>When the public debt grows, interest rates rise, as do the prices of consumer goods, which negatively affect the economy.</a:t>
            </a:r>
          </a:p>
          <a:p>
            <a:endParaRPr lang="en-US" dirty="0"/>
          </a:p>
        </p:txBody>
      </p:sp>
      <p:sp>
        <p:nvSpPr>
          <p:cNvPr id="2" name="Title 1"/>
          <p:cNvSpPr>
            <a:spLocks noGrp="1"/>
          </p:cNvSpPr>
          <p:nvPr>
            <p:ph type="title"/>
          </p:nvPr>
        </p:nvSpPr>
        <p:spPr/>
        <p:txBody>
          <a:bodyPr/>
          <a:lstStyle/>
          <a:p>
            <a:r>
              <a:rPr lang="en-US" dirty="0" smtClean="0"/>
              <a:t>Reduced Public Debt</a:t>
            </a:r>
            <a:endParaRPr lang="en-US" dirty="0"/>
          </a:p>
        </p:txBody>
      </p:sp>
      <p:pic>
        <p:nvPicPr>
          <p:cNvPr id="4" name="Picture 3"/>
          <p:cNvPicPr>
            <a:picLocks noChangeAspect="1"/>
          </p:cNvPicPr>
          <p:nvPr/>
        </p:nvPicPr>
        <p:blipFill>
          <a:blip r:embed="rId2" cstate="print"/>
          <a:stretch>
            <a:fillRect/>
          </a:stretch>
        </p:blipFill>
        <p:spPr>
          <a:xfrm>
            <a:off x="890833" y="2383873"/>
            <a:ext cx="3175000" cy="3162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0"/>
            <a:ext cx="4237847" cy="4067771"/>
          </a:xfrm>
        </p:spPr>
        <p:txBody>
          <a:bodyPr>
            <a:normAutofit fontScale="77500" lnSpcReduction="20000"/>
          </a:bodyPr>
          <a:lstStyle/>
          <a:p>
            <a:pPr lvl="0"/>
            <a:r>
              <a:rPr lang="en-US" dirty="0" smtClean="0"/>
              <a:t>An increase in the economy’s total production of goods and services.  </a:t>
            </a:r>
          </a:p>
          <a:p>
            <a:pPr lvl="1"/>
            <a:r>
              <a:rPr lang="en-US" dirty="0" smtClean="0"/>
              <a:t>i.e. An outward shift in the economy’s production possibilities frontier.</a:t>
            </a:r>
          </a:p>
          <a:p>
            <a:pPr lvl="0"/>
            <a:r>
              <a:rPr lang="en-US" dirty="0" smtClean="0"/>
              <a:t>Economic growth can be the result of:</a:t>
            </a:r>
          </a:p>
          <a:p>
            <a:pPr lvl="1"/>
            <a:r>
              <a:rPr lang="en-US" dirty="0" smtClean="0"/>
              <a:t>The discovery of new natural resources</a:t>
            </a:r>
          </a:p>
          <a:p>
            <a:pPr lvl="1"/>
            <a:r>
              <a:rPr lang="en-US" dirty="0" smtClean="0"/>
              <a:t>An increase in the skilled </a:t>
            </a:r>
            <a:r>
              <a:rPr lang="en-US" dirty="0" err="1" smtClean="0"/>
              <a:t>labour</a:t>
            </a:r>
            <a:r>
              <a:rPr lang="en-US" dirty="0" smtClean="0"/>
              <a:t> force</a:t>
            </a:r>
          </a:p>
          <a:p>
            <a:pPr lvl="1"/>
            <a:r>
              <a:rPr lang="en-US" dirty="0" smtClean="0"/>
              <a:t>Technological innovations</a:t>
            </a:r>
          </a:p>
          <a:p>
            <a:pPr lvl="1"/>
            <a:r>
              <a:rPr lang="en-US" dirty="0" smtClean="0"/>
              <a:t>More efficient production processes.</a:t>
            </a:r>
          </a:p>
          <a:p>
            <a:endParaRPr lang="en-US" dirty="0"/>
          </a:p>
        </p:txBody>
      </p:sp>
      <p:sp>
        <p:nvSpPr>
          <p:cNvPr id="2" name="Title 1"/>
          <p:cNvSpPr>
            <a:spLocks noGrp="1"/>
          </p:cNvSpPr>
          <p:nvPr>
            <p:ph type="title"/>
          </p:nvPr>
        </p:nvSpPr>
        <p:spPr/>
        <p:txBody>
          <a:bodyPr/>
          <a:lstStyle/>
          <a:p>
            <a:r>
              <a:rPr lang="en-US" dirty="0" smtClean="0"/>
              <a:t>Economic Growth</a:t>
            </a:r>
            <a:endParaRPr lang="en-US" dirty="0"/>
          </a:p>
        </p:txBody>
      </p:sp>
      <p:pic>
        <p:nvPicPr>
          <p:cNvPr id="4" name="Picture 3"/>
          <p:cNvPicPr>
            <a:picLocks noChangeAspect="1"/>
          </p:cNvPicPr>
          <p:nvPr/>
        </p:nvPicPr>
        <p:blipFill>
          <a:blip r:embed="rId2" cstate="print"/>
          <a:stretch>
            <a:fillRect/>
          </a:stretch>
        </p:blipFill>
        <p:spPr>
          <a:xfrm>
            <a:off x="5295691" y="2507769"/>
            <a:ext cx="3467308" cy="267928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5315" y="2133601"/>
            <a:ext cx="4130160" cy="3931920"/>
          </a:xfrm>
        </p:spPr>
        <p:txBody>
          <a:bodyPr>
            <a:normAutofit fontScale="77500" lnSpcReduction="20000"/>
          </a:bodyPr>
          <a:lstStyle/>
          <a:p>
            <a:pPr lvl="0"/>
            <a:r>
              <a:rPr lang="en-US" dirty="0" smtClean="0"/>
              <a:t>Maximizing productivity means that scarce productive resources are put to efficient and wise use in order to get as much as possible out of them.</a:t>
            </a:r>
          </a:p>
          <a:p>
            <a:pPr lvl="0"/>
            <a:r>
              <a:rPr lang="en-US" dirty="0" smtClean="0"/>
              <a:t>Economic efficiency is often the result of healthy competition, as the companies with the most efficient practices will maximize profits, prevail in the marketplace, and set new standards for others.</a:t>
            </a:r>
          </a:p>
          <a:p>
            <a:endParaRPr lang="en-US" dirty="0"/>
          </a:p>
        </p:txBody>
      </p:sp>
      <p:sp>
        <p:nvSpPr>
          <p:cNvPr id="2" name="Title 1"/>
          <p:cNvSpPr>
            <a:spLocks noGrp="1"/>
          </p:cNvSpPr>
          <p:nvPr>
            <p:ph type="title"/>
          </p:nvPr>
        </p:nvSpPr>
        <p:spPr/>
        <p:txBody>
          <a:bodyPr>
            <a:normAutofit fontScale="90000"/>
          </a:bodyPr>
          <a:lstStyle/>
          <a:p>
            <a:r>
              <a:rPr lang="en-US" dirty="0" smtClean="0"/>
              <a:t>Increased Productivity and Efficiency</a:t>
            </a:r>
            <a:endParaRPr lang="en-US" dirty="0"/>
          </a:p>
        </p:txBody>
      </p:sp>
      <p:pic>
        <p:nvPicPr>
          <p:cNvPr id="4" name="Picture 3"/>
          <p:cNvPicPr>
            <a:picLocks noChangeAspect="1"/>
          </p:cNvPicPr>
          <p:nvPr/>
        </p:nvPicPr>
        <p:blipFill>
          <a:blip r:embed="rId2" cstate="print"/>
          <a:stretch>
            <a:fillRect/>
          </a:stretch>
        </p:blipFill>
        <p:spPr>
          <a:xfrm>
            <a:off x="826015" y="2800992"/>
            <a:ext cx="3289300" cy="2476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Chapter 1</a:t>
            </a:r>
          </a:p>
          <a:p>
            <a:pPr lvl="1"/>
            <a:r>
              <a:rPr lang="en-US" dirty="0" smtClean="0"/>
              <a:t>How productive resources determine the production possibilities frontier</a:t>
            </a:r>
          </a:p>
          <a:p>
            <a:r>
              <a:rPr lang="en-US" dirty="0" smtClean="0"/>
              <a:t>Chapter 2</a:t>
            </a:r>
          </a:p>
          <a:p>
            <a:pPr lvl="1"/>
            <a:r>
              <a:rPr lang="en-US" dirty="0" smtClean="0"/>
              <a:t>How productive resources affect the basic production questions every economic system must answer</a:t>
            </a:r>
          </a:p>
          <a:p>
            <a:pPr lvl="1"/>
            <a:r>
              <a:rPr lang="en-US" dirty="0" smtClean="0"/>
              <a:t>How different types of economic systems answer these production questions</a:t>
            </a:r>
            <a:endParaRPr lang="en-US" dirty="0"/>
          </a:p>
        </p:txBody>
      </p:sp>
      <p:sp>
        <p:nvSpPr>
          <p:cNvPr id="2" name="Title 1"/>
          <p:cNvSpPr>
            <a:spLocks noGrp="1"/>
          </p:cNvSpPr>
          <p:nvPr>
            <p:ph type="title"/>
          </p:nvPr>
        </p:nvSpPr>
        <p:spPr/>
        <p:txBody>
          <a:bodyPr>
            <a:normAutofit fontScale="90000"/>
          </a:bodyPr>
          <a:lstStyle/>
          <a:p>
            <a:r>
              <a:rPr lang="en-US" dirty="0" smtClean="0"/>
              <a:t>Decisions About Productive Resources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The equitable, or fair, distribution of income is the most value-laden and controversial of all economic goals.  There are so many interpretations of what makes a fair division of wealth.</a:t>
            </a:r>
            <a:endParaRPr lang="en-US" sz="2800" dirty="0" smtClean="0"/>
          </a:p>
          <a:p>
            <a:pPr lvl="0"/>
            <a:r>
              <a:rPr lang="en-US" dirty="0" smtClean="0"/>
              <a:t>In Canada, the issue is further complicated by regional differences.</a:t>
            </a:r>
          </a:p>
          <a:p>
            <a:pPr lvl="1"/>
            <a:r>
              <a:rPr lang="en-US" dirty="0" smtClean="0"/>
              <a:t>Ex: Average incomes for Ontario are statistically higher than those in the Atlantic provinces.  The federal government uses </a:t>
            </a:r>
            <a:r>
              <a:rPr lang="en-US" b="1" dirty="0" smtClean="0"/>
              <a:t>transfer payments</a:t>
            </a:r>
            <a:r>
              <a:rPr lang="en-US" dirty="0" smtClean="0"/>
              <a:t>, which is using revenues from one province to make additional social program payments in another, in an attempt to redistribute national wealth.</a:t>
            </a:r>
            <a:endParaRPr lang="en-US" sz="2600" dirty="0" smtClean="0"/>
          </a:p>
          <a:p>
            <a:endParaRPr lang="en-US" dirty="0"/>
          </a:p>
        </p:txBody>
      </p:sp>
      <p:sp>
        <p:nvSpPr>
          <p:cNvPr id="2" name="Title 1"/>
          <p:cNvSpPr>
            <a:spLocks noGrp="1"/>
          </p:cNvSpPr>
          <p:nvPr>
            <p:ph type="title"/>
          </p:nvPr>
        </p:nvSpPr>
        <p:spPr/>
        <p:txBody>
          <a:bodyPr>
            <a:normAutofit fontScale="90000"/>
          </a:bodyPr>
          <a:lstStyle/>
          <a:p>
            <a:r>
              <a:rPr lang="en-US" dirty="0" smtClean="0"/>
              <a:t>Equitable Distribution of Income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2133601"/>
            <a:ext cx="4147129" cy="3931920"/>
          </a:xfrm>
        </p:spPr>
        <p:txBody>
          <a:bodyPr>
            <a:normAutofit fontScale="70000" lnSpcReduction="20000"/>
          </a:bodyPr>
          <a:lstStyle/>
          <a:p>
            <a:pPr lvl="0"/>
            <a:r>
              <a:rPr lang="en-US" dirty="0" smtClean="0"/>
              <a:t>Stable prices generally indicate that an economy is healthy.</a:t>
            </a:r>
            <a:endParaRPr lang="en-US" sz="2800" dirty="0" smtClean="0"/>
          </a:p>
          <a:p>
            <a:pPr lvl="0"/>
            <a:r>
              <a:rPr lang="en-US" dirty="0" smtClean="0"/>
              <a:t>On the other hand, </a:t>
            </a:r>
            <a:r>
              <a:rPr lang="en-US" b="1" dirty="0" smtClean="0"/>
              <a:t>inflation</a:t>
            </a:r>
            <a:r>
              <a:rPr lang="en-US" dirty="0" smtClean="0"/>
              <a:t> (a general rise in prices) and </a:t>
            </a:r>
            <a:r>
              <a:rPr lang="en-US" b="1" dirty="0" smtClean="0"/>
              <a:t>deflation</a:t>
            </a:r>
            <a:r>
              <a:rPr lang="en-US" dirty="0" smtClean="0"/>
              <a:t> (a general fall in prices) are symptoms of an unhealthy economy.</a:t>
            </a:r>
            <a:endParaRPr lang="en-US" sz="2800" dirty="0" smtClean="0"/>
          </a:p>
          <a:p>
            <a:pPr lvl="1"/>
            <a:r>
              <a:rPr lang="en-US" sz="2400" dirty="0" smtClean="0"/>
              <a:t>Inflation erodes the dollar’s purchasing power and increases the cost of living.</a:t>
            </a:r>
            <a:endParaRPr lang="en-US" sz="2800" dirty="0" smtClean="0"/>
          </a:p>
          <a:p>
            <a:pPr lvl="1"/>
            <a:r>
              <a:rPr lang="en-US" sz="2400" dirty="0" smtClean="0"/>
              <a:t>Deflation is associated with periods of great economic crisis (ex: the Great Depression)</a:t>
            </a:r>
            <a:endParaRPr lang="en-US" sz="2800" dirty="0" smtClean="0"/>
          </a:p>
          <a:p>
            <a:endParaRPr lang="en-US" dirty="0"/>
          </a:p>
        </p:txBody>
      </p:sp>
      <p:sp>
        <p:nvSpPr>
          <p:cNvPr id="2" name="Title 1"/>
          <p:cNvSpPr>
            <a:spLocks noGrp="1"/>
          </p:cNvSpPr>
          <p:nvPr>
            <p:ph type="title"/>
          </p:nvPr>
        </p:nvSpPr>
        <p:spPr/>
        <p:txBody>
          <a:bodyPr/>
          <a:lstStyle/>
          <a:p>
            <a:r>
              <a:rPr lang="en-US" dirty="0" smtClean="0"/>
              <a:t>Price Stability</a:t>
            </a:r>
            <a:endParaRPr lang="en-US" dirty="0"/>
          </a:p>
        </p:txBody>
      </p:sp>
      <p:pic>
        <p:nvPicPr>
          <p:cNvPr id="4" name="Picture 3"/>
          <p:cNvPicPr>
            <a:picLocks noChangeAspect="1"/>
          </p:cNvPicPr>
          <p:nvPr/>
        </p:nvPicPr>
        <p:blipFill>
          <a:blip r:embed="rId2" cstate="print"/>
          <a:stretch>
            <a:fillRect/>
          </a:stretch>
        </p:blipFill>
        <p:spPr>
          <a:xfrm>
            <a:off x="5070475" y="2789613"/>
            <a:ext cx="3175000" cy="24003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787" y="2133601"/>
            <a:ext cx="4047688" cy="3931920"/>
          </a:xfrm>
        </p:spPr>
        <p:txBody>
          <a:bodyPr>
            <a:normAutofit fontScale="70000" lnSpcReduction="20000"/>
          </a:bodyPr>
          <a:lstStyle/>
          <a:p>
            <a:pPr lvl="0"/>
            <a:r>
              <a:rPr lang="en-US" dirty="0" smtClean="0"/>
              <a:t>Sustained periods of high unemployment usually indicate a country in poor economic health.</a:t>
            </a:r>
          </a:p>
          <a:p>
            <a:pPr lvl="1"/>
            <a:r>
              <a:rPr lang="en-US" dirty="0" smtClean="0"/>
              <a:t>An unemployed </a:t>
            </a:r>
            <a:r>
              <a:rPr lang="en-US" dirty="0" err="1" smtClean="0"/>
              <a:t>labour</a:t>
            </a:r>
            <a:r>
              <a:rPr lang="en-US" dirty="0" smtClean="0"/>
              <a:t> force results in total output levels well below the national production possibilities curve</a:t>
            </a:r>
          </a:p>
          <a:p>
            <a:pPr lvl="0"/>
            <a:r>
              <a:rPr lang="en-US" dirty="0" smtClean="0"/>
              <a:t>Governments try to promote full employment (usually defined as between 6-7% of the </a:t>
            </a:r>
            <a:r>
              <a:rPr lang="en-US" dirty="0" err="1" smtClean="0"/>
              <a:t>labour</a:t>
            </a:r>
            <a:r>
              <a:rPr lang="en-US" dirty="0" smtClean="0"/>
              <a:t> force being unemployed) in order to reach their optimal production targets.</a:t>
            </a:r>
          </a:p>
          <a:p>
            <a:endParaRPr lang="en-US" dirty="0"/>
          </a:p>
        </p:txBody>
      </p:sp>
      <p:sp>
        <p:nvSpPr>
          <p:cNvPr id="2" name="Title 1"/>
          <p:cNvSpPr>
            <a:spLocks noGrp="1"/>
          </p:cNvSpPr>
          <p:nvPr>
            <p:ph type="title"/>
          </p:nvPr>
        </p:nvSpPr>
        <p:spPr/>
        <p:txBody>
          <a:bodyPr/>
          <a:lstStyle/>
          <a:p>
            <a:r>
              <a:rPr lang="en-US" dirty="0" smtClean="0"/>
              <a:t>Full Employment</a:t>
            </a:r>
            <a:endParaRPr lang="en-US" dirty="0"/>
          </a:p>
        </p:txBody>
      </p:sp>
      <p:pic>
        <p:nvPicPr>
          <p:cNvPr id="5" name="Picture 4"/>
          <p:cNvPicPr>
            <a:picLocks noChangeAspect="1"/>
          </p:cNvPicPr>
          <p:nvPr/>
        </p:nvPicPr>
        <p:blipFill>
          <a:blip r:embed="rId2" cstate="print"/>
          <a:stretch>
            <a:fillRect/>
          </a:stretch>
        </p:blipFill>
        <p:spPr>
          <a:xfrm>
            <a:off x="629387" y="2383239"/>
            <a:ext cx="3359430" cy="344556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The </a:t>
            </a:r>
            <a:r>
              <a:rPr lang="en-US" b="1" dirty="0" smtClean="0"/>
              <a:t>balance of payments accounts</a:t>
            </a:r>
            <a:r>
              <a:rPr lang="en-US" dirty="0" smtClean="0"/>
              <a:t> summarize all currency transactions between Canadian and foreign economies, including importing, exporting, borrowing, and lending.</a:t>
            </a:r>
          </a:p>
          <a:p>
            <a:pPr lvl="0"/>
            <a:r>
              <a:rPr lang="en-US" dirty="0" smtClean="0"/>
              <a:t>Imports and exports should roughly balance each other</a:t>
            </a:r>
          </a:p>
          <a:p>
            <a:pPr lvl="1"/>
            <a:r>
              <a:rPr lang="en-US" dirty="0" smtClean="0"/>
              <a:t>Ex: More imports than exports will decrease employment rates and the foreign exchange value of the Canadian dollar</a:t>
            </a:r>
          </a:p>
          <a:p>
            <a:r>
              <a:rPr lang="en-US" dirty="0" smtClean="0"/>
              <a:t>Money flows in and out of the country need to be balanced in order to foster a stable Canadian dollar in foreign money markets.</a:t>
            </a:r>
          </a:p>
          <a:p>
            <a:endParaRPr lang="en-US" dirty="0"/>
          </a:p>
        </p:txBody>
      </p:sp>
      <p:sp>
        <p:nvSpPr>
          <p:cNvPr id="2" name="Title 1"/>
          <p:cNvSpPr>
            <a:spLocks noGrp="1"/>
          </p:cNvSpPr>
          <p:nvPr>
            <p:ph type="title"/>
          </p:nvPr>
        </p:nvSpPr>
        <p:spPr/>
        <p:txBody>
          <a:bodyPr>
            <a:normAutofit fontScale="90000"/>
          </a:bodyPr>
          <a:lstStyle/>
          <a:p>
            <a:r>
              <a:rPr lang="en-US" dirty="0" smtClean="0"/>
              <a:t>Viable Balance of Payments and Stable Currency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smtClean="0"/>
              <a:t>Economic freedom refers to the freedom of choice available to workers, consumers, and investors in the economy.</a:t>
            </a:r>
          </a:p>
          <a:p>
            <a:pPr lvl="1"/>
            <a:r>
              <a:rPr lang="en-US" dirty="0" smtClean="0"/>
              <a:t>People should be free to choose when and how to consume, save, or invest their money.</a:t>
            </a:r>
          </a:p>
          <a:p>
            <a:pPr lvl="0"/>
            <a:r>
              <a:rPr lang="en-US" dirty="0" smtClean="0"/>
              <a:t>In a market economy, consumers should be free not only to purchase the goods and service of their choice but also, through their purchasing decisions, to determine what goods and services are actually produced.  This is known as the principle of</a:t>
            </a:r>
            <a:r>
              <a:rPr lang="en-US" b="1" dirty="0" smtClean="0"/>
              <a:t> consumer sovereignty.</a:t>
            </a:r>
            <a:endParaRPr lang="en-US" dirty="0" smtClean="0"/>
          </a:p>
          <a:p>
            <a:endParaRPr lang="en-US" dirty="0"/>
          </a:p>
        </p:txBody>
      </p:sp>
      <p:sp>
        <p:nvSpPr>
          <p:cNvPr id="2" name="Title 1"/>
          <p:cNvSpPr>
            <a:spLocks noGrp="1"/>
          </p:cNvSpPr>
          <p:nvPr>
            <p:ph type="title"/>
          </p:nvPr>
        </p:nvSpPr>
        <p:spPr/>
        <p:txBody>
          <a:bodyPr/>
          <a:lstStyle/>
          <a:p>
            <a:r>
              <a:rPr lang="en-US" dirty="0" smtClean="0"/>
              <a:t>Economic Freedom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3" y="2133601"/>
            <a:ext cx="4072904" cy="3931920"/>
          </a:xfrm>
        </p:spPr>
        <p:txBody>
          <a:bodyPr>
            <a:normAutofit fontScale="77500" lnSpcReduction="20000"/>
          </a:bodyPr>
          <a:lstStyle/>
          <a:p>
            <a:pPr lvl="0"/>
            <a:r>
              <a:rPr lang="en-US" dirty="0" smtClean="0"/>
              <a:t>Economic activity must be carried out without significantly harming the natural environment.  </a:t>
            </a:r>
          </a:p>
          <a:p>
            <a:pPr lvl="0"/>
            <a:r>
              <a:rPr lang="en-US" dirty="0" smtClean="0"/>
              <a:t>Problems can arise when environmental laws are set in Canada but not other countries.  </a:t>
            </a:r>
          </a:p>
          <a:p>
            <a:pPr lvl="1"/>
            <a:r>
              <a:rPr lang="en-US" dirty="0" smtClean="0"/>
              <a:t>Increases the price of Canadian products, making them less competitive</a:t>
            </a:r>
          </a:p>
          <a:p>
            <a:pPr lvl="1"/>
            <a:r>
              <a:rPr lang="en-US" dirty="0" smtClean="0"/>
              <a:t>Raises a moral issue about trading with these countries, as they are contributing to environmental harm</a:t>
            </a:r>
          </a:p>
          <a:p>
            <a:endParaRPr lang="en-US" dirty="0"/>
          </a:p>
        </p:txBody>
      </p:sp>
      <p:sp>
        <p:nvSpPr>
          <p:cNvPr id="2" name="Title 1"/>
          <p:cNvSpPr>
            <a:spLocks noGrp="1"/>
          </p:cNvSpPr>
          <p:nvPr>
            <p:ph type="title"/>
          </p:nvPr>
        </p:nvSpPr>
        <p:spPr/>
        <p:txBody>
          <a:bodyPr/>
          <a:lstStyle/>
          <a:p>
            <a:r>
              <a:rPr lang="en-US" dirty="0" smtClean="0"/>
              <a:t>Environmental Stewardship</a:t>
            </a:r>
            <a:endParaRPr lang="en-US" dirty="0"/>
          </a:p>
        </p:txBody>
      </p:sp>
      <p:pic>
        <p:nvPicPr>
          <p:cNvPr id="4" name="Picture 3"/>
          <p:cNvPicPr>
            <a:picLocks noChangeAspect="1"/>
          </p:cNvPicPr>
          <p:nvPr/>
        </p:nvPicPr>
        <p:blipFill>
          <a:blip r:embed="rId2" cstate="print"/>
          <a:stretch>
            <a:fillRect/>
          </a:stretch>
        </p:blipFill>
        <p:spPr>
          <a:xfrm>
            <a:off x="4973017" y="2453214"/>
            <a:ext cx="3672678" cy="305040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0" indent="-457200">
              <a:buFont typeface="+mj-lt"/>
              <a:buAutoNum type="arabicParenR"/>
            </a:pPr>
            <a:r>
              <a:rPr lang="en-US" dirty="0" smtClean="0"/>
              <a:t>What are the 5 Economic Goals discussed in class? Explain each one. Which economic goal do you think is most important? Why?</a:t>
            </a:r>
            <a:endParaRPr lang="en-US" dirty="0" smtClean="0"/>
          </a:p>
          <a:p>
            <a:pPr marL="457200" lvl="0" indent="-457200">
              <a:buFont typeface="+mj-lt"/>
              <a:buAutoNum type="arabicParenR"/>
            </a:pPr>
            <a:r>
              <a:rPr lang="en-US" dirty="0" smtClean="0"/>
              <a:t>After graduation, do you plan to continue your education, get a job, or travel?  What are the opportunity costs of each alternative?</a:t>
            </a:r>
          </a:p>
          <a:p>
            <a:pPr marL="457200" lvl="0" indent="-457200">
              <a:buFont typeface="+mj-lt"/>
              <a:buAutoNum type="arabicParenR"/>
            </a:pPr>
            <a:r>
              <a:rPr lang="en-US" dirty="0" smtClean="0"/>
              <a:t>Create a comparison chart to show how different types of political economies make basic production decisions</a:t>
            </a:r>
          </a:p>
          <a:p>
            <a:endParaRPr lang="en-US" dirty="0"/>
          </a:p>
        </p:txBody>
      </p:sp>
      <p:sp>
        <p:nvSpPr>
          <p:cNvPr id="2" name="Title 1"/>
          <p:cNvSpPr>
            <a:spLocks noGrp="1"/>
          </p:cNvSpPr>
          <p:nvPr>
            <p:ph type="title"/>
          </p:nvPr>
        </p:nvSpPr>
        <p:spPr/>
        <p:txBody>
          <a:bodyPr/>
          <a:lstStyle/>
          <a:p>
            <a:r>
              <a:rPr lang="en-US" dirty="0" smtClean="0"/>
              <a:t>Assignment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3" y="2133601"/>
            <a:ext cx="3924456" cy="3931920"/>
          </a:xfrm>
        </p:spPr>
        <p:txBody>
          <a:bodyPr>
            <a:normAutofit lnSpcReduction="10000"/>
          </a:bodyPr>
          <a:lstStyle/>
          <a:p>
            <a:r>
              <a:rPr lang="en-US" b="1" dirty="0" smtClean="0"/>
              <a:t>Land</a:t>
            </a:r>
          </a:p>
          <a:p>
            <a:pPr lvl="1"/>
            <a:r>
              <a:rPr lang="en-US" dirty="0" smtClean="0"/>
              <a:t>Includes soil, as well as natural resources</a:t>
            </a:r>
          </a:p>
          <a:p>
            <a:pPr lvl="2"/>
            <a:r>
              <a:rPr lang="en-US" dirty="0" smtClean="0"/>
              <a:t>Ex: minerals, groundwater, fossil fuels, forest reserves, etc.</a:t>
            </a:r>
          </a:p>
          <a:p>
            <a:pPr lvl="1"/>
            <a:r>
              <a:rPr lang="en-US" dirty="0" smtClean="0"/>
              <a:t>Provides raw materials needed to produce goods and services</a:t>
            </a:r>
          </a:p>
        </p:txBody>
      </p:sp>
      <p:sp>
        <p:nvSpPr>
          <p:cNvPr id="2" name="Title 1"/>
          <p:cNvSpPr>
            <a:spLocks noGrp="1"/>
          </p:cNvSpPr>
          <p:nvPr>
            <p:ph type="title"/>
          </p:nvPr>
        </p:nvSpPr>
        <p:spPr/>
        <p:txBody>
          <a:bodyPr>
            <a:normAutofit/>
          </a:bodyPr>
          <a:lstStyle/>
          <a:p>
            <a:r>
              <a:rPr lang="en-US" dirty="0" smtClean="0"/>
              <a:t>Types of Productive Resources</a:t>
            </a:r>
            <a:endParaRPr lang="en-US" dirty="0"/>
          </a:p>
        </p:txBody>
      </p:sp>
      <p:pic>
        <p:nvPicPr>
          <p:cNvPr id="4" name="Picture 3"/>
          <p:cNvPicPr>
            <a:picLocks noChangeAspect="1"/>
          </p:cNvPicPr>
          <p:nvPr/>
        </p:nvPicPr>
        <p:blipFill>
          <a:blip r:embed="rId2" cstate="print"/>
          <a:stretch>
            <a:fillRect/>
          </a:stretch>
        </p:blipFill>
        <p:spPr>
          <a:xfrm>
            <a:off x="4981572" y="2378976"/>
            <a:ext cx="3702502" cy="27768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787" y="2133601"/>
            <a:ext cx="4047688" cy="3931920"/>
          </a:xfrm>
        </p:spPr>
        <p:txBody>
          <a:bodyPr>
            <a:normAutofit fontScale="77500" lnSpcReduction="20000"/>
          </a:bodyPr>
          <a:lstStyle/>
          <a:p>
            <a:r>
              <a:rPr lang="en-US" b="1" dirty="0" err="1" smtClean="0"/>
              <a:t>Labour</a:t>
            </a:r>
            <a:endParaRPr lang="en-US" b="1" dirty="0" smtClean="0"/>
          </a:p>
          <a:p>
            <a:pPr lvl="1"/>
            <a:r>
              <a:rPr lang="en-US" dirty="0" smtClean="0"/>
              <a:t>Includes all elements that human beings contribute to the production process</a:t>
            </a:r>
          </a:p>
          <a:p>
            <a:pPr lvl="2"/>
            <a:r>
              <a:rPr lang="en-US" dirty="0" smtClean="0"/>
              <a:t>Physical effort, mental effort, entrepreneurship, knowledge, etc.</a:t>
            </a:r>
          </a:p>
          <a:p>
            <a:pPr lvl="1"/>
            <a:r>
              <a:rPr lang="en-US" b="1" dirty="0" smtClean="0"/>
              <a:t>Entrepreneurship </a:t>
            </a:r>
            <a:r>
              <a:rPr lang="en-US" dirty="0" smtClean="0"/>
              <a:t>is the ability to organize economic activity, assume risks, and achieve efficient results.</a:t>
            </a:r>
          </a:p>
          <a:p>
            <a:pPr lvl="2"/>
            <a:r>
              <a:rPr lang="en-US" dirty="0" smtClean="0"/>
              <a:t>The contribution that an owner, manager, or innovator makes to the production process</a:t>
            </a:r>
          </a:p>
          <a:p>
            <a:pPr lvl="1"/>
            <a:endParaRPr lang="en-US" dirty="0"/>
          </a:p>
        </p:txBody>
      </p:sp>
      <p:sp>
        <p:nvSpPr>
          <p:cNvPr id="2" name="Title 1"/>
          <p:cNvSpPr>
            <a:spLocks noGrp="1"/>
          </p:cNvSpPr>
          <p:nvPr>
            <p:ph type="title"/>
          </p:nvPr>
        </p:nvSpPr>
        <p:spPr/>
        <p:txBody>
          <a:bodyPr>
            <a:normAutofit/>
          </a:bodyPr>
          <a:lstStyle/>
          <a:p>
            <a:r>
              <a:rPr lang="en-US" dirty="0" smtClean="0"/>
              <a:t>Types of Productive Resources</a:t>
            </a:r>
            <a:endParaRPr lang="en-US" dirty="0"/>
          </a:p>
        </p:txBody>
      </p:sp>
      <p:pic>
        <p:nvPicPr>
          <p:cNvPr id="4" name="Picture 3"/>
          <p:cNvPicPr>
            <a:picLocks noChangeAspect="1"/>
          </p:cNvPicPr>
          <p:nvPr/>
        </p:nvPicPr>
        <p:blipFill>
          <a:blip r:embed="rId2" cstate="print"/>
          <a:stretch>
            <a:fillRect/>
          </a:stretch>
        </p:blipFill>
        <p:spPr>
          <a:xfrm>
            <a:off x="900112" y="1971172"/>
            <a:ext cx="2784977" cy="2088733"/>
          </a:xfrm>
          <a:prstGeom prst="rect">
            <a:avLst/>
          </a:prstGeom>
        </p:spPr>
      </p:pic>
      <p:pic>
        <p:nvPicPr>
          <p:cNvPr id="6" name="Picture 5"/>
          <p:cNvPicPr>
            <a:picLocks noChangeAspect="1"/>
          </p:cNvPicPr>
          <p:nvPr/>
        </p:nvPicPr>
        <p:blipFill>
          <a:blip r:embed="rId3" cstate="print"/>
          <a:stretch>
            <a:fillRect/>
          </a:stretch>
        </p:blipFill>
        <p:spPr>
          <a:xfrm>
            <a:off x="900113" y="4210726"/>
            <a:ext cx="2784977" cy="18547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3" y="2133601"/>
            <a:ext cx="4072904" cy="3931920"/>
          </a:xfrm>
        </p:spPr>
        <p:txBody>
          <a:bodyPr>
            <a:normAutofit fontScale="92500" lnSpcReduction="10000"/>
          </a:bodyPr>
          <a:lstStyle/>
          <a:p>
            <a:r>
              <a:rPr lang="en-US" b="1" dirty="0" smtClean="0"/>
              <a:t>Capital</a:t>
            </a:r>
          </a:p>
          <a:p>
            <a:pPr lvl="1"/>
            <a:r>
              <a:rPr lang="en-US" dirty="0" smtClean="0"/>
              <a:t>The goods that help in the production of other goods and services</a:t>
            </a:r>
          </a:p>
          <a:p>
            <a:pPr lvl="2"/>
            <a:r>
              <a:rPr lang="en-US" dirty="0" smtClean="0"/>
              <a:t>Ex: factories, machinery, equipment, etc.</a:t>
            </a:r>
          </a:p>
          <a:p>
            <a:pPr lvl="1"/>
            <a:r>
              <a:rPr lang="en-US" b="1" dirty="0" smtClean="0"/>
              <a:t>Real capital </a:t>
            </a:r>
            <a:r>
              <a:rPr lang="en-US" dirty="0" smtClean="0"/>
              <a:t>= goods</a:t>
            </a:r>
          </a:p>
          <a:p>
            <a:pPr lvl="1"/>
            <a:r>
              <a:rPr lang="en-US" b="1" dirty="0" smtClean="0"/>
              <a:t>Money capital </a:t>
            </a:r>
            <a:r>
              <a:rPr lang="en-US" dirty="0" smtClean="0"/>
              <a:t>= funds (money)</a:t>
            </a:r>
          </a:p>
          <a:p>
            <a:pPr lvl="1"/>
            <a:r>
              <a:rPr lang="en-US" dirty="0" smtClean="0"/>
              <a:t>Investment in real capital expands production and improves </a:t>
            </a:r>
            <a:r>
              <a:rPr lang="en-US" b="1" dirty="0" smtClean="0"/>
              <a:t>productivity</a:t>
            </a:r>
            <a:endParaRPr lang="en-US" b="1" dirty="0"/>
          </a:p>
        </p:txBody>
      </p:sp>
      <p:sp>
        <p:nvSpPr>
          <p:cNvPr id="2" name="Title 1"/>
          <p:cNvSpPr>
            <a:spLocks noGrp="1"/>
          </p:cNvSpPr>
          <p:nvPr>
            <p:ph type="title"/>
          </p:nvPr>
        </p:nvSpPr>
        <p:spPr/>
        <p:txBody>
          <a:bodyPr>
            <a:normAutofit/>
          </a:bodyPr>
          <a:lstStyle/>
          <a:p>
            <a:r>
              <a:rPr lang="en-US" dirty="0" smtClean="0"/>
              <a:t>Types of Productive Resources</a:t>
            </a:r>
            <a:endParaRPr lang="en-US" dirty="0"/>
          </a:p>
        </p:txBody>
      </p:sp>
      <p:pic>
        <p:nvPicPr>
          <p:cNvPr id="4" name="Picture 3"/>
          <p:cNvPicPr>
            <a:picLocks noChangeAspect="1"/>
          </p:cNvPicPr>
          <p:nvPr/>
        </p:nvPicPr>
        <p:blipFill>
          <a:blip r:embed="rId2" cstate="print"/>
          <a:stretch>
            <a:fillRect/>
          </a:stretch>
        </p:blipFill>
        <p:spPr>
          <a:xfrm>
            <a:off x="5311477" y="1950888"/>
            <a:ext cx="3096580" cy="2034895"/>
          </a:xfrm>
          <a:prstGeom prst="rect">
            <a:avLst/>
          </a:prstGeom>
        </p:spPr>
      </p:pic>
      <p:pic>
        <p:nvPicPr>
          <p:cNvPr id="5" name="Picture 4"/>
          <p:cNvPicPr>
            <a:picLocks noChangeAspect="1"/>
          </p:cNvPicPr>
          <p:nvPr/>
        </p:nvPicPr>
        <p:blipFill>
          <a:blip r:embed="rId3" cstate="print"/>
          <a:stretch>
            <a:fillRect/>
          </a:stretch>
        </p:blipFill>
        <p:spPr>
          <a:xfrm>
            <a:off x="5311477" y="4279936"/>
            <a:ext cx="3096580" cy="17855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Tangible resources</a:t>
            </a:r>
          </a:p>
          <a:p>
            <a:pPr lvl="1"/>
            <a:r>
              <a:rPr lang="en-US" dirty="0" smtClean="0"/>
              <a:t>Can be seen and touched</a:t>
            </a:r>
          </a:p>
          <a:p>
            <a:pPr lvl="1"/>
            <a:r>
              <a:rPr lang="en-US" dirty="0" smtClean="0"/>
              <a:t>Are easily quantified (measured)</a:t>
            </a:r>
          </a:p>
          <a:p>
            <a:pPr lvl="1"/>
            <a:r>
              <a:rPr lang="en-US" dirty="0" smtClean="0"/>
              <a:t>Ex: Land, </a:t>
            </a:r>
            <a:r>
              <a:rPr lang="en-US" dirty="0" err="1" smtClean="0"/>
              <a:t>labour</a:t>
            </a:r>
            <a:r>
              <a:rPr lang="en-US" dirty="0" smtClean="0"/>
              <a:t>, and capital</a:t>
            </a:r>
            <a:endParaRPr lang="en-US" dirty="0"/>
          </a:p>
        </p:txBody>
      </p:sp>
      <p:sp>
        <p:nvSpPr>
          <p:cNvPr id="2" name="Title 1"/>
          <p:cNvSpPr>
            <a:spLocks noGrp="1"/>
          </p:cNvSpPr>
          <p:nvPr>
            <p:ph type="title"/>
          </p:nvPr>
        </p:nvSpPr>
        <p:spPr/>
        <p:txBody>
          <a:bodyPr>
            <a:normAutofit fontScale="90000"/>
          </a:bodyPr>
          <a:lstStyle/>
          <a:p>
            <a:r>
              <a:rPr lang="en-US" dirty="0" smtClean="0"/>
              <a:t>Tangible and Intangible Resources</a:t>
            </a:r>
            <a:endParaRPr lang="en-US" dirty="0"/>
          </a:p>
        </p:txBody>
      </p:sp>
      <p:pic>
        <p:nvPicPr>
          <p:cNvPr id="5" name="Picture 4"/>
          <p:cNvPicPr>
            <a:picLocks noChangeAspect="1"/>
          </p:cNvPicPr>
          <p:nvPr/>
        </p:nvPicPr>
        <p:blipFill>
          <a:blip r:embed="rId2" cstate="print"/>
          <a:stretch>
            <a:fillRect/>
          </a:stretch>
        </p:blipFill>
        <p:spPr>
          <a:xfrm>
            <a:off x="494828" y="4313306"/>
            <a:ext cx="2336286" cy="1752215"/>
          </a:xfrm>
          <a:prstGeom prst="rect">
            <a:avLst/>
          </a:prstGeom>
        </p:spPr>
      </p:pic>
      <p:pic>
        <p:nvPicPr>
          <p:cNvPr id="6" name="Picture 5"/>
          <p:cNvPicPr>
            <a:picLocks noChangeAspect="1"/>
          </p:cNvPicPr>
          <p:nvPr/>
        </p:nvPicPr>
        <p:blipFill>
          <a:blip r:embed="rId3" cstate="print"/>
          <a:stretch>
            <a:fillRect/>
          </a:stretch>
        </p:blipFill>
        <p:spPr>
          <a:xfrm>
            <a:off x="3316521" y="4309765"/>
            <a:ext cx="2341008" cy="1755756"/>
          </a:xfrm>
          <a:prstGeom prst="rect">
            <a:avLst/>
          </a:prstGeom>
        </p:spPr>
      </p:pic>
      <p:pic>
        <p:nvPicPr>
          <p:cNvPr id="7" name="Picture 6"/>
          <p:cNvPicPr>
            <a:picLocks noChangeAspect="1"/>
          </p:cNvPicPr>
          <p:nvPr/>
        </p:nvPicPr>
        <p:blipFill>
          <a:blip r:embed="rId4" cstate="print"/>
          <a:stretch>
            <a:fillRect/>
          </a:stretch>
        </p:blipFill>
        <p:spPr>
          <a:xfrm>
            <a:off x="6024903" y="4309765"/>
            <a:ext cx="2671803" cy="17557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Intangible resources</a:t>
            </a:r>
          </a:p>
          <a:p>
            <a:pPr lvl="1"/>
            <a:r>
              <a:rPr lang="en-US" dirty="0" smtClean="0"/>
              <a:t>Lack the physical properties that make them easy to quantify. You cannot touch intangible resources</a:t>
            </a:r>
          </a:p>
          <a:p>
            <a:pPr lvl="1"/>
            <a:r>
              <a:rPr lang="en-US" dirty="0" smtClean="0"/>
              <a:t>Involve productive human contributions that go beyond the physical form of </a:t>
            </a:r>
            <a:r>
              <a:rPr lang="en-US" dirty="0" err="1" smtClean="0"/>
              <a:t>labour</a:t>
            </a:r>
            <a:endParaRPr lang="en-US" dirty="0" smtClean="0"/>
          </a:p>
          <a:p>
            <a:pPr lvl="1"/>
            <a:r>
              <a:rPr lang="en-US" dirty="0" smtClean="0"/>
              <a:t>Ex: Knowledge, entrepreneurship, and environment for enterprise</a:t>
            </a:r>
            <a:endParaRPr lang="en-US" dirty="0"/>
          </a:p>
        </p:txBody>
      </p:sp>
      <p:sp>
        <p:nvSpPr>
          <p:cNvPr id="2" name="Title 1"/>
          <p:cNvSpPr>
            <a:spLocks noGrp="1"/>
          </p:cNvSpPr>
          <p:nvPr>
            <p:ph type="title"/>
          </p:nvPr>
        </p:nvSpPr>
        <p:spPr/>
        <p:txBody>
          <a:bodyPr>
            <a:normAutofit fontScale="90000"/>
          </a:bodyPr>
          <a:lstStyle/>
          <a:p>
            <a:r>
              <a:rPr lang="en-US" dirty="0" smtClean="0"/>
              <a:t>Tangible and Intangible Resources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Entrepreneurship</a:t>
            </a:r>
          </a:p>
          <a:p>
            <a:pPr lvl="1"/>
            <a:r>
              <a:rPr lang="en-US" dirty="0" smtClean="0"/>
              <a:t>Important because it directly affects national productivity</a:t>
            </a:r>
          </a:p>
          <a:p>
            <a:r>
              <a:rPr lang="en-US" dirty="0" smtClean="0"/>
              <a:t>Knowledge</a:t>
            </a:r>
          </a:p>
          <a:p>
            <a:pPr lvl="1"/>
            <a:r>
              <a:rPr lang="en-US" dirty="0" smtClean="0"/>
              <a:t>Important due to shift from manufacturing economy to information economy</a:t>
            </a:r>
          </a:p>
          <a:p>
            <a:pPr lvl="1"/>
            <a:r>
              <a:rPr lang="en-US" dirty="0" smtClean="0"/>
              <a:t>The world is changing from a manufacturing economy to more information economy</a:t>
            </a:r>
          </a:p>
          <a:p>
            <a:r>
              <a:rPr lang="en-US" b="1" dirty="0" smtClean="0"/>
              <a:t>Environment for enterprise</a:t>
            </a:r>
          </a:p>
          <a:p>
            <a:pPr lvl="1"/>
            <a:r>
              <a:rPr lang="en-US" dirty="0" smtClean="0"/>
              <a:t>Involves examining a country’s social, cultural, political, and economic aspects to see if we should do business there</a:t>
            </a:r>
          </a:p>
        </p:txBody>
      </p:sp>
      <p:sp>
        <p:nvSpPr>
          <p:cNvPr id="2" name="Title 1"/>
          <p:cNvSpPr>
            <a:spLocks noGrp="1"/>
          </p:cNvSpPr>
          <p:nvPr>
            <p:ph type="title"/>
          </p:nvPr>
        </p:nvSpPr>
        <p:spPr/>
        <p:txBody>
          <a:bodyPr/>
          <a:lstStyle/>
          <a:p>
            <a:r>
              <a:rPr lang="en-US" dirty="0" smtClean="0"/>
              <a:t>Intangible Resources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TotalTime>
  <Words>2234</Words>
  <Application>Microsoft Office PowerPoint</Application>
  <PresentationFormat>On-screen Show (4:3)</PresentationFormat>
  <Paragraphs>203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Wingdings 3</vt:lpstr>
      <vt:lpstr>Lucida Sans Unicode</vt:lpstr>
      <vt:lpstr>Wingdings 2</vt:lpstr>
      <vt:lpstr>Verdana</vt:lpstr>
      <vt:lpstr>Concourse</vt:lpstr>
      <vt:lpstr>Unit 1: The Nature of Economics and the Economy</vt:lpstr>
      <vt:lpstr>Chap 2: Productive Resources &amp; Economic Systems</vt:lpstr>
      <vt:lpstr>Decisions About Productive Resources</vt:lpstr>
      <vt:lpstr>Types of Productive Resources</vt:lpstr>
      <vt:lpstr>Types of Productive Resources</vt:lpstr>
      <vt:lpstr>Types of Productive Resources</vt:lpstr>
      <vt:lpstr>Tangible and Intangible Resources</vt:lpstr>
      <vt:lpstr>Tangible and Intangible Resources</vt:lpstr>
      <vt:lpstr>Intangible Resources</vt:lpstr>
      <vt:lpstr>Economic Systems and Production Questions</vt:lpstr>
      <vt:lpstr>The Traditional Economy</vt:lpstr>
      <vt:lpstr>The Traditional Economy</vt:lpstr>
      <vt:lpstr>The Command Economy</vt:lpstr>
      <vt:lpstr>The Command Economy</vt:lpstr>
      <vt:lpstr>The Market Economy</vt:lpstr>
      <vt:lpstr>The Market Economy</vt:lpstr>
      <vt:lpstr>Canada: A Mixed Market Economy</vt:lpstr>
      <vt:lpstr>Canada: A Mixed Market Economy</vt:lpstr>
      <vt:lpstr>Understanding Political Economics</vt:lpstr>
      <vt:lpstr>Communism</vt:lpstr>
      <vt:lpstr>Socialism</vt:lpstr>
      <vt:lpstr>Capitalism</vt:lpstr>
      <vt:lpstr>Fascism</vt:lpstr>
      <vt:lpstr>Setting Economic Goals</vt:lpstr>
      <vt:lpstr>Setting Economic Goals</vt:lpstr>
      <vt:lpstr>Political Stability</vt:lpstr>
      <vt:lpstr>Reduced Public Debt</vt:lpstr>
      <vt:lpstr>Economic Growth</vt:lpstr>
      <vt:lpstr>Increased Productivity and Efficiency</vt:lpstr>
      <vt:lpstr>Equitable Distribution of Income</vt:lpstr>
      <vt:lpstr>Price Stability</vt:lpstr>
      <vt:lpstr>Full Employment</vt:lpstr>
      <vt:lpstr>Viable Balance of Payments and Stable Currency</vt:lpstr>
      <vt:lpstr>Economic Freedom</vt:lpstr>
      <vt:lpstr>Environmental Stewardship</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2: Productive Resources &amp; Economic Systems</dc:title>
  <dc:creator>Melanie Groves</dc:creator>
  <cp:lastModifiedBy>Brian</cp:lastModifiedBy>
  <cp:revision>10</cp:revision>
  <dcterms:created xsi:type="dcterms:W3CDTF">2014-02-18T18:35:00Z</dcterms:created>
  <dcterms:modified xsi:type="dcterms:W3CDTF">2016-05-02T14:07:55Z</dcterms:modified>
</cp:coreProperties>
</file>