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8" r:id="rId3"/>
    <p:sldId id="290" r:id="rId4"/>
    <p:sldId id="278" r:id="rId5"/>
    <p:sldId id="279" r:id="rId6"/>
    <p:sldId id="28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72" autoAdjust="0"/>
  </p:normalViewPr>
  <p:slideViewPr>
    <p:cSldViewPr>
      <p:cViewPr>
        <p:scale>
          <a:sx n="110" d="100"/>
          <a:sy n="110" d="100"/>
        </p:scale>
        <p:origin x="1784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86356166-4202-BD60-DFA5-2C0335F75120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8697B340-5044-26FE-197C-63FAE61E3774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2D8C2B7F-C003-578E-D8C5-29E578E58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4234C890-0927-605E-CD6D-FF4D96876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EE5BCC7-DD59-D12F-D2C7-C290186F3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D7C91EE-6AEF-D8B3-88E5-6FD055927DA9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29">
            <a:extLst>
              <a:ext uri="{FF2B5EF4-FFF2-40B4-BE49-F238E27FC236}">
                <a16:creationId xmlns:a16="http://schemas.microsoft.com/office/drawing/2014/main" id="{C4710DB2-C8FF-B805-BC54-DE05C551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9BFA37F5-916E-1EFF-E511-A4D3E49C5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6">
            <a:extLst>
              <a:ext uri="{FF2B5EF4-FFF2-40B4-BE49-F238E27FC236}">
                <a16:creationId xmlns:a16="http://schemas.microsoft.com/office/drawing/2014/main" id="{6359232C-3584-3EFE-0C21-774D88E5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8A6499-5FAB-964D-BF51-E53EFF72F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36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AD19CBC-1321-E81B-D5B1-7ACD48C1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38A2153-424F-313A-E63F-4ABED564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A2CC9C0-4B5C-2596-C788-02425768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DA45C-4848-6348-AF1A-63323B76F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22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A4222CF-B3C4-A969-5F00-8C03E95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27551C1-C5C8-63C5-6C99-010AE10A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E3408DF-91F2-E7E8-2B00-CC399A20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DB556-2807-D448-90D7-F8448BE7D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82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3A7DB677-D4A0-C2E9-0D13-571374DE8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79EEB283-0A74-F62F-68DA-2158EB0E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089EE4E8-FD1D-5621-5552-1F217CE2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4863E-38FC-594C-BF47-69BBD92DE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3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>
            <a:extLst>
              <a:ext uri="{FF2B5EF4-FFF2-40B4-BE49-F238E27FC236}">
                <a16:creationId xmlns:a16="http://schemas.microsoft.com/office/drawing/2014/main" id="{9C405744-A36D-7602-2FB3-2DD69CB53CCD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6E63688E-997F-E8CB-A916-A5958B91A78B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0EF2FE8-1CBD-0F68-DE10-7A043979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ADD253-7CA3-DDAA-0436-18DAF8DF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1A10384-9D1A-8D8D-5830-59B1B9D2E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6E09F-6A49-ED4A-89C1-069DAD537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166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4DD064AC-E0E0-6980-67A5-14787576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6E7F0418-B6B9-1C65-11F3-1E5D144C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9F422EA2-681C-9FC5-96E5-DEB24D08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EC720-7D18-D742-8CFB-D964939D4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328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16D30-6AB1-5282-2195-50357D0F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FAF9CF-06B2-E97A-95C1-98AA0668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46633-38D3-059D-5025-199B7C42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5CDCC-5B65-5240-83B7-BAEB8BAEA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036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4177607B-2FA4-1A78-3583-40F5B20F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5722B78A-5C52-9D35-36DC-AD2EFA6C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50513D8F-F25C-7FC9-47CF-B6214170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9A07B-3C4E-1741-A0C8-9678AE636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680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04AFAE0-F0E9-6E42-FB59-F59DF45B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36878696-B6E2-159C-0269-B586FFCA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B35C25FC-836A-F56F-B54D-15799CBC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9CACD-3213-F948-ADCA-F5D0E7FC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36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C8BF0-26EE-E39B-7D0F-BEBDE17C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9D3C5-B214-2AA8-B03D-D766FECAE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6E18B-45B6-9D2F-1547-56B4ED2A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CFB3E-1F71-3749-A89F-935D96286E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384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FD1156FD-FE93-44D9-D539-2A0325B500F5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F94F0B59-BE2A-9912-1F43-9A3FCC85E59B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02AD0240-CFD3-195A-D9CB-0B29420E1B4C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A161ED8-035C-9476-0CD1-09EBAE62F61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>
            <a:extLst>
              <a:ext uri="{FF2B5EF4-FFF2-40B4-BE49-F238E27FC236}">
                <a16:creationId xmlns:a16="http://schemas.microsoft.com/office/drawing/2014/main" id="{8FE66033-0115-E2F0-7839-9113046A19DD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11EC3109-E44C-5588-1634-260F2F6F9F93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6C701B44-3206-023A-0B9F-1C72C2C2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0C9910E0-41EF-0497-A709-03837F73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B4630107-1E04-1AE9-092C-97D4F14A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249B9-2B8C-F949-BDA4-E0EA7CBE7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486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54ED3848-745D-823C-CBB0-A30DA722A2C1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00B7413F-DE2F-32C0-6D6C-97683D14BE21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F32F74D2-6420-B829-52DE-8F8766994D3E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13DFA25-759F-8A34-77BF-15F6B2B5CD77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B488BBA4-8646-C50C-AF26-265051D5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E4722162-348E-F108-0722-D484394583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D2DD515-F05A-9C4D-43F0-F0E5FA09F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62E4405-A618-2BC2-ABF2-14B806692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1202CF8D-F58E-A0A4-5CF7-CC22A9330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B78F720-4A01-624F-9FFD-8C9090697E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3" r:id="rId2"/>
    <p:sldLayoutId id="2147483768" r:id="rId3"/>
    <p:sldLayoutId id="2147483769" r:id="rId4"/>
    <p:sldLayoutId id="2147483770" r:id="rId5"/>
    <p:sldLayoutId id="2147483771" r:id="rId6"/>
    <p:sldLayoutId id="2147483764" r:id="rId7"/>
    <p:sldLayoutId id="2147483772" r:id="rId8"/>
    <p:sldLayoutId id="2147483773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2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2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372D756-3B33-E8C2-F28E-ED0E42B145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Chapter 3: The Marketing Concept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9C497BA-4AAA-B890-4B00-421896340C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/>
              <a:t>Mr. Singh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  <a:r>
              <a:rPr lang="en-US" altLang="en-US" b="1" dirty="0"/>
              <a:t>Market Planning – </a:t>
            </a:r>
            <a:r>
              <a:rPr lang="en-US" altLang="en-US" dirty="0"/>
              <a:t>determine and target marketing strategies to selected audiences </a:t>
            </a:r>
          </a:p>
          <a:p>
            <a:pPr eaLnBrk="1" hangingPunct="1"/>
            <a:r>
              <a:rPr lang="en-US" altLang="en-US" dirty="0"/>
              <a:t>This includes </a:t>
            </a:r>
          </a:p>
          <a:p>
            <a:pPr lvl="1" eaLnBrk="1" hangingPunct="1"/>
            <a:r>
              <a:rPr lang="en-US" altLang="en-US" dirty="0"/>
              <a:t>Identifying a target market </a:t>
            </a:r>
          </a:p>
          <a:p>
            <a:pPr lvl="1" eaLnBrk="1" hangingPunct="1"/>
            <a:r>
              <a:rPr lang="en-US" altLang="en-US" dirty="0"/>
              <a:t>Segmenting the market </a:t>
            </a:r>
          </a:p>
          <a:p>
            <a:pPr lvl="1" eaLnBrk="1" hangingPunct="1"/>
            <a:r>
              <a:rPr lang="en-US" altLang="en-US" dirty="0"/>
              <a:t>Determine market strategies based on the target market </a:t>
            </a:r>
          </a:p>
          <a:p>
            <a:pPr lvl="1" eaLnBrk="1" hangingPunct="1"/>
            <a:r>
              <a:rPr lang="en-US" altLang="en-US" dirty="0"/>
              <a:t>Conduct market analysis </a:t>
            </a:r>
          </a:p>
          <a:p>
            <a:pPr lvl="1" eaLnBrk="1" hangingPunct="1"/>
            <a:r>
              <a:rPr lang="en-US" altLang="en-US" dirty="0"/>
              <a:t>Develop a marketing plan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Functions of Marketing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219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  <a:r>
              <a:rPr lang="en-US" altLang="en-US" b="1" dirty="0"/>
              <a:t>Pricing </a:t>
            </a:r>
            <a:r>
              <a:rPr lang="en-US" altLang="en-US" dirty="0"/>
              <a:t>– All activities involved in setting prices for products </a:t>
            </a:r>
          </a:p>
          <a:p>
            <a:pPr eaLnBrk="1" hangingPunct="1"/>
            <a:r>
              <a:rPr lang="en-US" altLang="en-US" dirty="0"/>
              <a:t>This includes:</a:t>
            </a:r>
          </a:p>
          <a:p>
            <a:pPr lvl="1" eaLnBrk="1" hangingPunct="1"/>
            <a:r>
              <a:rPr lang="en-US" altLang="en-US" dirty="0"/>
              <a:t>Use financial information to determine price </a:t>
            </a:r>
          </a:p>
          <a:p>
            <a:pPr lvl="1" eaLnBrk="1" hangingPunct="1"/>
            <a:r>
              <a:rPr lang="en-US" altLang="en-US" dirty="0"/>
              <a:t>Setting prices to cover costs and include profit </a:t>
            </a:r>
          </a:p>
          <a:p>
            <a:pPr lvl="1" eaLnBrk="1" hangingPunct="1"/>
            <a:r>
              <a:rPr lang="en-US" altLang="en-US" dirty="0"/>
              <a:t>Adjusting prices when conditions change </a:t>
            </a:r>
          </a:p>
          <a:p>
            <a:pPr lvl="1" eaLnBrk="1" hangingPunct="1"/>
            <a:r>
              <a:rPr lang="en-US" altLang="en-US" dirty="0"/>
              <a:t>Research prices of competitors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Functions of Marketing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5757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  <a:r>
              <a:rPr lang="en-US" altLang="en-US" b="1" dirty="0"/>
              <a:t>Product/Service Management </a:t>
            </a:r>
            <a:r>
              <a:rPr lang="en-US" altLang="en-US" dirty="0"/>
              <a:t>– Developing products </a:t>
            </a:r>
          </a:p>
          <a:p>
            <a:pPr eaLnBrk="1" hangingPunct="1"/>
            <a:r>
              <a:rPr lang="en-US" altLang="en-US" dirty="0"/>
              <a:t>This is:</a:t>
            </a:r>
          </a:p>
          <a:p>
            <a:pPr lvl="1" eaLnBrk="1" hangingPunct="1"/>
            <a:r>
              <a:rPr lang="en-US" altLang="en-US" dirty="0"/>
              <a:t>Developing new products and improving old ones</a:t>
            </a:r>
          </a:p>
          <a:p>
            <a:pPr lvl="1" eaLnBrk="1" hangingPunct="1"/>
            <a:r>
              <a:rPr lang="en-US" altLang="en-US" dirty="0"/>
              <a:t>Deciding which products to carry in a store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Functions of Marketing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6840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  <a:r>
              <a:rPr lang="en-US" altLang="en-US" b="1" dirty="0"/>
              <a:t>Promotion – </a:t>
            </a:r>
            <a:r>
              <a:rPr lang="en-US" altLang="en-US" dirty="0"/>
              <a:t>nonpersonal communication with customers that is designed to influence them to purchase products </a:t>
            </a:r>
          </a:p>
          <a:p>
            <a:pPr eaLnBrk="1" hangingPunct="1"/>
            <a:r>
              <a:rPr lang="en-US" altLang="en-US" dirty="0"/>
              <a:t>This includes:</a:t>
            </a:r>
          </a:p>
          <a:p>
            <a:pPr lvl="1" eaLnBrk="1" hangingPunct="1"/>
            <a:r>
              <a:rPr lang="en-US" altLang="en-US" dirty="0"/>
              <a:t>Advertising </a:t>
            </a:r>
          </a:p>
          <a:p>
            <a:pPr lvl="1" eaLnBrk="1" hangingPunct="1"/>
            <a:r>
              <a:rPr lang="en-US" altLang="en-US" dirty="0"/>
              <a:t>Public Relations</a:t>
            </a:r>
          </a:p>
          <a:p>
            <a:pPr lvl="1" eaLnBrk="1" hangingPunct="1"/>
            <a:r>
              <a:rPr lang="en-US" altLang="en-US" dirty="0"/>
              <a:t>Sales promotion </a:t>
            </a:r>
          </a:p>
          <a:p>
            <a:pPr lvl="1" eaLnBrk="1" hangingPunct="1"/>
            <a:r>
              <a:rPr lang="en-US" altLang="en-US" dirty="0"/>
              <a:t>Publicity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Functions of Marketing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4172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  <a:r>
              <a:rPr lang="en-US" altLang="en-US" b="1" dirty="0"/>
              <a:t>Selling – </a:t>
            </a:r>
            <a:r>
              <a:rPr lang="en-US" altLang="en-US" dirty="0"/>
              <a:t>consists of personal communications with customers </a:t>
            </a:r>
          </a:p>
          <a:p>
            <a:pPr eaLnBrk="1" hangingPunct="1"/>
            <a:r>
              <a:rPr lang="en-US" altLang="en-US" dirty="0"/>
              <a:t>This includes:</a:t>
            </a:r>
          </a:p>
          <a:p>
            <a:pPr lvl="1" eaLnBrk="1" hangingPunct="1"/>
            <a:r>
              <a:rPr lang="en-US" altLang="en-US" dirty="0"/>
              <a:t>Helping customers in a store </a:t>
            </a:r>
          </a:p>
          <a:p>
            <a:pPr lvl="1" eaLnBrk="1" hangingPunct="1"/>
            <a:r>
              <a:rPr lang="en-US" altLang="en-US" dirty="0"/>
              <a:t>Making sales presentations </a:t>
            </a:r>
          </a:p>
          <a:p>
            <a:pPr lvl="1" eaLnBrk="1" hangingPunct="1"/>
            <a:r>
              <a:rPr lang="en-US" altLang="en-US" dirty="0"/>
              <a:t>Answering questions on the phone </a:t>
            </a:r>
          </a:p>
          <a:p>
            <a:pPr lvl="1" eaLnBrk="1" hangingPunct="1"/>
            <a:r>
              <a:rPr lang="en-US" altLang="en-US" dirty="0"/>
              <a:t>Demonstrating how a complex product works 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Selling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9258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Businesses usually get more customers when they learn about their customers and make products that are useful to them </a:t>
            </a:r>
          </a:p>
          <a:p>
            <a:pPr eaLnBrk="1" hangingPunct="1"/>
            <a:r>
              <a:rPr lang="en-US" altLang="en-US" dirty="0"/>
              <a:t>In business, usefulness is called </a:t>
            </a:r>
            <a:r>
              <a:rPr lang="en-US" altLang="en-US" b="1" dirty="0"/>
              <a:t>utility </a:t>
            </a:r>
          </a:p>
          <a:p>
            <a:pPr eaLnBrk="1" hangingPunct="1"/>
            <a:r>
              <a:rPr lang="en-US" altLang="en-US" dirty="0"/>
              <a:t>A bank open on the weekends is a form of utility </a:t>
            </a:r>
          </a:p>
          <a:p>
            <a:pPr eaLnBrk="1" hangingPunct="1"/>
            <a:r>
              <a:rPr lang="en-US" altLang="en-US" dirty="0"/>
              <a:t>Convenient location for a product a form of </a:t>
            </a:r>
            <a:r>
              <a:rPr lang="en-US" altLang="en-US" dirty="0" err="1"/>
              <a:t>utilty</a:t>
            </a:r>
            <a:r>
              <a:rPr lang="en-US" altLang="en-US" dirty="0"/>
              <a:t>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Intro </a:t>
            </a:r>
            <a:endParaRPr lang="en-CA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The Marketing Concept </a:t>
            </a:r>
            <a:r>
              <a:rPr lang="en-US" altLang="en-US" dirty="0"/>
              <a:t>– the way to make a profit is to focus on customer satisfaction </a:t>
            </a:r>
          </a:p>
          <a:p>
            <a:pPr eaLnBrk="1" hangingPunct="1"/>
            <a:r>
              <a:rPr lang="en-US" altLang="en-US" dirty="0"/>
              <a:t>There are 3 elements to the marketing concept: </a:t>
            </a:r>
          </a:p>
          <a:p>
            <a:pPr eaLnBrk="1" hangingPunct="1"/>
            <a:r>
              <a:rPr lang="en-US" altLang="en-US" dirty="0"/>
              <a:t>1. Customer Satisfaction </a:t>
            </a:r>
          </a:p>
          <a:p>
            <a:pPr eaLnBrk="1" hangingPunct="1"/>
            <a:r>
              <a:rPr lang="en-US" altLang="en-US" dirty="0"/>
              <a:t>2. Totally Company Approach </a:t>
            </a:r>
          </a:p>
          <a:p>
            <a:pPr eaLnBrk="1" hangingPunct="1"/>
            <a:r>
              <a:rPr lang="en-US" altLang="en-US" dirty="0"/>
              <a:t>3. Profit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Marketing Concept 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98480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Customer satisfaction </a:t>
            </a:r>
            <a:r>
              <a:rPr lang="en-US" altLang="en-US" dirty="0"/>
              <a:t>is the positive feeling a customer gets when the product purchased meets or exceeds their expectation 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dirty="0"/>
              <a:t>2 simple ways of doing this </a:t>
            </a:r>
          </a:p>
          <a:p>
            <a:pPr lvl="1" eaLnBrk="1" hangingPunct="1"/>
            <a:r>
              <a:rPr lang="en-US" altLang="en-US" dirty="0"/>
              <a:t>Add more utility </a:t>
            </a:r>
          </a:p>
          <a:p>
            <a:pPr lvl="1" eaLnBrk="1" hangingPunct="1"/>
            <a:r>
              <a:rPr lang="en-US" altLang="en-US" dirty="0"/>
              <a:t>Provide Exceptional customer service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Customer Satisfaction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1447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382000" cy="5102224"/>
          </a:xfrm>
        </p:spPr>
        <p:txBody>
          <a:bodyPr/>
          <a:lstStyle/>
          <a:p>
            <a:pPr eaLnBrk="1" hangingPunct="1"/>
            <a:r>
              <a:rPr lang="en-US" altLang="en-US" dirty="0"/>
              <a:t>All 4 functions of marketing and business need to happen </a:t>
            </a:r>
          </a:p>
          <a:p>
            <a:pPr eaLnBrk="1" hangingPunct="1"/>
            <a:r>
              <a:rPr lang="en-US" altLang="en-US" dirty="0"/>
              <a:t>Employees in production, finance, management and marketing must work together as a team </a:t>
            </a:r>
          </a:p>
          <a:p>
            <a:pPr eaLnBrk="1" hangingPunct="1"/>
            <a:r>
              <a:rPr lang="en-US" altLang="en-US" dirty="0"/>
              <a:t>The truth is, every employee can have an affect on the customer </a:t>
            </a:r>
          </a:p>
          <a:p>
            <a:pPr eaLnBrk="1" hangingPunct="1"/>
            <a:r>
              <a:rPr lang="en-US" altLang="en-US" dirty="0"/>
              <a:t>Every person who interacts with a customer influences the customers opinion of the company and the products </a:t>
            </a:r>
          </a:p>
          <a:p>
            <a:pPr eaLnBrk="1" hangingPunct="1"/>
            <a:r>
              <a:rPr lang="en-US" altLang="en-US" dirty="0"/>
              <a:t>Provide an example of this happening at West Hill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Total Company Approach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55639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The goal of a business is to make a profit </a:t>
            </a:r>
          </a:p>
          <a:p>
            <a:pPr eaLnBrk="1" hangingPunct="1"/>
            <a:r>
              <a:rPr lang="en-US" altLang="en-US" dirty="0"/>
              <a:t>An important point is if you were to do everything to satisfy the customers wants, your cost would be too high </a:t>
            </a:r>
          </a:p>
          <a:p>
            <a:pPr eaLnBrk="1" hangingPunct="1"/>
            <a:r>
              <a:rPr lang="en-US" altLang="en-US" dirty="0"/>
              <a:t>You could lose a lot of money trying to do everything to meet the customers needs </a:t>
            </a:r>
          </a:p>
          <a:p>
            <a:pPr eaLnBrk="1" hangingPunct="1"/>
            <a:r>
              <a:rPr lang="en-US" altLang="en-US" dirty="0"/>
              <a:t>You need to find a balance and build a strong base of customers so they are repeat buyers 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Profit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89203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The </a:t>
            </a:r>
            <a:r>
              <a:rPr lang="en-US" altLang="en-US" b="1" dirty="0"/>
              <a:t>marketing function </a:t>
            </a:r>
            <a:r>
              <a:rPr lang="en-US" altLang="en-US" dirty="0"/>
              <a:t>specializes in learning about customers needs and wants </a:t>
            </a:r>
          </a:p>
          <a:p>
            <a:pPr eaLnBrk="1" hangingPunct="1"/>
            <a:r>
              <a:rPr lang="en-US" altLang="en-US" dirty="0"/>
              <a:t>Marketing contains the 4 P’s </a:t>
            </a:r>
          </a:p>
          <a:p>
            <a:pPr eaLnBrk="1" hangingPunct="1"/>
            <a:r>
              <a:rPr lang="en-US" altLang="en-US" dirty="0"/>
              <a:t>There are also </a:t>
            </a:r>
            <a:r>
              <a:rPr lang="en-US" altLang="en-US" b="1" dirty="0"/>
              <a:t>7 functions of marketing </a:t>
            </a:r>
          </a:p>
          <a:p>
            <a:pPr lvl="1" eaLnBrk="1" hangingPunct="1"/>
            <a:r>
              <a:rPr lang="en-US" altLang="en-US" b="1" dirty="0"/>
              <a:t>1. Channel Management</a:t>
            </a:r>
          </a:p>
          <a:p>
            <a:pPr lvl="1" eaLnBrk="1" hangingPunct="1"/>
            <a:r>
              <a:rPr lang="en-US" altLang="en-US" b="1" dirty="0"/>
              <a:t>2. Marketing-Information Management </a:t>
            </a:r>
          </a:p>
          <a:p>
            <a:pPr lvl="1" eaLnBrk="1" hangingPunct="1"/>
            <a:r>
              <a:rPr lang="en-US" altLang="en-US" b="1" dirty="0"/>
              <a:t>3. Market Planning </a:t>
            </a:r>
          </a:p>
          <a:p>
            <a:pPr lvl="1" eaLnBrk="1" hangingPunct="1"/>
            <a:r>
              <a:rPr lang="en-US" altLang="en-US" b="1" dirty="0"/>
              <a:t>4. Pricing </a:t>
            </a:r>
          </a:p>
          <a:p>
            <a:pPr lvl="1" eaLnBrk="1" hangingPunct="1"/>
            <a:r>
              <a:rPr lang="en-US" altLang="en-US" b="1" dirty="0"/>
              <a:t>5. Product/Service Management </a:t>
            </a:r>
          </a:p>
          <a:p>
            <a:pPr lvl="1" eaLnBrk="1" hangingPunct="1"/>
            <a:r>
              <a:rPr lang="en-US" altLang="en-US" b="1" dirty="0"/>
              <a:t>6. Promotion </a:t>
            </a:r>
          </a:p>
          <a:p>
            <a:pPr lvl="1" eaLnBrk="1" hangingPunct="1"/>
            <a:r>
              <a:rPr lang="en-US" altLang="en-US" b="1" dirty="0"/>
              <a:t>7. Selling </a:t>
            </a:r>
          </a:p>
          <a:p>
            <a:pPr marL="109537" indent="0" eaLnBrk="1" hangingPunct="1">
              <a:buNone/>
            </a:pPr>
            <a:r>
              <a:rPr lang="en-US" altLang="en-US" b="1" dirty="0"/>
              <a:t> </a:t>
            </a:r>
            <a:endParaRPr lang="en-US" altLang="en-US" dirty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Functions of Marketing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80980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  <a:r>
              <a:rPr lang="en-US" altLang="en-US" b="1" dirty="0"/>
              <a:t>Channel Management – </a:t>
            </a:r>
            <a:r>
              <a:rPr lang="en-US" altLang="en-US" dirty="0"/>
              <a:t>handles activities involved in getting products from producers to customers </a:t>
            </a:r>
          </a:p>
          <a:p>
            <a:pPr lvl="1" eaLnBrk="1" hangingPunct="1"/>
            <a:r>
              <a:rPr lang="en-US" altLang="en-US" dirty="0"/>
              <a:t>Transporting goods </a:t>
            </a:r>
          </a:p>
          <a:p>
            <a:pPr lvl="1" eaLnBrk="1" hangingPunct="1"/>
            <a:r>
              <a:rPr lang="en-US" altLang="en-US" dirty="0"/>
              <a:t>Storing goods</a:t>
            </a:r>
          </a:p>
          <a:p>
            <a:pPr lvl="1" eaLnBrk="1" hangingPunct="1"/>
            <a:r>
              <a:rPr lang="en-US" altLang="en-US" dirty="0"/>
              <a:t>Finding sources for products </a:t>
            </a:r>
          </a:p>
          <a:p>
            <a:pPr lvl="1" eaLnBrk="1" hangingPunct="1"/>
            <a:r>
              <a:rPr lang="en-US" altLang="en-US" dirty="0"/>
              <a:t>Making sure products get where they are needed </a:t>
            </a:r>
          </a:p>
          <a:p>
            <a:pPr lvl="1" eaLnBrk="1" hangingPunct="1"/>
            <a:r>
              <a:rPr lang="en-US" altLang="en-US" dirty="0"/>
              <a:t>Transferring ownership of products 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Functions of Marketing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8577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74ECBE8-CA92-1A6F-168A-798387D75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  <a:r>
              <a:rPr lang="en-US" altLang="en-US" b="1" dirty="0"/>
              <a:t>Marketing-Information Management – </a:t>
            </a:r>
            <a:r>
              <a:rPr lang="en-US" altLang="en-US" dirty="0"/>
              <a:t>aka marketing research – gathers, analyzes and distributes information about markets, competition and customers </a:t>
            </a:r>
          </a:p>
          <a:p>
            <a:pPr eaLnBrk="1" hangingPunct="1"/>
            <a:r>
              <a:rPr lang="en-US" altLang="en-US" dirty="0"/>
              <a:t>This is how businesses learn what customers want </a:t>
            </a:r>
          </a:p>
          <a:p>
            <a:pPr eaLnBrk="1" hangingPunct="1"/>
            <a:r>
              <a:rPr lang="en-US" altLang="en-US" dirty="0"/>
              <a:t>What is an example of MIM?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DD336C2-20E7-BC02-9608-9B5FE22A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Functions of Marketing 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83975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3354</TotalTime>
  <Words>569</Words>
  <Application>Microsoft Macintosh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Lucida Sans Unicode</vt:lpstr>
      <vt:lpstr>Verdana</vt:lpstr>
      <vt:lpstr>Wingdings 2</vt:lpstr>
      <vt:lpstr>Wingdings 3</vt:lpstr>
      <vt:lpstr>Concourse</vt:lpstr>
      <vt:lpstr>Chapter 3: The Marketing Concept</vt:lpstr>
      <vt:lpstr>Intro </vt:lpstr>
      <vt:lpstr>The Marketing Concept  </vt:lpstr>
      <vt:lpstr>Customer Satisfaction </vt:lpstr>
      <vt:lpstr>Total Company Approach </vt:lpstr>
      <vt:lpstr>Profit </vt:lpstr>
      <vt:lpstr>The Functions of Marketing </vt:lpstr>
      <vt:lpstr>The Functions of Marketing </vt:lpstr>
      <vt:lpstr>The Functions of Marketing </vt:lpstr>
      <vt:lpstr>The Functions of Marketing </vt:lpstr>
      <vt:lpstr>The Functions of Marketing </vt:lpstr>
      <vt:lpstr>The Functions of Marketing </vt:lpstr>
      <vt:lpstr>The Functions of Marketing </vt:lpstr>
      <vt:lpstr>Selling </vt:lpstr>
    </vt:vector>
  </TitlesOfParts>
  <Company>WCDSB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Research:</dc:title>
  <dc:creator>ITS</dc:creator>
  <cp:lastModifiedBy>Singh, Brian</cp:lastModifiedBy>
  <cp:revision>42</cp:revision>
  <dcterms:created xsi:type="dcterms:W3CDTF">2006-04-10T16:06:45Z</dcterms:created>
  <dcterms:modified xsi:type="dcterms:W3CDTF">2023-10-17T13:11:08Z</dcterms:modified>
</cp:coreProperties>
</file>