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68" r:id="rId3"/>
    <p:sldId id="290" r:id="rId4"/>
    <p:sldId id="299" r:id="rId5"/>
    <p:sldId id="278" r:id="rId6"/>
    <p:sldId id="279" r:id="rId7"/>
    <p:sldId id="280" r:id="rId8"/>
    <p:sldId id="291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672" autoAdjust="0"/>
  </p:normalViewPr>
  <p:slideViewPr>
    <p:cSldViewPr>
      <p:cViewPr varScale="1">
        <p:scale>
          <a:sx n="112" d="100"/>
          <a:sy n="112" d="100"/>
        </p:scale>
        <p:origin x="174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86356166-4202-BD60-DFA5-2C0335F75120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8697B340-5044-26FE-197C-63FAE61E3774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2D8C2B7F-C003-578E-D8C5-29E578E58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4234C890-0927-605E-CD6D-FF4D96876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EE5BCC7-DD59-D12F-D2C7-C290186F3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D7C91EE-6AEF-D8B3-88E5-6FD055927DA9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29">
            <a:extLst>
              <a:ext uri="{FF2B5EF4-FFF2-40B4-BE49-F238E27FC236}">
                <a16:creationId xmlns:a16="http://schemas.microsoft.com/office/drawing/2014/main" id="{C4710DB2-C8FF-B805-BC54-DE05C551E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18">
            <a:extLst>
              <a:ext uri="{FF2B5EF4-FFF2-40B4-BE49-F238E27FC236}">
                <a16:creationId xmlns:a16="http://schemas.microsoft.com/office/drawing/2014/main" id="{9BFA37F5-916E-1EFF-E511-A4D3E49C5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26">
            <a:extLst>
              <a:ext uri="{FF2B5EF4-FFF2-40B4-BE49-F238E27FC236}">
                <a16:creationId xmlns:a16="http://schemas.microsoft.com/office/drawing/2014/main" id="{6359232C-3584-3EFE-0C21-774D88E51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8A6499-5FAB-964D-BF51-E53EFF72FF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363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0AD19CBC-1321-E81B-D5B1-7ACD48C1A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138A2153-424F-313A-E63F-4ABED5645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CA2CC9C0-4B5C-2596-C788-024257682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DA45C-4848-6348-AF1A-63323B76FE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225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A4222CF-B3C4-A969-5F00-8C03E9595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327551C1-C5C8-63C5-6C99-010AE10AF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4E3408DF-91F2-E7E8-2B00-CC399A201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DB556-2807-D448-90D7-F8448BE7D9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82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3A7DB677-D4A0-C2E9-0D13-571374DE8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79EEB283-0A74-F62F-68DA-2158EB0E6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089EE4E8-FD1D-5621-5552-1F217CE2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4863E-38FC-594C-BF47-69BBD92DE8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323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>
            <a:extLst>
              <a:ext uri="{FF2B5EF4-FFF2-40B4-BE49-F238E27FC236}">
                <a16:creationId xmlns:a16="http://schemas.microsoft.com/office/drawing/2014/main" id="{9C405744-A36D-7602-2FB3-2DD69CB53CCD}"/>
              </a:ext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6E63688E-997F-E8CB-A916-A5958B91A78B}"/>
              </a:ext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0EF2FE8-1CBD-0F68-DE10-7A0439792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8ADD253-7CA3-DDAA-0436-18DAF8DFE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1A10384-9D1A-8D8D-5830-59B1B9D2E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6E09F-6A49-ED4A-89C1-069DAD5371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8166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4DD064AC-E0E0-6980-67A5-147875763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6E7F0418-B6B9-1C65-11F3-1E5D144C1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9F422EA2-681C-9FC5-96E5-DEB24D088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EC720-7D18-D742-8CFB-D964939D4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1328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16D30-6AB1-5282-2195-50357D0F5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FAF9CF-06B2-E97A-95C1-98AA06687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146633-38D3-059D-5025-199B7C420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5CDCC-5B65-5240-83B7-BAEB8BAEAD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036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4177607B-2FA4-1A78-3583-40F5B20FE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5722B78A-5C52-9D35-36DC-AD2EFA6C9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0513D8F-F25C-7FC9-47CF-B6214170C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9A07B-3C4E-1741-A0C8-9678AE6367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5680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E04AFAE0-F0E9-6E42-FB59-F59DF45B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36878696-B6E2-159C-0269-B586FFC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B35C25FC-836A-F56F-B54D-15799CBCA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9CACD-3213-F948-ADCA-F5D0E7FC3D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364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BC8BF0-26EE-E39B-7D0F-BEBDE17C4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F9D3C5-B214-2AA8-B03D-D766FECAE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C6E18B-45B6-9D2F-1547-56B4ED2AF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CFB3E-1F71-3749-A89F-935D96286E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384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FD1156FD-FE93-44D9-D539-2A0325B500F5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F94F0B59-BE2A-9912-1F43-9A3FCC85E59B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02AD0240-CFD3-195A-D9CB-0B29420E1B4C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161ED8-035C-9476-0CD1-09EBAE62F614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>
            <a:extLst>
              <a:ext uri="{FF2B5EF4-FFF2-40B4-BE49-F238E27FC236}">
                <a16:creationId xmlns:a16="http://schemas.microsoft.com/office/drawing/2014/main" id="{8FE66033-0115-E2F0-7839-9113046A19DD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11EC3109-E44C-5588-1634-260F2F6F9F93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6C701B44-3206-023A-0B9F-1C72C2C2B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0C9910E0-41EF-0497-A709-03837F73A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B4630107-1E04-1AE9-092C-97D4F14AD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249B9-2B8C-F949-BDA4-E0EA7CBE78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1486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54ED3848-745D-823C-CBB0-A30DA722A2C1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027" name="Freeform 11">
            <a:extLst>
              <a:ext uri="{FF2B5EF4-FFF2-40B4-BE49-F238E27FC236}">
                <a16:creationId xmlns:a16="http://schemas.microsoft.com/office/drawing/2014/main" id="{00B7413F-DE2F-32C0-6D6C-97683D14BE21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F32F74D2-6420-B829-52DE-8F8766994D3E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13DFA25-759F-8A34-77BF-15F6B2B5CD77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B488BBA4-8646-C50C-AF26-265051D57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>
            <a:extLst>
              <a:ext uri="{FF2B5EF4-FFF2-40B4-BE49-F238E27FC236}">
                <a16:creationId xmlns:a16="http://schemas.microsoft.com/office/drawing/2014/main" id="{E4722162-348E-F108-0722-D484394583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D2DD515-F05A-9C4D-43F0-F0E5FA09FB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962E4405-A618-2BC2-ABF2-14B806692A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202CF8D-F58E-A0A4-5CF7-CC22A9330D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3B78F720-4A01-624F-9FFD-8C9090697E5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3" r:id="rId2"/>
    <p:sldLayoutId id="2147483768" r:id="rId3"/>
    <p:sldLayoutId id="2147483769" r:id="rId4"/>
    <p:sldLayoutId id="2147483770" r:id="rId5"/>
    <p:sldLayoutId id="2147483771" r:id="rId6"/>
    <p:sldLayoutId id="2147483764" r:id="rId7"/>
    <p:sldLayoutId id="2147483772" r:id="rId8"/>
    <p:sldLayoutId id="2147483773" r:id="rId9"/>
    <p:sldLayoutId id="2147483765" r:id="rId10"/>
    <p:sldLayoutId id="21474837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2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2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2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2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372D756-3B33-E8C2-F28E-ED0E42B1450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Chapter 4: The Marketing Forces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9C497BA-4AAA-B890-4B00-421896340C0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r>
              <a:rPr lang="en-US" altLang="en-US" dirty="0"/>
              <a:t>Mr. Singh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874ECBE8-CA92-1A6F-168A-798387D750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Each person has the right to own land and make their own products </a:t>
            </a:r>
          </a:p>
          <a:p>
            <a:pPr eaLnBrk="1" hangingPunct="1"/>
            <a:r>
              <a:rPr lang="en-US" altLang="en-US" dirty="0"/>
              <a:t>People can do whatever they want on their property as long as its legal </a:t>
            </a:r>
          </a:p>
          <a:p>
            <a:pPr eaLnBrk="1" hangingPunct="1"/>
            <a:r>
              <a:rPr lang="en-US" altLang="en-US" dirty="0"/>
              <a:t>People can use land to build a house, run a farm, build a basketball factory or sell it </a:t>
            </a:r>
          </a:p>
          <a:p>
            <a:pPr eaLnBrk="1" hangingPunct="1"/>
            <a:r>
              <a:rPr lang="en-US" altLang="en-US" dirty="0"/>
              <a:t>In a command economy government owns all the land and decides how it will be used </a:t>
            </a: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CDD336C2-20E7-BC02-9608-9B5FE22A2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Private Property 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97323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874ECBE8-CA92-1A6F-168A-798387D750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Individuals decide what to buy, how to use it, and what to sell </a:t>
            </a:r>
          </a:p>
          <a:p>
            <a:pPr eaLnBrk="1" hangingPunct="1"/>
            <a:r>
              <a:rPr lang="en-US" altLang="en-US" dirty="0"/>
              <a:t>In a command economy, government owns and runs all businesses – individuals are not permitted to start businesses </a:t>
            </a:r>
          </a:p>
          <a:p>
            <a:pPr eaLnBrk="1" hangingPunct="1"/>
            <a:r>
              <a:rPr lang="en-US" altLang="en-US" dirty="0"/>
              <a:t>Market economy – individuals control their own </a:t>
            </a:r>
            <a:r>
              <a:rPr lang="en-US" altLang="en-US" dirty="0" err="1"/>
              <a:t>labour</a:t>
            </a:r>
            <a:r>
              <a:rPr lang="en-US" altLang="en-US" dirty="0"/>
              <a:t> </a:t>
            </a:r>
          </a:p>
          <a:p>
            <a:pPr eaLnBrk="1" hangingPunct="1"/>
            <a:r>
              <a:rPr lang="en-US" altLang="en-US" dirty="0"/>
              <a:t>Each person is free to decide what work they will do</a:t>
            </a: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CDD336C2-20E7-BC02-9608-9B5FE22A2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Economic Freedom 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59866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874ECBE8-CA92-1A6F-168A-798387D750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Individuals are free to make decisions, market forces influence those decisions </a:t>
            </a:r>
          </a:p>
          <a:p>
            <a:pPr eaLnBrk="1" hangingPunct="1"/>
            <a:r>
              <a:rPr lang="en-US" altLang="en-US" dirty="0"/>
              <a:t>The 3 major market forces are:</a:t>
            </a:r>
          </a:p>
          <a:p>
            <a:pPr lvl="1" eaLnBrk="1" hangingPunct="1"/>
            <a:r>
              <a:rPr lang="en-US" altLang="en-US" dirty="0"/>
              <a:t>Supply and Demand </a:t>
            </a:r>
          </a:p>
          <a:p>
            <a:pPr lvl="1" eaLnBrk="1" hangingPunct="1"/>
            <a:r>
              <a:rPr lang="en-US" altLang="en-US" dirty="0"/>
              <a:t>Profit </a:t>
            </a:r>
          </a:p>
          <a:p>
            <a:pPr lvl="1" eaLnBrk="1" hangingPunct="1"/>
            <a:r>
              <a:rPr lang="en-US" altLang="en-US" dirty="0"/>
              <a:t>Competition </a:t>
            </a:r>
          </a:p>
          <a:p>
            <a:pPr marL="392113" lvl="1" indent="0" eaLnBrk="1" hangingPunct="1">
              <a:buNone/>
            </a:pPr>
            <a:endParaRPr lang="en-US" altLang="en-US" dirty="0"/>
          </a:p>
          <a:p>
            <a:pPr marL="593725" indent="-457200" eaLnBrk="1" hangingPunct="1"/>
            <a:r>
              <a:rPr lang="en-US" altLang="en-US" dirty="0"/>
              <a:t>Market economy is also called a free economy because market forces influence economic decisions </a:t>
            </a: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CDD336C2-20E7-BC02-9608-9B5FE22A2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Market Forces 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41016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874ECBE8-CA92-1A6F-168A-798387D750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Imagine in our economy we have only two types of sports balls – basketball and soccer with the same quantity and price </a:t>
            </a:r>
          </a:p>
          <a:p>
            <a:pPr eaLnBrk="1" hangingPunct="1"/>
            <a:r>
              <a:rPr lang="en-US" altLang="en-US" dirty="0"/>
              <a:t>The Raptors win the championship, what would happen with the sales of balls?</a:t>
            </a: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CDD336C2-20E7-BC02-9608-9B5FE22A2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Market Forces at Work 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46541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874ECBE8-CA92-1A6F-168A-798387D750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/>
              <a:t>Demand </a:t>
            </a:r>
            <a:r>
              <a:rPr lang="en-US" altLang="en-US" dirty="0"/>
              <a:t>– the quantity of a specific product that a buyer is able and willing to buy at a certain price </a:t>
            </a:r>
          </a:p>
          <a:p>
            <a:pPr eaLnBrk="1" hangingPunct="1"/>
            <a:r>
              <a:rPr lang="en-US" altLang="en-US" b="1" dirty="0"/>
              <a:t>Supply </a:t>
            </a:r>
            <a:r>
              <a:rPr lang="en-US" altLang="en-US" dirty="0"/>
              <a:t> - the quantity of a specific product that the supplier is willing to supply at a certain price </a:t>
            </a:r>
          </a:p>
          <a:p>
            <a:pPr eaLnBrk="1" hangingPunct="1"/>
            <a:r>
              <a:rPr lang="en-US" altLang="en-US" dirty="0"/>
              <a:t>We can have individual OR market demand and supply </a:t>
            </a:r>
          </a:p>
          <a:p>
            <a:pPr eaLnBrk="1" hangingPunct="1"/>
            <a:r>
              <a:rPr lang="en-US" altLang="en-US" dirty="0"/>
              <a:t>Individual means the quantity that a consumer is willing to buy of a product </a:t>
            </a:r>
          </a:p>
          <a:p>
            <a:pPr marL="109537" indent="0" eaLnBrk="1" hangingPunct="1">
              <a:buNone/>
            </a:pPr>
            <a:endParaRPr lang="en-US" altLang="en-US" dirty="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CDD336C2-20E7-BC02-9608-9B5FE22A2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Supply &amp; Demand 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404567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874ECBE8-CA92-1A6F-168A-798387D750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/>
              <a:t>Market Demand </a:t>
            </a:r>
            <a:r>
              <a:rPr lang="en-US" altLang="en-US" dirty="0"/>
              <a:t>– sum of all individual demands for a specific product </a:t>
            </a:r>
          </a:p>
          <a:p>
            <a:pPr eaLnBrk="1" hangingPunct="1"/>
            <a:r>
              <a:rPr lang="en-US" altLang="en-US" b="1" dirty="0"/>
              <a:t>Market Supply </a:t>
            </a:r>
            <a:r>
              <a:rPr lang="en-US" altLang="en-US" dirty="0"/>
              <a:t> - sum of all individual suppliers’ supply of a specific product </a:t>
            </a:r>
          </a:p>
          <a:p>
            <a:pPr eaLnBrk="1" hangingPunct="1"/>
            <a:endParaRPr lang="en-US" altLang="en-US" b="1" dirty="0"/>
          </a:p>
          <a:p>
            <a:pPr marL="109537" indent="0" eaLnBrk="1" hangingPunct="1">
              <a:buNone/>
            </a:pPr>
            <a:endParaRPr lang="en-US" altLang="en-US" dirty="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CDD336C2-20E7-BC02-9608-9B5FE22A2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Supply &amp; Demand 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15387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1726B1-6A86-BFD0-0E18-872B12330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Law of Demand </a:t>
            </a:r>
            <a:r>
              <a:rPr lang="en-US" dirty="0"/>
              <a:t> - when prices fall, demand will rise -&gt; Consumers will buy more when prices are low </a:t>
            </a:r>
          </a:p>
          <a:p>
            <a:r>
              <a:rPr lang="en-US" dirty="0"/>
              <a:t>When prices rise, demand will fall </a:t>
            </a:r>
            <a:r>
              <a:rPr lang="en-US" dirty="0">
                <a:sym typeface="Wingdings" pitchFamily="2" charset="2"/>
              </a:rPr>
              <a:t> Consumers buy less when prices are high </a:t>
            </a:r>
          </a:p>
          <a:p>
            <a:r>
              <a:rPr lang="en-US" b="1" dirty="0">
                <a:sym typeface="Wingdings" pitchFamily="2" charset="2"/>
              </a:rPr>
              <a:t>Law of Supply – </a:t>
            </a:r>
            <a:r>
              <a:rPr lang="en-US" dirty="0">
                <a:sym typeface="Wingdings" pitchFamily="2" charset="2"/>
              </a:rPr>
              <a:t>when prices are high, supply will rise -&gt; Supplies are willing to supply more when the price of a product is high </a:t>
            </a:r>
          </a:p>
          <a:p>
            <a:r>
              <a:rPr lang="en-US" dirty="0">
                <a:sym typeface="Wingdings" pitchFamily="2" charset="2"/>
              </a:rPr>
              <a:t>When prices fall, supply will fall -&gt; suppliers supply less when prices are low 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2C6946-CBC2-6A76-A660-25A7B0AB7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Price on Supply &amp; Demand</a:t>
            </a:r>
          </a:p>
        </p:txBody>
      </p:sp>
    </p:spTree>
    <p:extLst>
      <p:ext uri="{BB962C8B-B14F-4D97-AF65-F5344CB8AC3E}">
        <p14:creationId xmlns:p14="http://schemas.microsoft.com/office/powerpoint/2010/main" val="2066575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supply chain&#10;&#10;Description automatically generated">
            <a:extLst>
              <a:ext uri="{FF2B5EF4-FFF2-40B4-BE49-F238E27FC236}">
                <a16:creationId xmlns:a16="http://schemas.microsoft.com/office/drawing/2014/main" id="{B2A5B24D-6619-BCE3-9BC6-BC973D8AA6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1534319"/>
            <a:ext cx="5981700" cy="44196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2C6946-CBC2-6A76-A660-25A7B0AB7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Price on Supply &amp; Demand</a:t>
            </a:r>
          </a:p>
        </p:txBody>
      </p:sp>
    </p:spTree>
    <p:extLst>
      <p:ext uri="{BB962C8B-B14F-4D97-AF65-F5344CB8AC3E}">
        <p14:creationId xmlns:p14="http://schemas.microsoft.com/office/powerpoint/2010/main" val="2180764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1726B1-6A86-BFD0-0E18-872B12330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Marketing is supposed to increase demand </a:t>
            </a:r>
          </a:p>
          <a:p>
            <a:r>
              <a:rPr lang="en-US" dirty="0"/>
              <a:t>How does Advertising increase demand?</a:t>
            </a:r>
          </a:p>
          <a:p>
            <a:r>
              <a:rPr lang="en-US" dirty="0"/>
              <a:t>How does the economy affect demand?</a:t>
            </a:r>
          </a:p>
          <a:p>
            <a:r>
              <a:rPr lang="en-US" dirty="0"/>
              <a:t>How does changes in society affect demand?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2C6946-CBC2-6A76-A660-25A7B0AB7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in Demand </a:t>
            </a:r>
          </a:p>
        </p:txBody>
      </p:sp>
    </p:spTree>
    <p:extLst>
      <p:ext uri="{BB962C8B-B14F-4D97-AF65-F5344CB8AC3E}">
        <p14:creationId xmlns:p14="http://schemas.microsoft.com/office/powerpoint/2010/main" val="65698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table with text on it&#10;&#10;Description automatically generated">
            <a:extLst>
              <a:ext uri="{FF2B5EF4-FFF2-40B4-BE49-F238E27FC236}">
                <a16:creationId xmlns:a16="http://schemas.microsoft.com/office/drawing/2014/main" id="{EAA4EB5B-771E-6449-CB19-771BB3778C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00200"/>
            <a:ext cx="6858000" cy="442881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2C6946-CBC2-6A76-A660-25A7B0AB7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Effect of Supply &amp; Demand on Price </a:t>
            </a:r>
          </a:p>
        </p:txBody>
      </p:sp>
    </p:spTree>
    <p:extLst>
      <p:ext uri="{BB962C8B-B14F-4D97-AF65-F5344CB8AC3E}">
        <p14:creationId xmlns:p14="http://schemas.microsoft.com/office/powerpoint/2010/main" val="1318173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874ECBE8-CA92-1A6F-168A-798387D750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Is there enough money, food, gas for everyone in the world? </a:t>
            </a:r>
          </a:p>
          <a:p>
            <a:pPr eaLnBrk="1" hangingPunct="1"/>
            <a:r>
              <a:rPr lang="en-US" altLang="en-US" dirty="0"/>
              <a:t>Unfortunately no</a:t>
            </a:r>
          </a:p>
          <a:p>
            <a:pPr eaLnBrk="1" hangingPunct="1"/>
            <a:r>
              <a:rPr lang="en-US" altLang="en-US" dirty="0"/>
              <a:t>We don’t have enough resources because of a problem called </a:t>
            </a:r>
            <a:r>
              <a:rPr lang="en-US" altLang="en-US" b="1" dirty="0"/>
              <a:t>scarcity</a:t>
            </a:r>
            <a:endParaRPr lang="en-US" altLang="en-US" dirty="0"/>
          </a:p>
          <a:p>
            <a:pPr eaLnBrk="1" hangingPunct="1"/>
            <a:r>
              <a:rPr lang="en-US" altLang="en-US" b="1" dirty="0"/>
              <a:t>Scarcity </a:t>
            </a:r>
            <a:r>
              <a:rPr lang="en-US" altLang="en-US" dirty="0"/>
              <a:t>means there is not enough of a resource</a:t>
            </a:r>
          </a:p>
          <a:p>
            <a:pPr eaLnBrk="1" hangingPunct="1"/>
            <a:r>
              <a:rPr lang="en-US" altLang="en-US" dirty="0"/>
              <a:t>Countries also have a problem with scarcity </a:t>
            </a:r>
          </a:p>
          <a:p>
            <a:pPr eaLnBrk="1" hangingPunct="1"/>
            <a:r>
              <a:rPr lang="en-US" altLang="en-US" dirty="0"/>
              <a:t>Scarce resources limit the quantity of products a nation can produce </a:t>
            </a: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CDD336C2-20E7-BC02-9608-9B5FE22A2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Intro </a:t>
            </a:r>
            <a:endParaRPr lang="en-CA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1726B1-6A86-BFD0-0E18-872B12330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Profit – </a:t>
            </a:r>
            <a:r>
              <a:rPr lang="en-US" dirty="0"/>
              <a:t>Money left over after all business expenses and costs are paid </a:t>
            </a:r>
          </a:p>
          <a:p>
            <a:r>
              <a:rPr lang="en-US" b="1" dirty="0"/>
              <a:t>Question – </a:t>
            </a:r>
            <a:r>
              <a:rPr lang="en-US" dirty="0"/>
              <a:t>Sales is $1000, Expenses and costs is $200, what is your profit?</a:t>
            </a:r>
          </a:p>
          <a:p>
            <a:r>
              <a:rPr lang="en-US" b="1" dirty="0"/>
              <a:t>Ans: $800</a:t>
            </a:r>
          </a:p>
          <a:p>
            <a:r>
              <a:rPr lang="en-US" b="1" dirty="0"/>
              <a:t>Profit Motive </a:t>
            </a:r>
            <a:r>
              <a:rPr lang="en-US" dirty="0"/>
              <a:t>– the drive to earn more profit </a:t>
            </a:r>
          </a:p>
          <a:p>
            <a:r>
              <a:rPr lang="en-US" dirty="0"/>
              <a:t>In a command economy does profit motive exist? Why?</a:t>
            </a:r>
          </a:p>
          <a:p>
            <a:r>
              <a:rPr lang="en-US" dirty="0"/>
              <a:t>3 main ways to increase profit </a:t>
            </a:r>
          </a:p>
          <a:p>
            <a:pPr lvl="1"/>
            <a:r>
              <a:rPr lang="en-US" dirty="0"/>
              <a:t>1. Decrease costs or expenses</a:t>
            </a:r>
          </a:p>
          <a:p>
            <a:pPr lvl="1"/>
            <a:r>
              <a:rPr lang="en-US" dirty="0"/>
              <a:t>2. Increase Productivity </a:t>
            </a:r>
          </a:p>
          <a:p>
            <a:pPr lvl="1"/>
            <a:r>
              <a:rPr lang="en-US" dirty="0"/>
              <a:t>3. Increase Sales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2C6946-CBC2-6A76-A660-25A7B0AB7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Profit </a:t>
            </a:r>
          </a:p>
        </p:txBody>
      </p:sp>
    </p:spTree>
    <p:extLst>
      <p:ext uri="{BB962C8B-B14F-4D97-AF65-F5344CB8AC3E}">
        <p14:creationId xmlns:p14="http://schemas.microsoft.com/office/powerpoint/2010/main" val="244693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1726B1-6A86-BFD0-0E18-872B12330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a company decreases their costs or expense, what would happen to their profit? </a:t>
            </a:r>
          </a:p>
          <a:p>
            <a:r>
              <a:rPr lang="en-US" dirty="0"/>
              <a:t>If costs rise, what happens to profit? </a:t>
            </a:r>
          </a:p>
          <a:p>
            <a:r>
              <a:rPr lang="en-US" dirty="0"/>
              <a:t>Costs include </a:t>
            </a:r>
          </a:p>
          <a:p>
            <a:pPr lvl="1"/>
            <a:r>
              <a:rPr lang="en-US" dirty="0"/>
              <a:t>Rent </a:t>
            </a:r>
          </a:p>
          <a:p>
            <a:pPr lvl="1"/>
            <a:r>
              <a:rPr lang="en-US" dirty="0"/>
              <a:t>Raw materials </a:t>
            </a:r>
          </a:p>
          <a:p>
            <a:pPr lvl="1"/>
            <a:r>
              <a:rPr lang="en-US" dirty="0"/>
              <a:t>Machinery maintenance </a:t>
            </a:r>
          </a:p>
          <a:p>
            <a:pPr lvl="1"/>
            <a:r>
              <a:rPr lang="en-US" dirty="0"/>
              <a:t>Wages </a:t>
            </a:r>
          </a:p>
          <a:p>
            <a:pPr lvl="1"/>
            <a:r>
              <a:rPr lang="en-US" dirty="0"/>
              <a:t>Utilities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2C6946-CBC2-6A76-A660-25A7B0AB7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Decrease Costs or Expense </a:t>
            </a:r>
          </a:p>
        </p:txBody>
      </p:sp>
    </p:spTree>
    <p:extLst>
      <p:ext uri="{BB962C8B-B14F-4D97-AF65-F5344CB8AC3E}">
        <p14:creationId xmlns:p14="http://schemas.microsoft.com/office/powerpoint/2010/main" val="2743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1726B1-6A86-BFD0-0E18-872B12330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Productivity </a:t>
            </a:r>
            <a:r>
              <a:rPr lang="en-US" dirty="0"/>
              <a:t> - the amount of product a worker produces per hour </a:t>
            </a:r>
          </a:p>
          <a:p>
            <a:r>
              <a:rPr lang="en-US" dirty="0"/>
              <a:t>If a worker at a basketball factory makes 10 basketball per hour, what would an increase in productivity look like? </a:t>
            </a:r>
          </a:p>
          <a:p>
            <a:r>
              <a:rPr lang="en-US" dirty="0"/>
              <a:t>Double to 20 basketballs per hour, profit will increase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2C6946-CBC2-6A76-A660-25A7B0AB7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Increase Productivity </a:t>
            </a:r>
          </a:p>
        </p:txBody>
      </p:sp>
    </p:spTree>
    <p:extLst>
      <p:ext uri="{BB962C8B-B14F-4D97-AF65-F5344CB8AC3E}">
        <p14:creationId xmlns:p14="http://schemas.microsoft.com/office/powerpoint/2010/main" val="104570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1726B1-6A86-BFD0-0E18-872B12330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Productivity </a:t>
            </a:r>
            <a:r>
              <a:rPr lang="en-US" dirty="0"/>
              <a:t> - the amount of product a worker produces per hour </a:t>
            </a:r>
          </a:p>
          <a:p>
            <a:r>
              <a:rPr lang="en-US" dirty="0"/>
              <a:t>If a worker at a basketball factory makes 10 basketball per hour, what would an increase in productivity look like? </a:t>
            </a:r>
          </a:p>
          <a:p>
            <a:r>
              <a:rPr lang="en-US" dirty="0"/>
              <a:t>Double to 20 basketballs per hour, profit will increase </a:t>
            </a:r>
          </a:p>
          <a:p>
            <a:r>
              <a:rPr lang="en-US" dirty="0"/>
              <a:t>An increase in productivity means that each product costs less to make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2C6946-CBC2-6A76-A660-25A7B0AB7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Increase Productivity </a:t>
            </a:r>
          </a:p>
        </p:txBody>
      </p:sp>
    </p:spTree>
    <p:extLst>
      <p:ext uri="{BB962C8B-B14F-4D97-AF65-F5344CB8AC3E}">
        <p14:creationId xmlns:p14="http://schemas.microsoft.com/office/powerpoint/2010/main" val="230085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hart with numbers and text&#10;&#10;Description automatically generated with medium confidence">
            <a:extLst>
              <a:ext uri="{FF2B5EF4-FFF2-40B4-BE49-F238E27FC236}">
                <a16:creationId xmlns:a16="http://schemas.microsoft.com/office/drawing/2014/main" id="{5CEAD7A3-CA4C-5DF8-5B8C-C8A8369A6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075" y="990600"/>
            <a:ext cx="6013849" cy="577580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2C6946-CBC2-6A76-A660-25A7B0AB7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Increase Productivity </a:t>
            </a:r>
          </a:p>
        </p:txBody>
      </p:sp>
    </p:spTree>
    <p:extLst>
      <p:ext uri="{BB962C8B-B14F-4D97-AF65-F5344CB8AC3E}">
        <p14:creationId xmlns:p14="http://schemas.microsoft.com/office/powerpoint/2010/main" val="107859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2C6946-CBC2-6A76-A660-25A7B0AB7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Increase Productivity </a:t>
            </a:r>
          </a:p>
        </p:txBody>
      </p:sp>
      <p:pic>
        <p:nvPicPr>
          <p:cNvPr id="4" name="Picture 3" descr="A screenshot of a graph&#10;&#10;Description automatically generated">
            <a:extLst>
              <a:ext uri="{FF2B5EF4-FFF2-40B4-BE49-F238E27FC236}">
                <a16:creationId xmlns:a16="http://schemas.microsoft.com/office/drawing/2014/main" id="{442BAF21-4396-207B-35BE-4251A8EE0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95400"/>
            <a:ext cx="7086600" cy="557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70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1726B1-6A86-BFD0-0E18-872B12330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way is to increase efficiency is through specialization</a:t>
            </a:r>
          </a:p>
          <a:p>
            <a:r>
              <a:rPr lang="en-US" dirty="0"/>
              <a:t>How did Henry Ford accomplish this? He is the creator of Ford </a:t>
            </a:r>
          </a:p>
          <a:p>
            <a:r>
              <a:rPr lang="en-US" dirty="0"/>
              <a:t>Ans: Assembly Line </a:t>
            </a:r>
          </a:p>
          <a:p>
            <a:r>
              <a:rPr lang="en-US" dirty="0"/>
              <a:t>Another way is new technology </a:t>
            </a:r>
          </a:p>
          <a:p>
            <a:r>
              <a:rPr lang="en-US" dirty="0"/>
              <a:t>Technology enables us to perform job much faster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2C6946-CBC2-6A76-A660-25A7B0AB7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can a business increase productivity?</a:t>
            </a:r>
          </a:p>
        </p:txBody>
      </p:sp>
    </p:spTree>
    <p:extLst>
      <p:ext uri="{BB962C8B-B14F-4D97-AF65-F5344CB8AC3E}">
        <p14:creationId xmlns:p14="http://schemas.microsoft.com/office/powerpoint/2010/main" val="55196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1726B1-6A86-BFD0-0E18-872B12330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role of marketing is to increase sales </a:t>
            </a:r>
          </a:p>
          <a:p>
            <a:r>
              <a:rPr lang="en-US" dirty="0"/>
              <a:t>Marketing can develop programs to encourage current customers to buy more </a:t>
            </a:r>
          </a:p>
          <a:p>
            <a:r>
              <a:rPr lang="en-US" dirty="0"/>
              <a:t>Example: Rewards programs encourage more purchases </a:t>
            </a:r>
          </a:p>
          <a:p>
            <a:r>
              <a:rPr lang="en-US" dirty="0"/>
              <a:t>Marketing can also attract new customers </a:t>
            </a:r>
          </a:p>
          <a:p>
            <a:r>
              <a:rPr lang="en-US" dirty="0"/>
              <a:t>How can they attract new customers?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2C6946-CBC2-6A76-A660-25A7B0AB7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Increase Sales </a:t>
            </a:r>
          </a:p>
        </p:txBody>
      </p:sp>
    </p:spTree>
    <p:extLst>
      <p:ext uri="{BB962C8B-B14F-4D97-AF65-F5344CB8AC3E}">
        <p14:creationId xmlns:p14="http://schemas.microsoft.com/office/powerpoint/2010/main" val="395012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1726B1-6A86-BFD0-0E18-872B12330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Competition – </a:t>
            </a:r>
            <a:r>
              <a:rPr lang="en-US" dirty="0"/>
              <a:t>contest between 2 or more businesses to get customers </a:t>
            </a:r>
          </a:p>
          <a:p>
            <a:r>
              <a:rPr lang="en-US" dirty="0"/>
              <a:t>Businesses also compete for the best workers, materials, location, images and products </a:t>
            </a:r>
          </a:p>
          <a:p>
            <a:r>
              <a:rPr lang="en-US" dirty="0"/>
              <a:t>They need to focus on meeting customers wants, work hard to improve productivity and create better quality products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2C6946-CBC2-6A76-A660-25A7B0AB7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Competition </a:t>
            </a:r>
          </a:p>
        </p:txBody>
      </p:sp>
    </p:spTree>
    <p:extLst>
      <p:ext uri="{BB962C8B-B14F-4D97-AF65-F5344CB8AC3E}">
        <p14:creationId xmlns:p14="http://schemas.microsoft.com/office/powerpoint/2010/main" val="398586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874ECBE8-CA92-1A6F-168A-798387D750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Countries have to ask themselves 3 main questions </a:t>
            </a:r>
          </a:p>
          <a:p>
            <a:pPr lvl="1" eaLnBrk="1" hangingPunct="1"/>
            <a:r>
              <a:rPr lang="en-US" altLang="en-US" dirty="0"/>
              <a:t>What should we produce?</a:t>
            </a:r>
          </a:p>
          <a:p>
            <a:pPr lvl="1" eaLnBrk="1" hangingPunct="1"/>
            <a:r>
              <a:rPr lang="en-US" altLang="en-US" dirty="0"/>
              <a:t>How should we produce it?</a:t>
            </a:r>
          </a:p>
          <a:p>
            <a:pPr lvl="1" eaLnBrk="1" hangingPunct="1"/>
            <a:r>
              <a:rPr lang="en-US" altLang="en-US" dirty="0"/>
              <a:t>Who should get the products? </a:t>
            </a:r>
          </a:p>
          <a:p>
            <a:pPr lvl="1" eaLnBrk="1" hangingPunct="1"/>
            <a:endParaRPr lang="en-US" altLang="en-US" dirty="0"/>
          </a:p>
          <a:p>
            <a:pPr marL="136525" indent="0" eaLnBrk="1" hangingPunct="1">
              <a:buNone/>
            </a:pPr>
            <a:endParaRPr lang="en-US" altLang="en-US" dirty="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CDD336C2-20E7-BC02-9608-9B5FE22A2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Types of Economic System 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98480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874ECBE8-CA92-1A6F-168A-798387D750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Countries have to ask themselves 3 main questions </a:t>
            </a:r>
          </a:p>
          <a:p>
            <a:pPr lvl="1" eaLnBrk="1" hangingPunct="1"/>
            <a:r>
              <a:rPr lang="en-US" altLang="en-US" dirty="0"/>
              <a:t>What should we produce?</a:t>
            </a:r>
          </a:p>
          <a:p>
            <a:pPr lvl="1" eaLnBrk="1" hangingPunct="1"/>
            <a:r>
              <a:rPr lang="en-US" altLang="en-US" dirty="0"/>
              <a:t>How should we produce it?</a:t>
            </a:r>
          </a:p>
          <a:p>
            <a:pPr lvl="1" eaLnBrk="1" hangingPunct="1"/>
            <a:r>
              <a:rPr lang="en-US" altLang="en-US" dirty="0"/>
              <a:t>Who should get the products? </a:t>
            </a:r>
          </a:p>
          <a:p>
            <a:pPr lvl="1" eaLnBrk="1" hangingPunct="1"/>
            <a:endParaRPr lang="en-US" altLang="en-US" dirty="0"/>
          </a:p>
          <a:p>
            <a:pPr marL="593725" indent="-457200" eaLnBrk="1" hangingPunct="1"/>
            <a:r>
              <a:rPr lang="en-US" altLang="en-US" dirty="0"/>
              <a:t>3 different economic systems </a:t>
            </a:r>
          </a:p>
          <a:p>
            <a:pPr marL="849313" lvl="1" indent="-457200" eaLnBrk="1" hangingPunct="1"/>
            <a:r>
              <a:rPr lang="en-US" altLang="en-US" dirty="0"/>
              <a:t>Traditional </a:t>
            </a:r>
          </a:p>
          <a:p>
            <a:pPr marL="849313" lvl="1" indent="-457200" eaLnBrk="1" hangingPunct="1"/>
            <a:r>
              <a:rPr lang="en-US" altLang="en-US" dirty="0"/>
              <a:t>Command </a:t>
            </a:r>
          </a:p>
          <a:p>
            <a:pPr marL="849313" lvl="1" indent="-457200" eaLnBrk="1" hangingPunct="1"/>
            <a:r>
              <a:rPr lang="en-US" altLang="en-US" dirty="0"/>
              <a:t>Market </a:t>
            </a: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CDD336C2-20E7-BC02-9608-9B5FE22A2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Types of Economic System 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83369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874ECBE8-CA92-1A6F-168A-798387D750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Traditional Economy</a:t>
            </a:r>
            <a:r>
              <a:rPr lang="en-US" altLang="en-US" dirty="0"/>
              <a:t> - People in a traditional economy do things the way they’ve always been done </a:t>
            </a:r>
          </a:p>
          <a:p>
            <a:pPr eaLnBrk="1" hangingPunct="1"/>
            <a:r>
              <a:rPr lang="en-US" altLang="en-US" dirty="0"/>
              <a:t>They may use simple or animal-powered machines </a:t>
            </a:r>
          </a:p>
          <a:p>
            <a:pPr eaLnBrk="1" hangingPunct="1"/>
            <a:r>
              <a:rPr lang="en-US" altLang="en-US" dirty="0"/>
              <a:t>Elders of the society preserve traditions and answer questions for the society </a:t>
            </a:r>
          </a:p>
          <a:p>
            <a:pPr eaLnBrk="1" hangingPunct="1"/>
            <a:r>
              <a:rPr lang="en-US" altLang="en-US" dirty="0"/>
              <a:t>Tradition is seen as a way of keeping society safe and healthy 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CDD336C2-20E7-BC02-9608-9B5FE22A2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Traditional Economy 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61447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874ECBE8-CA92-1A6F-168A-798387D750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382000" cy="49831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/>
              <a:t>Command Economy </a:t>
            </a:r>
            <a:r>
              <a:rPr lang="en-US" altLang="en-US" dirty="0"/>
              <a:t>–Government decides everything </a:t>
            </a:r>
          </a:p>
          <a:p>
            <a:pPr lvl="1" eaLnBrk="1" hangingPunct="1"/>
            <a:r>
              <a:rPr lang="en-US" altLang="en-US" dirty="0"/>
              <a:t>How much land will be used to produce wheat</a:t>
            </a:r>
          </a:p>
          <a:p>
            <a:pPr lvl="1" eaLnBrk="1" hangingPunct="1"/>
            <a:r>
              <a:rPr lang="en-US" altLang="en-US" dirty="0"/>
              <a:t>How many resources will go to the military and how many will go to produce consumer goods </a:t>
            </a:r>
          </a:p>
          <a:p>
            <a:pPr lvl="1" eaLnBrk="1" hangingPunct="1"/>
            <a:r>
              <a:rPr lang="en-US" altLang="en-US" dirty="0"/>
              <a:t>Who will be farmers and who will be engineers </a:t>
            </a:r>
          </a:p>
          <a:p>
            <a:pPr lvl="1" eaLnBrk="1" hangingPunct="1"/>
            <a:r>
              <a:rPr lang="en-US" altLang="en-US" dirty="0"/>
              <a:t>Who gets the products </a:t>
            </a:r>
          </a:p>
          <a:p>
            <a:pPr marL="593725" indent="-457200" eaLnBrk="1" hangingPunct="1"/>
            <a:r>
              <a:rPr lang="en-US" altLang="en-US" dirty="0"/>
              <a:t>A goal in a command economy is to make sure everyone shares the limited resources </a:t>
            </a:r>
          </a:p>
          <a:p>
            <a:pPr marL="593725" indent="-457200" eaLnBrk="1" hangingPunct="1"/>
            <a:r>
              <a:rPr lang="en-US" altLang="en-US" dirty="0"/>
              <a:t>Gov’t makes sure everyone gets an education, medical care, and a place to live</a:t>
            </a: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CDD336C2-20E7-BC02-9608-9B5FE22A2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Command Economy 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55639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874ECBE8-CA92-1A6F-168A-798387D750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 </a:t>
            </a:r>
            <a:r>
              <a:rPr lang="en-US" altLang="en-US" b="1" dirty="0"/>
              <a:t>Market Economy – </a:t>
            </a:r>
            <a:r>
              <a:rPr lang="en-US" altLang="en-US" dirty="0"/>
              <a:t>Individuals decide what to produce, how to produce it, and who gets the products</a:t>
            </a:r>
          </a:p>
          <a:p>
            <a:pPr eaLnBrk="1" hangingPunct="1"/>
            <a:r>
              <a:rPr lang="en-US" altLang="en-US" dirty="0"/>
              <a:t>Individuals control distribution because each person is free to buy whatever he or she wants – based on price and ability to pay </a:t>
            </a: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CDD336C2-20E7-BC02-9608-9B5FE22A2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Market Economy  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89203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874ECBE8-CA92-1A6F-168A-798387D750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 </a:t>
            </a:r>
            <a:r>
              <a:rPr lang="en-US" altLang="en-US" b="1" dirty="0"/>
              <a:t>Mixed Economy </a:t>
            </a:r>
            <a:r>
              <a:rPr lang="en-US" altLang="en-US" dirty="0"/>
              <a:t> - both government and individuals are involved in making decisions </a:t>
            </a:r>
          </a:p>
          <a:p>
            <a:pPr eaLnBrk="1" hangingPunct="1"/>
            <a:r>
              <a:rPr lang="en-US" altLang="en-US" dirty="0"/>
              <a:t>Canada and the US have mixed economies </a:t>
            </a:r>
          </a:p>
          <a:p>
            <a:pPr eaLnBrk="1" hangingPunct="1"/>
            <a:r>
              <a:rPr lang="en-US" altLang="en-US" dirty="0"/>
              <a:t>Government helps regulate society and businesses but setting minimum wages, environmental standards and health and safety </a:t>
            </a:r>
          </a:p>
          <a:p>
            <a:pPr eaLnBrk="1" hangingPunct="1"/>
            <a:r>
              <a:rPr lang="en-US" altLang="en-US" dirty="0"/>
              <a:t>They also protect us through employment insurance, old age benefits, maternity leave and health care </a:t>
            </a:r>
          </a:p>
          <a:p>
            <a:pPr marL="109537" indent="0" eaLnBrk="1" hangingPunct="1">
              <a:buNone/>
            </a:pPr>
            <a:r>
              <a:rPr lang="en-US" altLang="en-US" b="1" dirty="0"/>
              <a:t> </a:t>
            </a:r>
            <a:endParaRPr lang="en-US" altLang="en-US" dirty="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CDD336C2-20E7-BC02-9608-9B5FE22A2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Mixed Economy 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80980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874ECBE8-CA92-1A6F-168A-798387D750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 </a:t>
            </a:r>
            <a:r>
              <a:rPr lang="en-US" altLang="en-US" b="1" dirty="0"/>
              <a:t>3 main features of a market economy </a:t>
            </a:r>
          </a:p>
          <a:p>
            <a:pPr lvl="1" eaLnBrk="1" hangingPunct="1"/>
            <a:r>
              <a:rPr lang="en-US" altLang="en-US" b="1" dirty="0"/>
              <a:t>Private Property </a:t>
            </a:r>
          </a:p>
          <a:p>
            <a:pPr lvl="1" eaLnBrk="1" hangingPunct="1"/>
            <a:r>
              <a:rPr lang="en-US" altLang="en-US" b="1" dirty="0"/>
              <a:t>Economic Freedom </a:t>
            </a:r>
          </a:p>
          <a:p>
            <a:pPr lvl="1" eaLnBrk="1" hangingPunct="1"/>
            <a:r>
              <a:rPr lang="en-US" altLang="en-US" b="1" dirty="0"/>
              <a:t>Market Forces </a:t>
            </a:r>
            <a:endParaRPr lang="en-US" altLang="en-US" dirty="0"/>
          </a:p>
          <a:p>
            <a:pPr marL="109537" indent="0" eaLnBrk="1" hangingPunct="1">
              <a:buNone/>
            </a:pPr>
            <a:r>
              <a:rPr lang="en-US" altLang="en-US" b="1" dirty="0"/>
              <a:t> </a:t>
            </a:r>
            <a:endParaRPr lang="en-US" altLang="en-US" dirty="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CDD336C2-20E7-BC02-9608-9B5FE22A2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Market Economy Features 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93794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4530</TotalTime>
  <Words>1155</Words>
  <Application>Microsoft Macintosh PowerPoint</Application>
  <PresentationFormat>On-screen Show (4:3)</PresentationFormat>
  <Paragraphs>139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Lucida Sans Unicode</vt:lpstr>
      <vt:lpstr>Verdana</vt:lpstr>
      <vt:lpstr>Wingdings 2</vt:lpstr>
      <vt:lpstr>Wingdings 3</vt:lpstr>
      <vt:lpstr>Concourse</vt:lpstr>
      <vt:lpstr>Chapter 4: The Marketing Forces</vt:lpstr>
      <vt:lpstr>Intro </vt:lpstr>
      <vt:lpstr>Types of Economic System </vt:lpstr>
      <vt:lpstr>Types of Economic System </vt:lpstr>
      <vt:lpstr>Traditional Economy </vt:lpstr>
      <vt:lpstr>Command Economy </vt:lpstr>
      <vt:lpstr>Market Economy  </vt:lpstr>
      <vt:lpstr>Mixed Economy </vt:lpstr>
      <vt:lpstr>Market Economy Features </vt:lpstr>
      <vt:lpstr>Private Property </vt:lpstr>
      <vt:lpstr>Economic Freedom </vt:lpstr>
      <vt:lpstr>Market Forces </vt:lpstr>
      <vt:lpstr>Market Forces at Work </vt:lpstr>
      <vt:lpstr>Supply &amp; Demand </vt:lpstr>
      <vt:lpstr>Supply &amp; Demand </vt:lpstr>
      <vt:lpstr>Effect of Price on Supply &amp; Demand</vt:lpstr>
      <vt:lpstr>Effect of Price on Supply &amp; Demand</vt:lpstr>
      <vt:lpstr>Changes in Demand </vt:lpstr>
      <vt:lpstr>The Effect of Supply &amp; Demand on Price </vt:lpstr>
      <vt:lpstr>Profit </vt:lpstr>
      <vt:lpstr>Decrease Costs or Expense </vt:lpstr>
      <vt:lpstr>Increase Productivity </vt:lpstr>
      <vt:lpstr>Increase Productivity </vt:lpstr>
      <vt:lpstr>Increase Productivity </vt:lpstr>
      <vt:lpstr>Increase Productivity </vt:lpstr>
      <vt:lpstr>How can a business increase productivity?</vt:lpstr>
      <vt:lpstr>Increase Sales </vt:lpstr>
      <vt:lpstr>Competition </vt:lpstr>
    </vt:vector>
  </TitlesOfParts>
  <Company>WCDSB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 Research:</dc:title>
  <dc:creator>ITS</dc:creator>
  <cp:lastModifiedBy>Singh, Brian</cp:lastModifiedBy>
  <cp:revision>52</cp:revision>
  <dcterms:created xsi:type="dcterms:W3CDTF">2006-04-10T16:06:45Z</dcterms:created>
  <dcterms:modified xsi:type="dcterms:W3CDTF">2023-11-01T13:31:25Z</dcterms:modified>
</cp:coreProperties>
</file>