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9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721609F-6016-43D4-B06A-1F48503D0AA2}" type="datetimeFigureOut">
              <a:rPr lang="en-CA" smtClean="0"/>
              <a:t>2016-05-25</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53A4E2C-A786-4239-A989-B8B33233FC65}"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21609F-6016-43D4-B06A-1F48503D0AA2}" type="datetimeFigureOut">
              <a:rPr lang="en-CA" smtClean="0"/>
              <a:t>2016-05-25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53A4E2C-A786-4239-A989-B8B33233FC65}"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21609F-6016-43D4-B06A-1F48503D0AA2}" type="datetimeFigureOut">
              <a:rPr lang="en-CA" smtClean="0"/>
              <a:t>2016-05-25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53A4E2C-A786-4239-A989-B8B33233FC65}"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21609F-6016-43D4-B06A-1F48503D0AA2}" type="datetimeFigureOut">
              <a:rPr lang="en-CA" smtClean="0"/>
              <a:t>2016-05-25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53A4E2C-A786-4239-A989-B8B33233FC65}" type="slidenum">
              <a:rPr lang="en-CA" smtClean="0"/>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21609F-6016-43D4-B06A-1F48503D0AA2}" type="datetimeFigureOut">
              <a:rPr lang="en-CA" smtClean="0"/>
              <a:t>2016-05-25</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53A4E2C-A786-4239-A989-B8B33233FC65}" type="slidenum">
              <a:rPr lang="en-CA" smtClean="0"/>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21609F-6016-43D4-B06A-1F48503D0AA2}" type="datetimeFigureOut">
              <a:rPr lang="en-CA" smtClean="0"/>
              <a:t>2016-05-25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53A4E2C-A786-4239-A989-B8B33233FC65}" type="slidenum">
              <a:rPr lang="en-CA" smtClean="0"/>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21609F-6016-43D4-B06A-1F48503D0AA2}" type="datetimeFigureOut">
              <a:rPr lang="en-CA" smtClean="0"/>
              <a:t>2016-05-25</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C53A4E2C-A786-4239-A989-B8B33233FC65}"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721609F-6016-43D4-B06A-1F48503D0AA2}" type="datetimeFigureOut">
              <a:rPr lang="en-CA" smtClean="0"/>
              <a:t>2016-05-25</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C53A4E2C-A786-4239-A989-B8B33233FC65}" type="slidenum">
              <a:rPr lang="en-CA" smtClean="0"/>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21609F-6016-43D4-B06A-1F48503D0AA2}" type="datetimeFigureOut">
              <a:rPr lang="en-CA" smtClean="0"/>
              <a:t>2016-05-25</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C53A4E2C-A786-4239-A989-B8B33233FC65}"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721609F-6016-43D4-B06A-1F48503D0AA2}" type="datetimeFigureOut">
              <a:rPr lang="en-CA" smtClean="0"/>
              <a:t>2016-05-25</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53A4E2C-A786-4239-A989-B8B33233FC65}"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721609F-6016-43D4-B06A-1F48503D0AA2}" type="datetimeFigureOut">
              <a:rPr lang="en-CA" smtClean="0"/>
              <a:t>2016-05-25</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53A4E2C-A786-4239-A989-B8B33233FC65}" type="slidenum">
              <a:rPr lang="en-CA" smtClean="0"/>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721609F-6016-43D4-B06A-1F48503D0AA2}" type="datetimeFigureOut">
              <a:rPr lang="en-CA" smtClean="0"/>
              <a:t>2016-05-25</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53A4E2C-A786-4239-A989-B8B33233FC65}"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Chapter 4: Demand and Supply</a:t>
            </a:r>
            <a:endParaRPr lang="en-CA" dirty="0"/>
          </a:p>
        </p:txBody>
      </p:sp>
      <p:sp>
        <p:nvSpPr>
          <p:cNvPr id="3" name="Subtitle 2"/>
          <p:cNvSpPr>
            <a:spLocks noGrp="1"/>
          </p:cNvSpPr>
          <p:nvPr>
            <p:ph type="subTitle" idx="1"/>
          </p:nvPr>
        </p:nvSpPr>
        <p:spPr/>
        <p:txBody>
          <a:bodyPr/>
          <a:lstStyle/>
          <a:p>
            <a:r>
              <a:rPr lang="en-CA" dirty="0" smtClean="0"/>
              <a:t>Mr. Singh</a:t>
            </a:r>
          </a:p>
          <a:p>
            <a:r>
              <a:rPr lang="en-CA" dirty="0" smtClean="0"/>
              <a:t>May 24 2016</a:t>
            </a:r>
            <a:endParaRPr lang="en-CA" dirty="0"/>
          </a:p>
        </p:txBody>
      </p:sp>
    </p:spTree>
    <p:extLst>
      <p:ext uri="{BB962C8B-B14F-4D97-AF65-F5344CB8AC3E}">
        <p14:creationId xmlns:p14="http://schemas.microsoft.com/office/powerpoint/2010/main" val="1314775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Demand schedule</a:t>
            </a:r>
            <a:r>
              <a:rPr lang="en-US" dirty="0"/>
              <a:t>: a numerical tabulation, usually organized into a table, of the quantities demanded at selected prices</a:t>
            </a:r>
          </a:p>
          <a:p>
            <a:endParaRPr lang="en-CA" dirty="0"/>
          </a:p>
        </p:txBody>
      </p:sp>
      <p:sp>
        <p:nvSpPr>
          <p:cNvPr id="3" name="Title 2"/>
          <p:cNvSpPr>
            <a:spLocks noGrp="1"/>
          </p:cNvSpPr>
          <p:nvPr>
            <p:ph type="title"/>
          </p:nvPr>
        </p:nvSpPr>
        <p:spPr/>
        <p:txBody>
          <a:bodyPr/>
          <a:lstStyle/>
          <a:p>
            <a:r>
              <a:rPr lang="en-CA" dirty="0" smtClean="0"/>
              <a:t>A Demand Schedule </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40968"/>
            <a:ext cx="6096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69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Quantity demanded </a:t>
            </a:r>
            <a:r>
              <a:rPr lang="en-US" dirty="0"/>
              <a:t>refers to one relationship that is determined by price</a:t>
            </a:r>
          </a:p>
          <a:p>
            <a:r>
              <a:rPr lang="en-US" b="1" dirty="0"/>
              <a:t>Demand</a:t>
            </a:r>
            <a:r>
              <a:rPr lang="en-US" dirty="0"/>
              <a:t> refers to all relationships determined by price (i.e. the entire demand schedule)</a:t>
            </a:r>
          </a:p>
          <a:p>
            <a:r>
              <a:rPr lang="en-US" dirty="0"/>
              <a:t>If we were to compare when T-shirts are $24 to when they are $28, we would say the quantity demanded has fallen by 1, not that the demand decreased by 1</a:t>
            </a:r>
          </a:p>
          <a:p>
            <a:endParaRPr lang="en-CA" dirty="0"/>
          </a:p>
        </p:txBody>
      </p:sp>
      <p:sp>
        <p:nvSpPr>
          <p:cNvPr id="3" name="Title 2"/>
          <p:cNvSpPr>
            <a:spLocks noGrp="1"/>
          </p:cNvSpPr>
          <p:nvPr>
            <p:ph type="title"/>
          </p:nvPr>
        </p:nvSpPr>
        <p:spPr/>
        <p:txBody>
          <a:bodyPr>
            <a:normAutofit fontScale="90000"/>
          </a:bodyPr>
          <a:lstStyle/>
          <a:p>
            <a:r>
              <a:rPr lang="en-US" dirty="0"/>
              <a:t>Demand vs. Quantity Demanded</a:t>
            </a:r>
            <a:endParaRPr lang="en-CA" dirty="0"/>
          </a:p>
        </p:txBody>
      </p:sp>
    </p:spTree>
    <p:extLst>
      <p:ext uri="{BB962C8B-B14F-4D97-AF65-F5344CB8AC3E}">
        <p14:creationId xmlns:p14="http://schemas.microsoft.com/office/powerpoint/2010/main" val="98594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Curve</a:t>
            </a:r>
            <a:endParaRPr lang="en-US" dirty="0"/>
          </a:p>
        </p:txBody>
      </p:sp>
      <p:sp>
        <p:nvSpPr>
          <p:cNvPr id="3" name="Content Placeholder 2"/>
          <p:cNvSpPr>
            <a:spLocks noGrp="1"/>
          </p:cNvSpPr>
          <p:nvPr>
            <p:ph idx="1"/>
          </p:nvPr>
        </p:nvSpPr>
        <p:spPr>
          <a:xfrm>
            <a:off x="539552" y="1268760"/>
            <a:ext cx="4573667" cy="4796761"/>
          </a:xfrm>
        </p:spPr>
        <p:txBody>
          <a:bodyPr>
            <a:normAutofit fontScale="70000" lnSpcReduction="20000"/>
          </a:bodyPr>
          <a:lstStyle/>
          <a:p>
            <a:pPr lvl="0"/>
            <a:r>
              <a:rPr lang="en-US" sz="3400" dirty="0" smtClean="0"/>
              <a:t>Demand schedules can also be graphed, with price on the y-axis and quantity demanded on the x-axis. </a:t>
            </a:r>
          </a:p>
          <a:p>
            <a:pPr lvl="0"/>
            <a:endParaRPr lang="en-US" sz="3400" dirty="0" smtClean="0"/>
          </a:p>
          <a:p>
            <a:pPr lvl="0"/>
            <a:r>
              <a:rPr lang="en-US" sz="3400" dirty="0" smtClean="0"/>
              <a:t>The resulting line is called a </a:t>
            </a:r>
            <a:r>
              <a:rPr lang="en-US" sz="3400" b="1" dirty="0" smtClean="0"/>
              <a:t>demand curve</a:t>
            </a:r>
            <a:r>
              <a:rPr lang="en-US" sz="3400" dirty="0" smtClean="0"/>
              <a:t> (even if it’s a straight line)</a:t>
            </a:r>
          </a:p>
          <a:p>
            <a:pPr lvl="0"/>
            <a:endParaRPr lang="en-US" sz="3400" dirty="0" smtClean="0"/>
          </a:p>
          <a:p>
            <a:pPr lvl="0"/>
            <a:r>
              <a:rPr lang="en-US" sz="3400" dirty="0" smtClean="0"/>
              <a:t>This inverse relationship between price and quantity demanded holds for the majority of goods we buy.</a:t>
            </a:r>
          </a:p>
          <a:p>
            <a:endParaRPr lang="en-US" dirty="0"/>
          </a:p>
        </p:txBody>
      </p:sp>
      <p:grpSp>
        <p:nvGrpSpPr>
          <p:cNvPr id="12" name="Group 11"/>
          <p:cNvGrpSpPr/>
          <p:nvPr/>
        </p:nvGrpSpPr>
        <p:grpSpPr>
          <a:xfrm>
            <a:off x="5715258" y="2655365"/>
            <a:ext cx="2810620" cy="2960505"/>
            <a:chOff x="5434856" y="2655374"/>
            <a:chExt cx="2810620" cy="2960505"/>
          </a:xfrm>
        </p:grpSpPr>
        <p:cxnSp>
          <p:nvCxnSpPr>
            <p:cNvPr id="7" name="Straight Connector 6"/>
            <p:cNvCxnSpPr/>
            <p:nvPr/>
          </p:nvCxnSpPr>
          <p:spPr>
            <a:xfrm rot="5400000">
              <a:off x="3958732" y="4131498"/>
              <a:ext cx="2960495" cy="82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0800000">
              <a:off x="5434857" y="5615876"/>
              <a:ext cx="2810619"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6044745" y="5696189"/>
            <a:ext cx="2200730" cy="369332"/>
          </a:xfrm>
          <a:prstGeom prst="rect">
            <a:avLst/>
          </a:prstGeom>
          <a:noFill/>
        </p:spPr>
        <p:txBody>
          <a:bodyPr wrap="none" rtlCol="0">
            <a:spAutoFit/>
          </a:bodyPr>
          <a:lstStyle/>
          <a:p>
            <a:r>
              <a:rPr lang="en-US" dirty="0" smtClean="0"/>
              <a:t>Quantity Demanded</a:t>
            </a:r>
            <a:endParaRPr lang="en-US" dirty="0"/>
          </a:p>
        </p:txBody>
      </p:sp>
      <p:sp>
        <p:nvSpPr>
          <p:cNvPr id="13" name="TextBox 12"/>
          <p:cNvSpPr txBox="1"/>
          <p:nvPr/>
        </p:nvSpPr>
        <p:spPr>
          <a:xfrm>
            <a:off x="5113219" y="3702681"/>
            <a:ext cx="461665" cy="590065"/>
          </a:xfrm>
          <a:prstGeom prst="rect">
            <a:avLst/>
          </a:prstGeom>
          <a:noFill/>
        </p:spPr>
        <p:txBody>
          <a:bodyPr vert="vert270" wrap="none" rtlCol="0">
            <a:spAutoFit/>
          </a:bodyPr>
          <a:lstStyle/>
          <a:p>
            <a:r>
              <a:rPr lang="en-US" dirty="0" smtClean="0"/>
              <a:t>Price</a:t>
            </a:r>
            <a:endParaRPr lang="en-US" dirty="0"/>
          </a:p>
        </p:txBody>
      </p:sp>
      <p:cxnSp>
        <p:nvCxnSpPr>
          <p:cNvPr id="15" name="Straight Connector 14"/>
          <p:cNvCxnSpPr/>
          <p:nvPr/>
        </p:nvCxnSpPr>
        <p:spPr>
          <a:xfrm>
            <a:off x="5929683" y="3183151"/>
            <a:ext cx="2315792" cy="21275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45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Up to this point we have only looked at the demand for T-shirts by an individual consumer</a:t>
            </a:r>
          </a:p>
          <a:p>
            <a:pPr lvl="0"/>
            <a:endParaRPr lang="en-US" dirty="0" smtClean="0"/>
          </a:p>
          <a:p>
            <a:pPr lvl="0"/>
            <a:r>
              <a:rPr lang="en-US" dirty="0" smtClean="0"/>
              <a:t>The </a:t>
            </a:r>
            <a:r>
              <a:rPr lang="en-US" dirty="0"/>
              <a:t>buying habits of thousands of consumers decide the demand for most goods</a:t>
            </a:r>
            <a:endParaRPr lang="en-US" sz="3200" dirty="0"/>
          </a:p>
          <a:p>
            <a:endParaRPr lang="en-US" dirty="0" smtClean="0"/>
          </a:p>
          <a:p>
            <a:r>
              <a:rPr lang="en-US" dirty="0" smtClean="0"/>
              <a:t>The </a:t>
            </a:r>
            <a:r>
              <a:rPr lang="en-US" dirty="0"/>
              <a:t>sum total of all consumer demands for a product is called the </a:t>
            </a:r>
            <a:r>
              <a:rPr lang="en-US" b="1" dirty="0"/>
              <a:t>market demand schedule</a:t>
            </a:r>
            <a:endParaRPr lang="en-US" sz="3600" dirty="0"/>
          </a:p>
          <a:p>
            <a:endParaRPr lang="en-CA" dirty="0"/>
          </a:p>
        </p:txBody>
      </p:sp>
      <p:sp>
        <p:nvSpPr>
          <p:cNvPr id="3" name="Title 2"/>
          <p:cNvSpPr>
            <a:spLocks noGrp="1"/>
          </p:cNvSpPr>
          <p:nvPr>
            <p:ph type="title"/>
          </p:nvPr>
        </p:nvSpPr>
        <p:spPr/>
        <p:txBody>
          <a:bodyPr/>
          <a:lstStyle/>
          <a:p>
            <a:r>
              <a:rPr lang="en-US" dirty="0"/>
              <a:t>Market Demand</a:t>
            </a:r>
            <a:endParaRPr lang="en-CA" dirty="0"/>
          </a:p>
        </p:txBody>
      </p:sp>
    </p:spTree>
    <p:extLst>
      <p:ext uri="{BB962C8B-B14F-4D97-AF65-F5344CB8AC3E}">
        <p14:creationId xmlns:p14="http://schemas.microsoft.com/office/powerpoint/2010/main" val="22652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market demand schedule for T-shirts</a:t>
            </a:r>
            <a:endParaRPr lang="en-US" dirty="0"/>
          </a:p>
        </p:txBody>
      </p:sp>
      <p:graphicFrame>
        <p:nvGraphicFramePr>
          <p:cNvPr id="4" name="Content Placeholder 3"/>
          <p:cNvGraphicFramePr>
            <a:graphicFrameLocks noGrp="1"/>
          </p:cNvGraphicFramePr>
          <p:nvPr>
            <p:ph idx="1"/>
          </p:nvPr>
        </p:nvGraphicFramePr>
        <p:xfrm>
          <a:off x="900113" y="2133600"/>
          <a:ext cx="7345362" cy="2921000"/>
        </p:xfrm>
        <a:graphic>
          <a:graphicData uri="http://schemas.openxmlformats.org/drawingml/2006/table">
            <a:tbl>
              <a:tblPr firstRow="1" bandRow="1">
                <a:tableStyleId>{69012ECD-51FC-41F1-AA8D-1B2483CD663E}</a:tableStyleId>
              </a:tblPr>
              <a:tblGrid>
                <a:gridCol w="1224227"/>
                <a:gridCol w="1224227"/>
                <a:gridCol w="1224227"/>
                <a:gridCol w="1224227"/>
                <a:gridCol w="1224227"/>
                <a:gridCol w="1224227"/>
              </a:tblGrid>
              <a:tr h="370840">
                <a:tc>
                  <a:txBody>
                    <a:bodyPr/>
                    <a:lstStyle/>
                    <a:p>
                      <a:r>
                        <a:rPr lang="en-US" sz="1600" dirty="0" smtClean="0"/>
                        <a:t>Price of T-shirt</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Buyer 1</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Buyer 2</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Buyer 3</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Buyer 4</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Total Quantity Demanded</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r>
                        <a:rPr lang="en-US" sz="1600" dirty="0" smtClean="0"/>
                        <a:t>$20</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4</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3</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5</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4</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16</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r>
                        <a:rPr lang="en-US" sz="1600" dirty="0" smtClean="0"/>
                        <a:t>$24</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3</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2</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4</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3</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12</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r>
                        <a:rPr lang="en-US" sz="1600" dirty="0" smtClean="0"/>
                        <a:t>$28</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2</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1</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3</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2</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8</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r>
                        <a:rPr lang="en-US" sz="1600" dirty="0" smtClean="0"/>
                        <a:t>$32</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1</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0</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2</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1</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4</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r>
                        <a:rPr lang="en-US" sz="1600" dirty="0" smtClean="0"/>
                        <a:t>$36</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0</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0</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0</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0</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smtClean="0"/>
                        <a:t>0</a:t>
                      </a:r>
                      <a:endParaRPr 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8492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CA" dirty="0"/>
          </a:p>
        </p:txBody>
      </p:sp>
      <p:sp>
        <p:nvSpPr>
          <p:cNvPr id="2" name="Title 1"/>
          <p:cNvSpPr>
            <a:spLocks noGrp="1"/>
          </p:cNvSpPr>
          <p:nvPr>
            <p:ph type="title"/>
          </p:nvPr>
        </p:nvSpPr>
        <p:spPr/>
        <p:txBody>
          <a:bodyPr>
            <a:normAutofit fontScale="90000"/>
          </a:bodyPr>
          <a:lstStyle/>
          <a:p>
            <a:r>
              <a:rPr lang="en-US" dirty="0" smtClean="0"/>
              <a:t>The market demand curve for T-shirts</a:t>
            </a:r>
            <a:endParaRPr lang="en-US" dirty="0"/>
          </a:p>
        </p:txBody>
      </p:sp>
      <p:sp>
        <p:nvSpPr>
          <p:cNvPr id="7" name="TextBox 6"/>
          <p:cNvSpPr txBox="1"/>
          <p:nvPr/>
        </p:nvSpPr>
        <p:spPr>
          <a:xfrm>
            <a:off x="3700091" y="6033254"/>
            <a:ext cx="2146742" cy="369332"/>
          </a:xfrm>
          <a:prstGeom prst="rect">
            <a:avLst/>
          </a:prstGeom>
          <a:noFill/>
        </p:spPr>
        <p:txBody>
          <a:bodyPr wrap="none" rtlCol="0">
            <a:spAutoFit/>
          </a:bodyPr>
          <a:lstStyle/>
          <a:p>
            <a:r>
              <a:rPr lang="en-US" dirty="0" smtClean="0"/>
              <a:t>Quantity demanded</a:t>
            </a:r>
            <a:endParaRPr lang="en-US" dirty="0"/>
          </a:p>
        </p:txBody>
      </p:sp>
      <p:grpSp>
        <p:nvGrpSpPr>
          <p:cNvPr id="51" name="Group 50"/>
          <p:cNvGrpSpPr/>
          <p:nvPr/>
        </p:nvGrpSpPr>
        <p:grpSpPr>
          <a:xfrm>
            <a:off x="2071378" y="1954424"/>
            <a:ext cx="4506383" cy="4080319"/>
            <a:chOff x="2071378" y="1954424"/>
            <a:chExt cx="4506383" cy="4080319"/>
          </a:xfrm>
        </p:grpSpPr>
        <p:grpSp>
          <p:nvGrpSpPr>
            <p:cNvPr id="4" name="Group 3"/>
            <p:cNvGrpSpPr/>
            <p:nvPr/>
          </p:nvGrpSpPr>
          <p:grpSpPr>
            <a:xfrm>
              <a:off x="2954121" y="1954424"/>
              <a:ext cx="3610591" cy="3661448"/>
              <a:chOff x="5434856" y="2655374"/>
              <a:chExt cx="2810620" cy="2960505"/>
            </a:xfrm>
          </p:grpSpPr>
          <p:cxnSp>
            <p:nvCxnSpPr>
              <p:cNvPr id="5" name="Straight Connector 4"/>
              <p:cNvCxnSpPr/>
              <p:nvPr/>
            </p:nvCxnSpPr>
            <p:spPr>
              <a:xfrm rot="5400000">
                <a:off x="3958732" y="4131498"/>
                <a:ext cx="2960495" cy="82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0800000">
                <a:off x="5434857" y="5615876"/>
                <a:ext cx="2810619"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2071378" y="3009974"/>
              <a:ext cx="461665" cy="1592744"/>
            </a:xfrm>
            <a:prstGeom prst="rect">
              <a:avLst/>
            </a:prstGeom>
            <a:noFill/>
          </p:spPr>
          <p:txBody>
            <a:bodyPr vert="vert270" wrap="none" rtlCol="0">
              <a:spAutoFit/>
            </a:bodyPr>
            <a:lstStyle/>
            <a:p>
              <a:r>
                <a:rPr lang="en-US" dirty="0" smtClean="0"/>
                <a:t>Price of T-shirt</a:t>
              </a:r>
              <a:endParaRPr lang="en-US" dirty="0"/>
            </a:p>
          </p:txBody>
        </p:sp>
        <p:cxnSp>
          <p:nvCxnSpPr>
            <p:cNvPr id="11" name="Straight Connector 10"/>
            <p:cNvCxnSpPr/>
            <p:nvPr/>
          </p:nvCxnSpPr>
          <p:spPr>
            <a:xfrm flipV="1">
              <a:off x="2853505" y="5244777"/>
              <a:ext cx="230920" cy="1154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853505" y="5397177"/>
              <a:ext cx="230920" cy="1154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2853506" y="4975819"/>
              <a:ext cx="1006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a:off x="2853505" y="4454701"/>
              <a:ext cx="10060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flipV="1">
              <a:off x="2853506" y="3852705"/>
              <a:ext cx="100611"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2853506" y="3290356"/>
              <a:ext cx="11121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2853506" y="2744498"/>
              <a:ext cx="10060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flipV="1">
              <a:off x="2853506" y="2160583"/>
              <a:ext cx="100615"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3430803" y="5681839"/>
              <a:ext cx="13195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4141247" y="5682237"/>
              <a:ext cx="13275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4891735" y="5682237"/>
              <a:ext cx="13275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6326339" y="5682635"/>
              <a:ext cx="1335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5632790" y="5682638"/>
              <a:ext cx="13195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399798" y="2006694"/>
              <a:ext cx="453707" cy="307777"/>
            </a:xfrm>
            <a:prstGeom prst="rect">
              <a:avLst/>
            </a:prstGeom>
            <a:noFill/>
          </p:spPr>
          <p:txBody>
            <a:bodyPr wrap="none" rtlCol="0">
              <a:spAutoFit/>
            </a:bodyPr>
            <a:lstStyle/>
            <a:p>
              <a:r>
                <a:rPr lang="en-US" sz="1400" dirty="0" smtClean="0"/>
                <a:t>$36</a:t>
              </a:r>
              <a:endParaRPr lang="en-US" sz="1400" dirty="0"/>
            </a:p>
          </p:txBody>
        </p:sp>
        <p:sp>
          <p:nvSpPr>
            <p:cNvPr id="41" name="TextBox 40"/>
            <p:cNvSpPr txBox="1"/>
            <p:nvPr/>
          </p:nvSpPr>
          <p:spPr>
            <a:xfrm>
              <a:off x="2485795" y="2592198"/>
              <a:ext cx="367709" cy="307777"/>
            </a:xfrm>
            <a:prstGeom prst="rect">
              <a:avLst/>
            </a:prstGeom>
            <a:noFill/>
          </p:spPr>
          <p:txBody>
            <a:bodyPr wrap="none" rtlCol="0">
              <a:spAutoFit/>
            </a:bodyPr>
            <a:lstStyle/>
            <a:p>
              <a:r>
                <a:rPr lang="en-US" sz="1400" dirty="0" smtClean="0"/>
                <a:t>32</a:t>
              </a:r>
              <a:endParaRPr lang="en-US" sz="1400" dirty="0"/>
            </a:p>
          </p:txBody>
        </p:sp>
        <p:sp>
          <p:nvSpPr>
            <p:cNvPr id="42" name="TextBox 41"/>
            <p:cNvSpPr txBox="1"/>
            <p:nvPr/>
          </p:nvSpPr>
          <p:spPr>
            <a:xfrm>
              <a:off x="2485796" y="3138056"/>
              <a:ext cx="367709" cy="307777"/>
            </a:xfrm>
            <a:prstGeom prst="rect">
              <a:avLst/>
            </a:prstGeom>
            <a:noFill/>
          </p:spPr>
          <p:txBody>
            <a:bodyPr wrap="none" rtlCol="0">
              <a:spAutoFit/>
            </a:bodyPr>
            <a:lstStyle/>
            <a:p>
              <a:r>
                <a:rPr lang="en-US" sz="1400" dirty="0" smtClean="0"/>
                <a:t>28</a:t>
              </a:r>
              <a:endParaRPr lang="en-US" sz="1400" dirty="0"/>
            </a:p>
          </p:txBody>
        </p:sp>
        <p:sp>
          <p:nvSpPr>
            <p:cNvPr id="43" name="TextBox 42"/>
            <p:cNvSpPr txBox="1"/>
            <p:nvPr/>
          </p:nvSpPr>
          <p:spPr>
            <a:xfrm>
              <a:off x="2485796" y="3698818"/>
              <a:ext cx="367709" cy="307777"/>
            </a:xfrm>
            <a:prstGeom prst="rect">
              <a:avLst/>
            </a:prstGeom>
            <a:noFill/>
          </p:spPr>
          <p:txBody>
            <a:bodyPr wrap="none" rtlCol="0">
              <a:spAutoFit/>
            </a:bodyPr>
            <a:lstStyle/>
            <a:p>
              <a:r>
                <a:rPr lang="en-US" sz="1400" dirty="0" smtClean="0"/>
                <a:t>24</a:t>
              </a:r>
              <a:endParaRPr lang="en-US" sz="1400" dirty="0"/>
            </a:p>
          </p:txBody>
        </p:sp>
        <p:sp>
          <p:nvSpPr>
            <p:cNvPr id="44" name="TextBox 43"/>
            <p:cNvSpPr txBox="1"/>
            <p:nvPr/>
          </p:nvSpPr>
          <p:spPr>
            <a:xfrm>
              <a:off x="2485796" y="4302400"/>
              <a:ext cx="367709" cy="307777"/>
            </a:xfrm>
            <a:prstGeom prst="rect">
              <a:avLst/>
            </a:prstGeom>
            <a:noFill/>
          </p:spPr>
          <p:txBody>
            <a:bodyPr wrap="none" rtlCol="0">
              <a:spAutoFit/>
            </a:bodyPr>
            <a:lstStyle/>
            <a:p>
              <a:r>
                <a:rPr lang="en-US" sz="1400" dirty="0" smtClean="0"/>
                <a:t>20</a:t>
              </a:r>
              <a:endParaRPr lang="en-US" sz="1400" dirty="0"/>
            </a:p>
          </p:txBody>
        </p:sp>
        <p:sp>
          <p:nvSpPr>
            <p:cNvPr id="45" name="TextBox 44"/>
            <p:cNvSpPr txBox="1"/>
            <p:nvPr/>
          </p:nvSpPr>
          <p:spPr>
            <a:xfrm>
              <a:off x="2577318" y="5360228"/>
              <a:ext cx="276187" cy="307777"/>
            </a:xfrm>
            <a:prstGeom prst="rect">
              <a:avLst/>
            </a:prstGeom>
            <a:noFill/>
          </p:spPr>
          <p:txBody>
            <a:bodyPr wrap="none" rtlCol="0">
              <a:spAutoFit/>
            </a:bodyPr>
            <a:lstStyle/>
            <a:p>
              <a:r>
                <a:rPr lang="en-US" sz="1400" dirty="0" smtClean="0"/>
                <a:t>0</a:t>
              </a:r>
              <a:endParaRPr lang="en-US" sz="1400" dirty="0"/>
            </a:p>
          </p:txBody>
        </p:sp>
        <p:sp>
          <p:nvSpPr>
            <p:cNvPr id="46" name="TextBox 45"/>
            <p:cNvSpPr txBox="1"/>
            <p:nvPr/>
          </p:nvSpPr>
          <p:spPr>
            <a:xfrm>
              <a:off x="3359481" y="5726966"/>
              <a:ext cx="276187" cy="307777"/>
            </a:xfrm>
            <a:prstGeom prst="rect">
              <a:avLst/>
            </a:prstGeom>
            <a:noFill/>
          </p:spPr>
          <p:txBody>
            <a:bodyPr wrap="none" rtlCol="0">
              <a:spAutoFit/>
            </a:bodyPr>
            <a:lstStyle/>
            <a:p>
              <a:r>
                <a:rPr lang="en-US" sz="1400" dirty="0" smtClean="0"/>
                <a:t>4</a:t>
              </a:r>
              <a:endParaRPr lang="en-US" sz="1400" dirty="0"/>
            </a:p>
          </p:txBody>
        </p:sp>
        <p:sp>
          <p:nvSpPr>
            <p:cNvPr id="47" name="TextBox 46"/>
            <p:cNvSpPr txBox="1"/>
            <p:nvPr/>
          </p:nvSpPr>
          <p:spPr>
            <a:xfrm>
              <a:off x="4070323" y="5725477"/>
              <a:ext cx="276187" cy="307777"/>
            </a:xfrm>
            <a:prstGeom prst="rect">
              <a:avLst/>
            </a:prstGeom>
            <a:noFill/>
          </p:spPr>
          <p:txBody>
            <a:bodyPr wrap="square" rtlCol="0">
              <a:spAutoFit/>
            </a:bodyPr>
            <a:lstStyle/>
            <a:p>
              <a:r>
                <a:rPr lang="en-US" sz="1400" dirty="0" smtClean="0"/>
                <a:t>8</a:t>
              </a:r>
              <a:endParaRPr lang="en-US" sz="1400" dirty="0"/>
            </a:p>
          </p:txBody>
        </p:sp>
        <p:sp>
          <p:nvSpPr>
            <p:cNvPr id="48" name="TextBox 47"/>
            <p:cNvSpPr txBox="1"/>
            <p:nvPr/>
          </p:nvSpPr>
          <p:spPr>
            <a:xfrm>
              <a:off x="4773462" y="5725477"/>
              <a:ext cx="367709" cy="307777"/>
            </a:xfrm>
            <a:prstGeom prst="rect">
              <a:avLst/>
            </a:prstGeom>
            <a:noFill/>
          </p:spPr>
          <p:txBody>
            <a:bodyPr wrap="none" rtlCol="0">
              <a:spAutoFit/>
            </a:bodyPr>
            <a:lstStyle/>
            <a:p>
              <a:r>
                <a:rPr lang="en-US" sz="1400" dirty="0" smtClean="0"/>
                <a:t>12</a:t>
              </a:r>
              <a:endParaRPr lang="en-US" sz="1400" dirty="0"/>
            </a:p>
          </p:txBody>
        </p:sp>
        <p:sp>
          <p:nvSpPr>
            <p:cNvPr id="49" name="TextBox 48"/>
            <p:cNvSpPr txBox="1"/>
            <p:nvPr/>
          </p:nvSpPr>
          <p:spPr>
            <a:xfrm>
              <a:off x="5515704" y="5725477"/>
              <a:ext cx="367709" cy="307777"/>
            </a:xfrm>
            <a:prstGeom prst="rect">
              <a:avLst/>
            </a:prstGeom>
            <a:noFill/>
          </p:spPr>
          <p:txBody>
            <a:bodyPr wrap="none" rtlCol="0">
              <a:spAutoFit/>
            </a:bodyPr>
            <a:lstStyle/>
            <a:p>
              <a:r>
                <a:rPr lang="en-US" sz="1400" dirty="0" smtClean="0"/>
                <a:t>16</a:t>
              </a:r>
              <a:endParaRPr lang="en-US" sz="1400" dirty="0"/>
            </a:p>
          </p:txBody>
        </p:sp>
        <p:sp>
          <p:nvSpPr>
            <p:cNvPr id="50" name="TextBox 49"/>
            <p:cNvSpPr txBox="1"/>
            <p:nvPr/>
          </p:nvSpPr>
          <p:spPr>
            <a:xfrm>
              <a:off x="6210052" y="5725477"/>
              <a:ext cx="367709" cy="307777"/>
            </a:xfrm>
            <a:prstGeom prst="rect">
              <a:avLst/>
            </a:prstGeom>
            <a:noFill/>
          </p:spPr>
          <p:txBody>
            <a:bodyPr wrap="none" rtlCol="0">
              <a:spAutoFit/>
            </a:bodyPr>
            <a:lstStyle/>
            <a:p>
              <a:r>
                <a:rPr lang="en-US" sz="1400" dirty="0" smtClean="0"/>
                <a:t>20</a:t>
              </a:r>
              <a:endParaRPr lang="en-US" sz="1400" dirty="0"/>
            </a:p>
          </p:txBody>
        </p:sp>
      </p:grpSp>
      <p:grpSp>
        <p:nvGrpSpPr>
          <p:cNvPr id="64" name="Group 63"/>
          <p:cNvGrpSpPr/>
          <p:nvPr/>
        </p:nvGrpSpPr>
        <p:grpSpPr>
          <a:xfrm>
            <a:off x="2896241" y="2109043"/>
            <a:ext cx="2855893" cy="2398277"/>
            <a:chOff x="2896241" y="2109043"/>
            <a:chExt cx="2855893" cy="2398277"/>
          </a:xfrm>
        </p:grpSpPr>
        <p:sp>
          <p:nvSpPr>
            <p:cNvPr id="56" name="Oval 55"/>
            <p:cNvSpPr/>
            <p:nvPr/>
          </p:nvSpPr>
          <p:spPr>
            <a:xfrm>
              <a:off x="2896241" y="2109043"/>
              <a:ext cx="115743" cy="1030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444801" y="2592198"/>
              <a:ext cx="105548" cy="104444"/>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4155842" y="3187501"/>
              <a:ext cx="105150" cy="104444"/>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4905535" y="3800484"/>
              <a:ext cx="106740" cy="10444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646984" y="4405258"/>
              <a:ext cx="105150" cy="10206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2" name="Straight Connector 61"/>
          <p:cNvCxnSpPr>
            <a:endCxn id="60" idx="5"/>
          </p:cNvCxnSpPr>
          <p:nvPr/>
        </p:nvCxnSpPr>
        <p:spPr>
          <a:xfrm>
            <a:off x="2964719" y="2162135"/>
            <a:ext cx="2772016" cy="23302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035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Supply</a:t>
            </a:r>
            <a:endParaRPr lang="en-US" dirty="0"/>
          </a:p>
        </p:txBody>
      </p:sp>
      <p:sp>
        <p:nvSpPr>
          <p:cNvPr id="4" name="Content Placeholder 3"/>
          <p:cNvSpPr>
            <a:spLocks noGrp="1"/>
          </p:cNvSpPr>
          <p:nvPr>
            <p:ph idx="1"/>
          </p:nvPr>
        </p:nvSpPr>
        <p:spPr/>
        <p:txBody>
          <a:bodyPr>
            <a:normAutofit fontScale="92500" lnSpcReduction="10000"/>
          </a:bodyPr>
          <a:lstStyle/>
          <a:p>
            <a:pPr lvl="0"/>
            <a:r>
              <a:rPr lang="en-US" b="1" dirty="0" smtClean="0"/>
              <a:t>Supply</a:t>
            </a:r>
            <a:r>
              <a:rPr lang="en-US" dirty="0" smtClean="0"/>
              <a:t> is the quantities that sellers will offer for sale at various prices during a given period of time</a:t>
            </a:r>
          </a:p>
          <a:p>
            <a:pPr lvl="0"/>
            <a:r>
              <a:rPr lang="en-US" dirty="0" smtClean="0"/>
              <a:t>As price rises, suppliers want to supply more, while consumers want to purchase less</a:t>
            </a:r>
          </a:p>
          <a:p>
            <a:r>
              <a:rPr lang="en-US" dirty="0" smtClean="0"/>
              <a:t>Suppliers want to make a profit.  If their costs of doing business remain unchanged, their profits will increase as the price of their product rises</a:t>
            </a:r>
          </a:p>
          <a:p>
            <a:pPr lvl="1"/>
            <a:r>
              <a:rPr lang="en-US" dirty="0" smtClean="0"/>
              <a:t>They want to supply more of their product at higher prices because they can make more money</a:t>
            </a:r>
          </a:p>
          <a:p>
            <a:pPr lvl="1"/>
            <a:r>
              <a:rPr lang="en-US" dirty="0" smtClean="0"/>
              <a:t>If prices fall, sellers prefer to supply less of their product because their profits will also fall</a:t>
            </a:r>
            <a:endParaRPr lang="en-US" dirty="0"/>
          </a:p>
        </p:txBody>
      </p:sp>
    </p:spTree>
    <p:extLst>
      <p:ext uri="{BB962C8B-B14F-4D97-AF65-F5344CB8AC3E}">
        <p14:creationId xmlns:p14="http://schemas.microsoft.com/office/powerpoint/2010/main" val="148719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Supply</a:t>
            </a:r>
            <a:endParaRPr lang="en-US" dirty="0"/>
          </a:p>
        </p:txBody>
      </p:sp>
      <p:sp>
        <p:nvSpPr>
          <p:cNvPr id="3" name="Content Placeholder 2"/>
          <p:cNvSpPr>
            <a:spLocks noGrp="1"/>
          </p:cNvSpPr>
          <p:nvPr>
            <p:ph idx="1"/>
          </p:nvPr>
        </p:nvSpPr>
        <p:spPr/>
        <p:txBody>
          <a:bodyPr/>
          <a:lstStyle/>
          <a:p>
            <a:r>
              <a:rPr lang="en-US" b="1" dirty="0" smtClean="0"/>
              <a:t>The</a:t>
            </a:r>
            <a:r>
              <a:rPr lang="en-US" dirty="0" smtClean="0"/>
              <a:t> </a:t>
            </a:r>
            <a:r>
              <a:rPr lang="en-US" b="1" dirty="0" smtClean="0"/>
              <a:t>law of supply</a:t>
            </a:r>
            <a:r>
              <a:rPr lang="en-US" dirty="0" smtClean="0"/>
              <a:t>: </a:t>
            </a:r>
            <a:r>
              <a:rPr lang="en-US" i="1" dirty="0" smtClean="0"/>
              <a:t>The quantity supplied will increase if price increases and fall if price falls, as long as other things do not change.</a:t>
            </a:r>
            <a:endParaRPr lang="en-US" sz="3000" dirty="0" smtClean="0"/>
          </a:p>
          <a:p>
            <a:r>
              <a:rPr lang="en-US" dirty="0" smtClean="0"/>
              <a:t>Unlike demand</a:t>
            </a:r>
            <a:r>
              <a:rPr lang="en-US" dirty="0" smtClean="0"/>
              <a:t>, where there is an </a:t>
            </a:r>
            <a:r>
              <a:rPr lang="en-US" u="sng" dirty="0" smtClean="0"/>
              <a:t>inverse</a:t>
            </a:r>
            <a:r>
              <a:rPr lang="en-US" dirty="0" smtClean="0"/>
              <a:t> relationship between price and quantity demanded, quantity supplied is </a:t>
            </a:r>
            <a:r>
              <a:rPr lang="en-US" u="sng" dirty="0" smtClean="0"/>
              <a:t>directly</a:t>
            </a:r>
            <a:r>
              <a:rPr lang="en-US" dirty="0" smtClean="0"/>
              <a:t> related to price</a:t>
            </a:r>
            <a:endParaRPr lang="en-US" sz="3000" dirty="0" smtClean="0"/>
          </a:p>
          <a:p>
            <a:pPr marL="0" indent="0">
              <a:buNone/>
            </a:pPr>
            <a:endParaRPr lang="en-US" dirty="0"/>
          </a:p>
        </p:txBody>
      </p:sp>
    </p:spTree>
    <p:extLst>
      <p:ext uri="{BB962C8B-B14F-4D97-AF65-F5344CB8AC3E}">
        <p14:creationId xmlns:p14="http://schemas.microsoft.com/office/powerpoint/2010/main" val="30537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Supply Schedule</a:t>
            </a:r>
            <a:endParaRPr lang="en-US" dirty="0"/>
          </a:p>
        </p:txBody>
      </p:sp>
      <p:sp>
        <p:nvSpPr>
          <p:cNvPr id="3" name="Content Placeholder 2"/>
          <p:cNvSpPr>
            <a:spLocks noGrp="1"/>
          </p:cNvSpPr>
          <p:nvPr>
            <p:ph idx="1"/>
          </p:nvPr>
        </p:nvSpPr>
        <p:spPr>
          <a:xfrm>
            <a:off x="900112" y="2133601"/>
            <a:ext cx="7345363" cy="1296945"/>
          </a:xfrm>
        </p:spPr>
        <p:txBody>
          <a:bodyPr>
            <a:normAutofit lnSpcReduction="10000"/>
          </a:bodyPr>
          <a:lstStyle/>
          <a:p>
            <a:r>
              <a:rPr lang="en-US" b="1" dirty="0" smtClean="0"/>
              <a:t>Supply schedule</a:t>
            </a:r>
            <a:r>
              <a:rPr lang="en-US" dirty="0" smtClean="0"/>
              <a:t>: a numerical tabulation, usually organized into a table, of the quantities supplied at selected prices</a:t>
            </a:r>
          </a:p>
          <a:p>
            <a:endParaRPr lang="en-US" dirty="0"/>
          </a:p>
        </p:txBody>
      </p:sp>
      <p:graphicFrame>
        <p:nvGraphicFramePr>
          <p:cNvPr id="4" name="Table 3"/>
          <p:cNvGraphicFramePr>
            <a:graphicFrameLocks noGrp="1"/>
          </p:cNvGraphicFramePr>
          <p:nvPr/>
        </p:nvGraphicFramePr>
        <p:xfrm>
          <a:off x="1523999" y="3430546"/>
          <a:ext cx="6096000" cy="3042920"/>
        </p:xfrm>
        <a:graphic>
          <a:graphicData uri="http://schemas.openxmlformats.org/drawingml/2006/table">
            <a:tbl>
              <a:tblPr firstRow="1" bandRow="1">
                <a:tableStyleId>{69012ECD-51FC-41F1-AA8D-1B2483CD663E}</a:tableStyleId>
              </a:tblPr>
              <a:tblGrid>
                <a:gridCol w="3048000"/>
                <a:gridCol w="3048000"/>
              </a:tblGrid>
              <a:tr h="370840">
                <a:tc>
                  <a:txBody>
                    <a:bodyPr/>
                    <a:lstStyle/>
                    <a:p>
                      <a:pPr algn="ctr"/>
                      <a:r>
                        <a:rPr lang="en-US" dirty="0" smtClean="0"/>
                        <a:t>If the price of T-shirts were…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The seller would</a:t>
                      </a:r>
                      <a:r>
                        <a:rPr lang="en-US" baseline="0" dirty="0" smtClean="0"/>
                        <a:t> like to sell</a:t>
                      </a:r>
                      <a:r>
                        <a:rPr lang="en-US" dirty="0" smtClean="0"/>
                        <a:t> in a given time period (quantity supplied)…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 T-shirts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$24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 T-shirts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$28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8 T-shirts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$32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12 T-shirt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$36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16 T-shirts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448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Curve</a:t>
            </a:r>
            <a:endParaRPr lang="en-US" dirty="0"/>
          </a:p>
        </p:txBody>
      </p:sp>
      <p:sp>
        <p:nvSpPr>
          <p:cNvPr id="3" name="Content Placeholder 2"/>
          <p:cNvSpPr>
            <a:spLocks noGrp="1"/>
          </p:cNvSpPr>
          <p:nvPr>
            <p:ph idx="1"/>
          </p:nvPr>
        </p:nvSpPr>
        <p:spPr>
          <a:xfrm>
            <a:off x="900113" y="2133601"/>
            <a:ext cx="4213106" cy="3931920"/>
          </a:xfrm>
        </p:spPr>
        <p:txBody>
          <a:bodyPr>
            <a:normAutofit fontScale="85000" lnSpcReduction="20000"/>
          </a:bodyPr>
          <a:lstStyle/>
          <a:p>
            <a:pPr lvl="0"/>
            <a:r>
              <a:rPr lang="en-US" dirty="0" smtClean="0"/>
              <a:t>Supply schedules can also be graphed, just like demand schedules</a:t>
            </a:r>
          </a:p>
          <a:p>
            <a:pPr lvl="0"/>
            <a:r>
              <a:rPr lang="en-US" dirty="0" smtClean="0"/>
              <a:t>The resulting line is called a </a:t>
            </a:r>
            <a:r>
              <a:rPr lang="en-US" b="1" dirty="0" smtClean="0"/>
              <a:t>supply curve</a:t>
            </a:r>
            <a:r>
              <a:rPr lang="en-US" dirty="0" smtClean="0"/>
              <a:t> (even if it’s a straight line)</a:t>
            </a:r>
          </a:p>
          <a:p>
            <a:pPr lvl="0"/>
            <a:r>
              <a:rPr lang="en-US" dirty="0" smtClean="0"/>
              <a:t>Shows that suppliers supply less at lower prices and steadily increase quantity supplied as prices increase</a:t>
            </a:r>
          </a:p>
          <a:p>
            <a:endParaRPr lang="en-US" dirty="0"/>
          </a:p>
        </p:txBody>
      </p:sp>
      <p:grpSp>
        <p:nvGrpSpPr>
          <p:cNvPr id="4" name="Group 11"/>
          <p:cNvGrpSpPr/>
          <p:nvPr/>
        </p:nvGrpSpPr>
        <p:grpSpPr>
          <a:xfrm>
            <a:off x="5715258" y="2655365"/>
            <a:ext cx="2810620" cy="2960505"/>
            <a:chOff x="5434856" y="2655374"/>
            <a:chExt cx="2810620" cy="2960505"/>
          </a:xfrm>
        </p:grpSpPr>
        <p:cxnSp>
          <p:nvCxnSpPr>
            <p:cNvPr id="7" name="Straight Connector 6"/>
            <p:cNvCxnSpPr/>
            <p:nvPr/>
          </p:nvCxnSpPr>
          <p:spPr>
            <a:xfrm rot="5400000">
              <a:off x="3958732" y="4131498"/>
              <a:ext cx="2960495" cy="82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0800000">
              <a:off x="5434857" y="5615876"/>
              <a:ext cx="2810619"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6044745" y="5696189"/>
            <a:ext cx="1980029" cy="369332"/>
          </a:xfrm>
          <a:prstGeom prst="rect">
            <a:avLst/>
          </a:prstGeom>
          <a:noFill/>
        </p:spPr>
        <p:txBody>
          <a:bodyPr wrap="none" rtlCol="0">
            <a:spAutoFit/>
          </a:bodyPr>
          <a:lstStyle/>
          <a:p>
            <a:r>
              <a:rPr lang="en-US" dirty="0" smtClean="0"/>
              <a:t>Quantity Supplied</a:t>
            </a:r>
            <a:endParaRPr lang="en-US" dirty="0"/>
          </a:p>
        </p:txBody>
      </p:sp>
      <p:sp>
        <p:nvSpPr>
          <p:cNvPr id="13" name="TextBox 12"/>
          <p:cNvSpPr txBox="1"/>
          <p:nvPr/>
        </p:nvSpPr>
        <p:spPr>
          <a:xfrm>
            <a:off x="5113219" y="3702681"/>
            <a:ext cx="461665" cy="590065"/>
          </a:xfrm>
          <a:prstGeom prst="rect">
            <a:avLst/>
          </a:prstGeom>
          <a:noFill/>
        </p:spPr>
        <p:txBody>
          <a:bodyPr vert="vert270" wrap="none" rtlCol="0">
            <a:spAutoFit/>
          </a:bodyPr>
          <a:lstStyle/>
          <a:p>
            <a:r>
              <a:rPr lang="en-US" dirty="0" smtClean="0"/>
              <a:t>Price</a:t>
            </a:r>
            <a:endParaRPr lang="en-US" dirty="0"/>
          </a:p>
        </p:txBody>
      </p:sp>
      <p:cxnSp>
        <p:nvCxnSpPr>
          <p:cNvPr id="10" name="Straight Connector 9"/>
          <p:cNvCxnSpPr/>
          <p:nvPr/>
        </p:nvCxnSpPr>
        <p:spPr>
          <a:xfrm rot="10800000" flipV="1">
            <a:off x="6044746" y="3183151"/>
            <a:ext cx="2143397" cy="212759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19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smtClean="0"/>
              <a:t>The  market is where we do business</a:t>
            </a:r>
          </a:p>
          <a:p>
            <a:r>
              <a:rPr lang="en-CA" dirty="0" smtClean="0"/>
              <a:t>4 distinct features in the market: </a:t>
            </a:r>
          </a:p>
          <a:p>
            <a:pPr lvl="1"/>
            <a:r>
              <a:rPr lang="en-US" dirty="0"/>
              <a:t>A market can be a physical place where products are bought and sold</a:t>
            </a:r>
            <a:endParaRPr lang="en-US" sz="2600" dirty="0"/>
          </a:p>
          <a:p>
            <a:pPr lvl="1"/>
            <a:r>
              <a:rPr lang="en-US" dirty="0"/>
              <a:t>The term market can be used </a:t>
            </a:r>
            <a:r>
              <a:rPr lang="en-US" dirty="0" smtClean="0"/>
              <a:t>to refer </a:t>
            </a:r>
            <a:r>
              <a:rPr lang="en-US" dirty="0"/>
              <a:t>to all buyers and sellers of a particular good or service</a:t>
            </a:r>
            <a:endParaRPr lang="en-US" sz="2600" dirty="0"/>
          </a:p>
          <a:p>
            <a:pPr lvl="1"/>
            <a:r>
              <a:rPr lang="en-US" dirty="0"/>
              <a:t>A market can be the demand that exists for a particular product or service</a:t>
            </a:r>
            <a:endParaRPr lang="en-US" sz="2600" dirty="0"/>
          </a:p>
          <a:p>
            <a:pPr lvl="1"/>
            <a:r>
              <a:rPr lang="en-US" dirty="0"/>
              <a:t>The term market can describe the process by which a buyer and seller arrive at a mutually acceptable price and quantity</a:t>
            </a:r>
            <a:endParaRPr lang="en-US" sz="2600" dirty="0"/>
          </a:p>
          <a:p>
            <a:endParaRPr lang="en-CA" dirty="0"/>
          </a:p>
        </p:txBody>
      </p:sp>
      <p:sp>
        <p:nvSpPr>
          <p:cNvPr id="3" name="Title 2"/>
          <p:cNvSpPr>
            <a:spLocks noGrp="1"/>
          </p:cNvSpPr>
          <p:nvPr>
            <p:ph type="title"/>
          </p:nvPr>
        </p:nvSpPr>
        <p:spPr/>
        <p:txBody>
          <a:bodyPr/>
          <a:lstStyle/>
          <a:p>
            <a:r>
              <a:rPr lang="en-CA" dirty="0" smtClean="0"/>
              <a:t>The Market </a:t>
            </a:r>
            <a:endParaRPr lang="en-CA" dirty="0"/>
          </a:p>
        </p:txBody>
      </p:sp>
    </p:spTree>
    <p:extLst>
      <p:ext uri="{BB962C8B-B14F-4D97-AF65-F5344CB8AC3E}">
        <p14:creationId xmlns:p14="http://schemas.microsoft.com/office/powerpoint/2010/main" val="91398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Supply vs. Quantity Supplied</a:t>
            </a:r>
            <a:endParaRPr lang="en-US" dirty="0"/>
          </a:p>
        </p:txBody>
      </p:sp>
      <p:sp>
        <p:nvSpPr>
          <p:cNvPr id="3" name="Content Placeholder 2"/>
          <p:cNvSpPr>
            <a:spLocks noGrp="1"/>
          </p:cNvSpPr>
          <p:nvPr>
            <p:ph idx="1"/>
          </p:nvPr>
        </p:nvSpPr>
        <p:spPr/>
        <p:txBody>
          <a:bodyPr/>
          <a:lstStyle/>
          <a:p>
            <a:r>
              <a:rPr lang="en-US" b="1" dirty="0" smtClean="0"/>
              <a:t>Supply </a:t>
            </a:r>
            <a:r>
              <a:rPr lang="en-US" dirty="0" smtClean="0"/>
              <a:t>refers to the whole series of price and quantity relationships</a:t>
            </a:r>
            <a:endParaRPr lang="en-US" sz="3000" dirty="0" smtClean="0"/>
          </a:p>
          <a:p>
            <a:r>
              <a:rPr lang="en-US" b="1" dirty="0" smtClean="0"/>
              <a:t>Quantity supplied</a:t>
            </a:r>
            <a:r>
              <a:rPr lang="en-US" dirty="0" smtClean="0"/>
              <a:t> refers to one relationship that is determined by price</a:t>
            </a:r>
            <a:endParaRPr lang="en-US" sz="3000" dirty="0" smtClean="0"/>
          </a:p>
          <a:p>
            <a:r>
              <a:rPr lang="en-US" dirty="0" smtClean="0"/>
              <a:t>If we were to compare quantities supplied when T-shirts are $24 to when they are $28 we would say that quantity supplied rose by 4 T-shirts, not that supply increased by 4.</a:t>
            </a:r>
            <a:endParaRPr lang="en-US" sz="3000" dirty="0" smtClean="0"/>
          </a:p>
          <a:p>
            <a:endParaRPr lang="en-US" dirty="0"/>
          </a:p>
        </p:txBody>
      </p:sp>
    </p:spTree>
    <p:extLst>
      <p:ext uri="{BB962C8B-B14F-4D97-AF65-F5344CB8AC3E}">
        <p14:creationId xmlns:p14="http://schemas.microsoft.com/office/powerpoint/2010/main" val="216407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Equilibrium</a:t>
            </a:r>
            <a:endParaRPr lang="en-US" dirty="0"/>
          </a:p>
        </p:txBody>
      </p:sp>
      <p:sp>
        <p:nvSpPr>
          <p:cNvPr id="3" name="Content Placeholder 2"/>
          <p:cNvSpPr>
            <a:spLocks noGrp="1"/>
          </p:cNvSpPr>
          <p:nvPr>
            <p:ph idx="1"/>
          </p:nvPr>
        </p:nvSpPr>
        <p:spPr/>
        <p:txBody>
          <a:bodyPr/>
          <a:lstStyle/>
          <a:p>
            <a:pPr lvl="0"/>
            <a:r>
              <a:rPr lang="en-US" dirty="0" smtClean="0"/>
              <a:t>In the real world, the prices consumers pay and sellers receive are determined by the interaction of demand and supply</a:t>
            </a:r>
          </a:p>
          <a:p>
            <a:pPr lvl="0"/>
            <a:r>
              <a:rPr lang="en-US" dirty="0" smtClean="0"/>
              <a:t>We can combine our two schedules for T-shirts so we can see how this occurs</a:t>
            </a:r>
          </a:p>
          <a:p>
            <a:endParaRPr lang="en-US" dirty="0"/>
          </a:p>
        </p:txBody>
      </p:sp>
    </p:spTree>
    <p:extLst>
      <p:ext uri="{BB962C8B-B14F-4D97-AF65-F5344CB8AC3E}">
        <p14:creationId xmlns:p14="http://schemas.microsoft.com/office/powerpoint/2010/main" val="2245884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endParaRPr lang="en-CA"/>
          </a:p>
        </p:txBody>
      </p:sp>
      <p:sp>
        <p:nvSpPr>
          <p:cNvPr id="2" name="Title 1"/>
          <p:cNvSpPr>
            <a:spLocks noGrp="1"/>
          </p:cNvSpPr>
          <p:nvPr>
            <p:ph type="title"/>
          </p:nvPr>
        </p:nvSpPr>
        <p:spPr/>
        <p:txBody>
          <a:bodyPr>
            <a:normAutofit/>
          </a:bodyPr>
          <a:lstStyle/>
          <a:p>
            <a:r>
              <a:rPr lang="en-US" dirty="0" smtClean="0"/>
              <a:t>Price at equilibrium for T-shirts</a:t>
            </a:r>
            <a:endParaRPr lang="en-US" dirty="0"/>
          </a:p>
        </p:txBody>
      </p:sp>
      <p:sp>
        <p:nvSpPr>
          <p:cNvPr id="7" name="TextBox 6"/>
          <p:cNvSpPr txBox="1"/>
          <p:nvPr/>
        </p:nvSpPr>
        <p:spPr>
          <a:xfrm>
            <a:off x="3700091" y="6033254"/>
            <a:ext cx="2146742" cy="369332"/>
          </a:xfrm>
          <a:prstGeom prst="rect">
            <a:avLst/>
          </a:prstGeom>
          <a:noFill/>
        </p:spPr>
        <p:txBody>
          <a:bodyPr wrap="none" rtlCol="0">
            <a:spAutoFit/>
          </a:bodyPr>
          <a:lstStyle/>
          <a:p>
            <a:r>
              <a:rPr lang="en-US" dirty="0" smtClean="0"/>
              <a:t>Quantity demanded</a:t>
            </a:r>
            <a:endParaRPr lang="en-US" dirty="0"/>
          </a:p>
        </p:txBody>
      </p:sp>
      <p:grpSp>
        <p:nvGrpSpPr>
          <p:cNvPr id="3" name="Group 50"/>
          <p:cNvGrpSpPr/>
          <p:nvPr/>
        </p:nvGrpSpPr>
        <p:grpSpPr>
          <a:xfrm>
            <a:off x="2071378" y="1954424"/>
            <a:ext cx="4506383" cy="4080319"/>
            <a:chOff x="2071378" y="1954424"/>
            <a:chExt cx="4506383" cy="4080319"/>
          </a:xfrm>
        </p:grpSpPr>
        <p:grpSp>
          <p:nvGrpSpPr>
            <p:cNvPr id="4" name="Group 3"/>
            <p:cNvGrpSpPr/>
            <p:nvPr/>
          </p:nvGrpSpPr>
          <p:grpSpPr>
            <a:xfrm>
              <a:off x="2954121" y="1954424"/>
              <a:ext cx="3610591" cy="3661448"/>
              <a:chOff x="5434856" y="2655374"/>
              <a:chExt cx="2810620" cy="2960505"/>
            </a:xfrm>
          </p:grpSpPr>
          <p:cxnSp>
            <p:nvCxnSpPr>
              <p:cNvPr id="5" name="Straight Connector 4"/>
              <p:cNvCxnSpPr/>
              <p:nvPr/>
            </p:nvCxnSpPr>
            <p:spPr>
              <a:xfrm rot="5400000">
                <a:off x="3958732" y="4131498"/>
                <a:ext cx="2960495" cy="82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0800000">
                <a:off x="5434857" y="5615876"/>
                <a:ext cx="2810619"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2071378" y="3009974"/>
              <a:ext cx="461665" cy="1592744"/>
            </a:xfrm>
            <a:prstGeom prst="rect">
              <a:avLst/>
            </a:prstGeom>
            <a:noFill/>
          </p:spPr>
          <p:txBody>
            <a:bodyPr vert="vert270" wrap="none" rtlCol="0">
              <a:spAutoFit/>
            </a:bodyPr>
            <a:lstStyle/>
            <a:p>
              <a:r>
                <a:rPr lang="en-US" dirty="0" smtClean="0"/>
                <a:t>Price of T-shirt</a:t>
              </a:r>
              <a:endParaRPr lang="en-US" dirty="0"/>
            </a:p>
          </p:txBody>
        </p:sp>
        <p:cxnSp>
          <p:nvCxnSpPr>
            <p:cNvPr id="11" name="Straight Connector 10"/>
            <p:cNvCxnSpPr/>
            <p:nvPr/>
          </p:nvCxnSpPr>
          <p:spPr>
            <a:xfrm flipV="1">
              <a:off x="2853505" y="5244777"/>
              <a:ext cx="230920" cy="1154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853505" y="5397177"/>
              <a:ext cx="230920" cy="1154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2853506" y="4975819"/>
              <a:ext cx="1006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a:off x="2853505" y="4454701"/>
              <a:ext cx="10060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flipV="1">
              <a:off x="2853506" y="3852705"/>
              <a:ext cx="100611"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2853506" y="3290356"/>
              <a:ext cx="11121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2853506" y="2744498"/>
              <a:ext cx="10060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flipV="1">
              <a:off x="2853506" y="2160583"/>
              <a:ext cx="100615"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3430803" y="5681839"/>
              <a:ext cx="13195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4141247" y="5682237"/>
              <a:ext cx="13275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4891735" y="5682237"/>
              <a:ext cx="13275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6326339" y="5682635"/>
              <a:ext cx="1335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5632790" y="5682638"/>
              <a:ext cx="13195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399798" y="2006694"/>
              <a:ext cx="453707" cy="307777"/>
            </a:xfrm>
            <a:prstGeom prst="rect">
              <a:avLst/>
            </a:prstGeom>
            <a:noFill/>
          </p:spPr>
          <p:txBody>
            <a:bodyPr wrap="none" rtlCol="0">
              <a:spAutoFit/>
            </a:bodyPr>
            <a:lstStyle/>
            <a:p>
              <a:r>
                <a:rPr lang="en-US" sz="1400" dirty="0" smtClean="0"/>
                <a:t>$36</a:t>
              </a:r>
              <a:endParaRPr lang="en-US" sz="1400" dirty="0"/>
            </a:p>
          </p:txBody>
        </p:sp>
        <p:sp>
          <p:nvSpPr>
            <p:cNvPr id="41" name="TextBox 40"/>
            <p:cNvSpPr txBox="1"/>
            <p:nvPr/>
          </p:nvSpPr>
          <p:spPr>
            <a:xfrm>
              <a:off x="2485795" y="2592198"/>
              <a:ext cx="367709" cy="307777"/>
            </a:xfrm>
            <a:prstGeom prst="rect">
              <a:avLst/>
            </a:prstGeom>
            <a:noFill/>
          </p:spPr>
          <p:txBody>
            <a:bodyPr wrap="none" rtlCol="0">
              <a:spAutoFit/>
            </a:bodyPr>
            <a:lstStyle/>
            <a:p>
              <a:r>
                <a:rPr lang="en-US" sz="1400" dirty="0" smtClean="0"/>
                <a:t>32</a:t>
              </a:r>
              <a:endParaRPr lang="en-US" sz="1400" dirty="0"/>
            </a:p>
          </p:txBody>
        </p:sp>
        <p:sp>
          <p:nvSpPr>
            <p:cNvPr id="42" name="TextBox 41"/>
            <p:cNvSpPr txBox="1"/>
            <p:nvPr/>
          </p:nvSpPr>
          <p:spPr>
            <a:xfrm>
              <a:off x="2485796" y="3138056"/>
              <a:ext cx="367709" cy="307777"/>
            </a:xfrm>
            <a:prstGeom prst="rect">
              <a:avLst/>
            </a:prstGeom>
            <a:noFill/>
          </p:spPr>
          <p:txBody>
            <a:bodyPr wrap="none" rtlCol="0">
              <a:spAutoFit/>
            </a:bodyPr>
            <a:lstStyle/>
            <a:p>
              <a:r>
                <a:rPr lang="en-US" sz="1400" dirty="0" smtClean="0"/>
                <a:t>28</a:t>
              </a:r>
              <a:endParaRPr lang="en-US" sz="1400" dirty="0"/>
            </a:p>
          </p:txBody>
        </p:sp>
        <p:sp>
          <p:nvSpPr>
            <p:cNvPr id="43" name="TextBox 42"/>
            <p:cNvSpPr txBox="1"/>
            <p:nvPr/>
          </p:nvSpPr>
          <p:spPr>
            <a:xfrm>
              <a:off x="2485796" y="3698818"/>
              <a:ext cx="367709" cy="307777"/>
            </a:xfrm>
            <a:prstGeom prst="rect">
              <a:avLst/>
            </a:prstGeom>
            <a:noFill/>
          </p:spPr>
          <p:txBody>
            <a:bodyPr wrap="none" rtlCol="0">
              <a:spAutoFit/>
            </a:bodyPr>
            <a:lstStyle/>
            <a:p>
              <a:r>
                <a:rPr lang="en-US" sz="1400" dirty="0" smtClean="0"/>
                <a:t>24</a:t>
              </a:r>
              <a:endParaRPr lang="en-US" sz="1400" dirty="0"/>
            </a:p>
          </p:txBody>
        </p:sp>
        <p:sp>
          <p:nvSpPr>
            <p:cNvPr id="44" name="TextBox 43"/>
            <p:cNvSpPr txBox="1"/>
            <p:nvPr/>
          </p:nvSpPr>
          <p:spPr>
            <a:xfrm>
              <a:off x="2485796" y="4302400"/>
              <a:ext cx="367709" cy="307777"/>
            </a:xfrm>
            <a:prstGeom prst="rect">
              <a:avLst/>
            </a:prstGeom>
            <a:noFill/>
          </p:spPr>
          <p:txBody>
            <a:bodyPr wrap="none" rtlCol="0">
              <a:spAutoFit/>
            </a:bodyPr>
            <a:lstStyle/>
            <a:p>
              <a:r>
                <a:rPr lang="en-US" sz="1400" dirty="0" smtClean="0"/>
                <a:t>20</a:t>
              </a:r>
              <a:endParaRPr lang="en-US" sz="1400" dirty="0"/>
            </a:p>
          </p:txBody>
        </p:sp>
        <p:sp>
          <p:nvSpPr>
            <p:cNvPr id="45" name="TextBox 44"/>
            <p:cNvSpPr txBox="1"/>
            <p:nvPr/>
          </p:nvSpPr>
          <p:spPr>
            <a:xfrm>
              <a:off x="2577318" y="5360228"/>
              <a:ext cx="276187" cy="307777"/>
            </a:xfrm>
            <a:prstGeom prst="rect">
              <a:avLst/>
            </a:prstGeom>
            <a:noFill/>
          </p:spPr>
          <p:txBody>
            <a:bodyPr wrap="none" rtlCol="0">
              <a:spAutoFit/>
            </a:bodyPr>
            <a:lstStyle/>
            <a:p>
              <a:r>
                <a:rPr lang="en-US" sz="1400" dirty="0" smtClean="0"/>
                <a:t>0</a:t>
              </a:r>
              <a:endParaRPr lang="en-US" sz="1400" dirty="0"/>
            </a:p>
          </p:txBody>
        </p:sp>
        <p:sp>
          <p:nvSpPr>
            <p:cNvPr id="46" name="TextBox 45"/>
            <p:cNvSpPr txBox="1"/>
            <p:nvPr/>
          </p:nvSpPr>
          <p:spPr>
            <a:xfrm>
              <a:off x="3359481" y="5726966"/>
              <a:ext cx="276187" cy="307777"/>
            </a:xfrm>
            <a:prstGeom prst="rect">
              <a:avLst/>
            </a:prstGeom>
            <a:noFill/>
          </p:spPr>
          <p:txBody>
            <a:bodyPr wrap="none" rtlCol="0">
              <a:spAutoFit/>
            </a:bodyPr>
            <a:lstStyle/>
            <a:p>
              <a:r>
                <a:rPr lang="en-US" sz="1400" dirty="0" smtClean="0"/>
                <a:t>4</a:t>
              </a:r>
              <a:endParaRPr lang="en-US" sz="1400" dirty="0"/>
            </a:p>
          </p:txBody>
        </p:sp>
        <p:sp>
          <p:nvSpPr>
            <p:cNvPr id="47" name="TextBox 46"/>
            <p:cNvSpPr txBox="1"/>
            <p:nvPr/>
          </p:nvSpPr>
          <p:spPr>
            <a:xfrm>
              <a:off x="4070323" y="5725477"/>
              <a:ext cx="276187" cy="307777"/>
            </a:xfrm>
            <a:prstGeom prst="rect">
              <a:avLst/>
            </a:prstGeom>
            <a:noFill/>
          </p:spPr>
          <p:txBody>
            <a:bodyPr wrap="square" rtlCol="0">
              <a:spAutoFit/>
            </a:bodyPr>
            <a:lstStyle/>
            <a:p>
              <a:r>
                <a:rPr lang="en-US" sz="1400" dirty="0" smtClean="0"/>
                <a:t>8</a:t>
              </a:r>
              <a:endParaRPr lang="en-US" sz="1400" dirty="0"/>
            </a:p>
          </p:txBody>
        </p:sp>
        <p:sp>
          <p:nvSpPr>
            <p:cNvPr id="48" name="TextBox 47"/>
            <p:cNvSpPr txBox="1"/>
            <p:nvPr/>
          </p:nvSpPr>
          <p:spPr>
            <a:xfrm>
              <a:off x="4773462" y="5725477"/>
              <a:ext cx="367709" cy="307777"/>
            </a:xfrm>
            <a:prstGeom prst="rect">
              <a:avLst/>
            </a:prstGeom>
            <a:noFill/>
          </p:spPr>
          <p:txBody>
            <a:bodyPr wrap="none" rtlCol="0">
              <a:spAutoFit/>
            </a:bodyPr>
            <a:lstStyle/>
            <a:p>
              <a:r>
                <a:rPr lang="en-US" sz="1400" dirty="0" smtClean="0"/>
                <a:t>12</a:t>
              </a:r>
              <a:endParaRPr lang="en-US" sz="1400" dirty="0"/>
            </a:p>
          </p:txBody>
        </p:sp>
        <p:sp>
          <p:nvSpPr>
            <p:cNvPr id="49" name="TextBox 48"/>
            <p:cNvSpPr txBox="1"/>
            <p:nvPr/>
          </p:nvSpPr>
          <p:spPr>
            <a:xfrm>
              <a:off x="5515704" y="5725477"/>
              <a:ext cx="367709" cy="307777"/>
            </a:xfrm>
            <a:prstGeom prst="rect">
              <a:avLst/>
            </a:prstGeom>
            <a:noFill/>
          </p:spPr>
          <p:txBody>
            <a:bodyPr wrap="none" rtlCol="0">
              <a:spAutoFit/>
            </a:bodyPr>
            <a:lstStyle/>
            <a:p>
              <a:r>
                <a:rPr lang="en-US" sz="1400" dirty="0" smtClean="0"/>
                <a:t>16</a:t>
              </a:r>
              <a:endParaRPr lang="en-US" sz="1400" dirty="0"/>
            </a:p>
          </p:txBody>
        </p:sp>
        <p:sp>
          <p:nvSpPr>
            <p:cNvPr id="50" name="TextBox 49"/>
            <p:cNvSpPr txBox="1"/>
            <p:nvPr/>
          </p:nvSpPr>
          <p:spPr>
            <a:xfrm>
              <a:off x="6210052" y="5725477"/>
              <a:ext cx="367709" cy="307777"/>
            </a:xfrm>
            <a:prstGeom prst="rect">
              <a:avLst/>
            </a:prstGeom>
            <a:noFill/>
          </p:spPr>
          <p:txBody>
            <a:bodyPr wrap="none" rtlCol="0">
              <a:spAutoFit/>
            </a:bodyPr>
            <a:lstStyle/>
            <a:p>
              <a:r>
                <a:rPr lang="en-US" sz="1400" dirty="0" smtClean="0"/>
                <a:t>20</a:t>
              </a:r>
              <a:endParaRPr lang="en-US" sz="1400" dirty="0"/>
            </a:p>
          </p:txBody>
        </p:sp>
      </p:grpSp>
      <p:grpSp>
        <p:nvGrpSpPr>
          <p:cNvPr id="9" name="Group 63"/>
          <p:cNvGrpSpPr/>
          <p:nvPr/>
        </p:nvGrpSpPr>
        <p:grpSpPr>
          <a:xfrm>
            <a:off x="2896241" y="2109043"/>
            <a:ext cx="2855893" cy="2398277"/>
            <a:chOff x="2896241" y="2109043"/>
            <a:chExt cx="2855893" cy="2398277"/>
          </a:xfrm>
        </p:grpSpPr>
        <p:sp>
          <p:nvSpPr>
            <p:cNvPr id="56" name="Oval 55"/>
            <p:cNvSpPr/>
            <p:nvPr/>
          </p:nvSpPr>
          <p:spPr>
            <a:xfrm>
              <a:off x="2896241" y="2109043"/>
              <a:ext cx="115743" cy="1030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444801" y="2592198"/>
              <a:ext cx="105548" cy="104444"/>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4155842" y="3187501"/>
              <a:ext cx="105150" cy="104444"/>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4905535" y="3800484"/>
              <a:ext cx="106740" cy="10444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646984" y="4405258"/>
              <a:ext cx="105150" cy="10206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2" name="Straight Connector 61"/>
          <p:cNvCxnSpPr>
            <a:endCxn id="60" idx="5"/>
          </p:cNvCxnSpPr>
          <p:nvPr/>
        </p:nvCxnSpPr>
        <p:spPr>
          <a:xfrm>
            <a:off x="2964719" y="2162135"/>
            <a:ext cx="2772016" cy="23302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2913037" y="4287454"/>
            <a:ext cx="103363" cy="117804"/>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3444801" y="3803265"/>
            <a:ext cx="110388" cy="101664"/>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155842" y="3187501"/>
            <a:ext cx="105150" cy="101664"/>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4911069" y="2590610"/>
            <a:ext cx="101205" cy="106032"/>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5515704" y="2107857"/>
            <a:ext cx="117401" cy="10426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p:cNvCxnSpPr>
            <a:stCxn id="63" idx="0"/>
          </p:cNvCxnSpPr>
          <p:nvPr/>
        </p:nvCxnSpPr>
        <p:spPr>
          <a:xfrm rot="5400000" flipH="1" flipV="1">
            <a:off x="3189581" y="1935722"/>
            <a:ext cx="2126871" cy="257659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5883413" y="2006694"/>
            <a:ext cx="710451" cy="307777"/>
          </a:xfrm>
          <a:prstGeom prst="rect">
            <a:avLst/>
          </a:prstGeom>
          <a:noFill/>
        </p:spPr>
        <p:txBody>
          <a:bodyPr wrap="none" rtlCol="0">
            <a:spAutoFit/>
          </a:bodyPr>
          <a:lstStyle/>
          <a:p>
            <a:r>
              <a:rPr lang="en-US" sz="1400" dirty="0" smtClean="0">
                <a:solidFill>
                  <a:srgbClr val="0000FF"/>
                </a:solidFill>
              </a:rPr>
              <a:t>Supply</a:t>
            </a:r>
            <a:endParaRPr lang="en-US" sz="1400" dirty="0">
              <a:solidFill>
                <a:srgbClr val="0000FF"/>
              </a:solidFill>
            </a:endParaRPr>
          </a:p>
        </p:txBody>
      </p:sp>
      <p:sp>
        <p:nvSpPr>
          <p:cNvPr id="74" name="TextBox 73"/>
          <p:cNvSpPr txBox="1"/>
          <p:nvPr/>
        </p:nvSpPr>
        <p:spPr>
          <a:xfrm>
            <a:off x="5883413" y="4300812"/>
            <a:ext cx="848810" cy="307777"/>
          </a:xfrm>
          <a:prstGeom prst="rect">
            <a:avLst/>
          </a:prstGeom>
          <a:noFill/>
        </p:spPr>
        <p:txBody>
          <a:bodyPr wrap="none" rtlCol="0">
            <a:spAutoFit/>
          </a:bodyPr>
          <a:lstStyle/>
          <a:p>
            <a:r>
              <a:rPr lang="en-US" sz="1400" dirty="0" smtClean="0">
                <a:solidFill>
                  <a:srgbClr val="FF0000"/>
                </a:solidFill>
              </a:rPr>
              <a:t>Demand</a:t>
            </a:r>
            <a:endParaRPr lang="en-US" sz="1400" dirty="0">
              <a:solidFill>
                <a:srgbClr val="FF0000"/>
              </a:solidFill>
            </a:endParaRPr>
          </a:p>
        </p:txBody>
      </p:sp>
      <p:sp>
        <p:nvSpPr>
          <p:cNvPr id="75" name="TextBox 74"/>
          <p:cNvSpPr txBox="1"/>
          <p:nvPr/>
        </p:nvSpPr>
        <p:spPr>
          <a:xfrm>
            <a:off x="4874683" y="3033612"/>
            <a:ext cx="1544601" cy="307777"/>
          </a:xfrm>
          <a:prstGeom prst="rect">
            <a:avLst/>
          </a:prstGeom>
          <a:noFill/>
        </p:spPr>
        <p:txBody>
          <a:bodyPr wrap="none" rtlCol="0">
            <a:spAutoFit/>
          </a:bodyPr>
          <a:lstStyle/>
          <a:p>
            <a:r>
              <a:rPr lang="en-US" sz="1400" dirty="0" smtClean="0"/>
              <a:t>Equilibrium point</a:t>
            </a:r>
            <a:endParaRPr lang="en-US" sz="1400" dirty="0"/>
          </a:p>
        </p:txBody>
      </p:sp>
      <p:sp>
        <p:nvSpPr>
          <p:cNvPr id="78" name="Right Arrow 77"/>
          <p:cNvSpPr/>
          <p:nvPr/>
        </p:nvSpPr>
        <p:spPr>
          <a:xfrm>
            <a:off x="4346510" y="3187501"/>
            <a:ext cx="528173" cy="45719"/>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522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Equilibrium</a:t>
            </a:r>
            <a:endParaRPr lang="en-US" dirty="0"/>
          </a:p>
        </p:txBody>
      </p:sp>
      <p:sp>
        <p:nvSpPr>
          <p:cNvPr id="3" name="Content Placeholder 2"/>
          <p:cNvSpPr>
            <a:spLocks noGrp="1"/>
          </p:cNvSpPr>
          <p:nvPr>
            <p:ph idx="1"/>
          </p:nvPr>
        </p:nvSpPr>
        <p:spPr/>
        <p:txBody>
          <a:bodyPr>
            <a:normAutofit fontScale="85000" lnSpcReduction="20000"/>
          </a:bodyPr>
          <a:lstStyle/>
          <a:p>
            <a:r>
              <a:rPr lang="en-US" sz="2600" dirty="0" smtClean="0"/>
              <a:t>When the price is set lower, the quantity demanded will </a:t>
            </a:r>
            <a:r>
              <a:rPr lang="en-US" sz="2600" dirty="0" smtClean="0"/>
              <a:t>higher than</a:t>
            </a:r>
            <a:r>
              <a:rPr lang="en-US" sz="2600" dirty="0" smtClean="0"/>
              <a:t> </a:t>
            </a:r>
            <a:r>
              <a:rPr lang="en-US" sz="2600" dirty="0" smtClean="0"/>
              <a:t>the quantity supplied, and a shortage will occur</a:t>
            </a:r>
          </a:p>
          <a:p>
            <a:pPr lvl="1"/>
            <a:r>
              <a:rPr lang="en-US" dirty="0" smtClean="0"/>
              <a:t>The seller will raise the price since the shirts are selling so quickly</a:t>
            </a:r>
            <a:endParaRPr lang="en-US" sz="2800" dirty="0" smtClean="0"/>
          </a:p>
          <a:p>
            <a:r>
              <a:rPr lang="en-US" sz="2600" dirty="0" smtClean="0"/>
              <a:t>If the seller raises the price too high, the quantity supplied will </a:t>
            </a:r>
            <a:r>
              <a:rPr lang="en-US" sz="2600" dirty="0" smtClean="0"/>
              <a:t>be more than the </a:t>
            </a:r>
            <a:r>
              <a:rPr lang="en-US" sz="2600" dirty="0" smtClean="0"/>
              <a:t>quantity demanded, and there will be a surplus of shirts</a:t>
            </a:r>
          </a:p>
          <a:p>
            <a:pPr lvl="1"/>
            <a:r>
              <a:rPr lang="en-US" dirty="0" smtClean="0"/>
              <a:t>The seller will have to lower the price to encourage consumers to buy.</a:t>
            </a:r>
            <a:endParaRPr lang="en-US" sz="2800" dirty="0" smtClean="0"/>
          </a:p>
          <a:p>
            <a:r>
              <a:rPr lang="en-US" sz="2600" dirty="0" smtClean="0"/>
              <a:t>$28 is the only price where no shortage or surplus occurs, so this price is the </a:t>
            </a:r>
            <a:r>
              <a:rPr lang="en-US" sz="2600" b="1" dirty="0" smtClean="0"/>
              <a:t>equilibrium price</a:t>
            </a:r>
            <a:r>
              <a:rPr lang="en-US" sz="2600" dirty="0" smtClean="0"/>
              <a:t> because there is not tendency for it to change</a:t>
            </a:r>
          </a:p>
          <a:p>
            <a:pPr lvl="1"/>
            <a:r>
              <a:rPr lang="en-US" dirty="0" smtClean="0"/>
              <a:t>It is the only acceptable compromise between consumers who want the lowest prices possible and sellers who want the highest</a:t>
            </a:r>
            <a:endParaRPr lang="en-US" sz="2800" dirty="0" smtClean="0"/>
          </a:p>
          <a:p>
            <a:endParaRPr lang="en-US" dirty="0"/>
          </a:p>
        </p:txBody>
      </p:sp>
    </p:spTree>
    <p:extLst>
      <p:ext uri="{BB962C8B-B14F-4D97-AF65-F5344CB8AC3E}">
        <p14:creationId xmlns:p14="http://schemas.microsoft.com/office/powerpoint/2010/main" val="26725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868868" y="235504"/>
            <a:ext cx="5389143" cy="6124026"/>
          </a:xfrm>
          <a:prstGeom prst="rect">
            <a:avLst/>
          </a:prstGeom>
        </p:spPr>
      </p:pic>
    </p:spTree>
    <p:extLst>
      <p:ext uri="{BB962C8B-B14F-4D97-AF65-F5344CB8AC3E}">
        <p14:creationId xmlns:p14="http://schemas.microsoft.com/office/powerpoint/2010/main" val="1103454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900744" y="252353"/>
            <a:ext cx="5344572" cy="6139895"/>
          </a:xfrm>
          <a:prstGeom prst="rect">
            <a:avLst/>
          </a:prstGeom>
        </p:spPr>
      </p:pic>
    </p:spTree>
    <p:extLst>
      <p:ext uri="{BB962C8B-B14F-4D97-AF65-F5344CB8AC3E}">
        <p14:creationId xmlns:p14="http://schemas.microsoft.com/office/powerpoint/2010/main" val="257322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Prices and Market Equilibrium</a:t>
            </a:r>
            <a:endParaRPr lang="en-US" dirty="0"/>
          </a:p>
        </p:txBody>
      </p:sp>
      <p:sp>
        <p:nvSpPr>
          <p:cNvPr id="3" name="Content Placeholder 2"/>
          <p:cNvSpPr>
            <a:spLocks noGrp="1"/>
          </p:cNvSpPr>
          <p:nvPr>
            <p:ph idx="1"/>
          </p:nvPr>
        </p:nvSpPr>
        <p:spPr/>
        <p:txBody>
          <a:bodyPr/>
          <a:lstStyle/>
          <a:p>
            <a:pPr lvl="0"/>
            <a:r>
              <a:rPr lang="en-US" dirty="0" smtClean="0"/>
              <a:t>By examining these graphs, we can draw the following general conclusion:</a:t>
            </a:r>
            <a:endParaRPr lang="en-US" sz="2800" dirty="0" smtClean="0"/>
          </a:p>
          <a:p>
            <a:pPr lvl="1"/>
            <a:r>
              <a:rPr lang="en-US" i="1" dirty="0" smtClean="0"/>
              <a:t>A price above equilibrium will result in a surplus of goods, while a price below equilibrium will result in a shortage of goods, as long as other things do not change.</a:t>
            </a:r>
            <a:endParaRPr lang="en-US" sz="2800" dirty="0" smtClean="0"/>
          </a:p>
          <a:p>
            <a:endParaRPr lang="en-US" dirty="0"/>
          </a:p>
        </p:txBody>
      </p:sp>
    </p:spTree>
    <p:extLst>
      <p:ext uri="{BB962C8B-B14F-4D97-AF65-F5344CB8AC3E}">
        <p14:creationId xmlns:p14="http://schemas.microsoft.com/office/powerpoint/2010/main" val="23192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Prices and Market Equilibrium</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In the real world, where markets can consist of thousands or millions of buyers and sellers, the laws of demand and supply operate in the same way as we have seen them operate on a small scale with our T-shirt example</a:t>
            </a:r>
            <a:endParaRPr lang="en-US" sz="2800" dirty="0" smtClean="0"/>
          </a:p>
          <a:p>
            <a:pPr lvl="1"/>
            <a:r>
              <a:rPr lang="en-US" dirty="0" smtClean="0"/>
              <a:t>A price set </a:t>
            </a:r>
            <a:r>
              <a:rPr lang="en-US" u="sng" dirty="0" smtClean="0"/>
              <a:t>below</a:t>
            </a:r>
            <a:r>
              <a:rPr lang="en-US" dirty="0" smtClean="0"/>
              <a:t> equilibrium by the sellers will result in many frustrated customers who are unable to buy the item in question.  Some will start to offer more than the stated price.  As they try to outbid each other, they will force the price to rise.</a:t>
            </a:r>
            <a:endParaRPr lang="en-US" sz="2800" dirty="0" smtClean="0"/>
          </a:p>
          <a:p>
            <a:pPr lvl="1"/>
            <a:r>
              <a:rPr lang="en-US" dirty="0" smtClean="0"/>
              <a:t>In contrast, a price set </a:t>
            </a:r>
            <a:r>
              <a:rPr lang="en-US" u="sng" dirty="0" smtClean="0"/>
              <a:t>above</a:t>
            </a:r>
            <a:r>
              <a:rPr lang="en-US" dirty="0" smtClean="0"/>
              <a:t> equilibrium will result in many unsold goods.  In this case, sellers will try to undercut each other by lowering their price.</a:t>
            </a:r>
            <a:endParaRPr lang="en-US" sz="2800" dirty="0" smtClean="0"/>
          </a:p>
          <a:p>
            <a:pPr lvl="1"/>
            <a:r>
              <a:rPr lang="en-US" dirty="0" smtClean="0"/>
              <a:t>This process will continue until the quantity demanded equals the quantity supplied, that is, until the market reaches equilibrium.</a:t>
            </a:r>
            <a:endParaRPr lang="en-US" sz="2800" dirty="0" smtClean="0"/>
          </a:p>
          <a:p>
            <a:endParaRPr lang="en-US" dirty="0"/>
          </a:p>
        </p:txBody>
      </p:sp>
    </p:spTree>
    <p:extLst>
      <p:ext uri="{BB962C8B-B14F-4D97-AF65-F5344CB8AC3E}">
        <p14:creationId xmlns:p14="http://schemas.microsoft.com/office/powerpoint/2010/main" val="110405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 a market can be a location, the network of buyers and sellers for a product, the demand for a product, or a price-determination process</a:t>
            </a:r>
            <a:endParaRPr lang="en-US" sz="3600" dirty="0"/>
          </a:p>
          <a:p>
            <a:endParaRPr lang="en-CA" dirty="0"/>
          </a:p>
        </p:txBody>
      </p:sp>
      <p:sp>
        <p:nvSpPr>
          <p:cNvPr id="3" name="Title 2"/>
          <p:cNvSpPr>
            <a:spLocks noGrp="1"/>
          </p:cNvSpPr>
          <p:nvPr>
            <p:ph type="title"/>
          </p:nvPr>
        </p:nvSpPr>
        <p:spPr/>
        <p:txBody>
          <a:bodyPr/>
          <a:lstStyle/>
          <a:p>
            <a:r>
              <a:rPr lang="en-CA" dirty="0" smtClean="0"/>
              <a:t>The Market </a:t>
            </a:r>
            <a:endParaRPr lang="en-CA" dirty="0"/>
          </a:p>
        </p:txBody>
      </p:sp>
    </p:spTree>
    <p:extLst>
      <p:ext uri="{BB962C8B-B14F-4D97-AF65-F5344CB8AC3E}">
        <p14:creationId xmlns:p14="http://schemas.microsoft.com/office/powerpoint/2010/main" val="248494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Who determines what the price will be for the various goods and services in a market?</a:t>
            </a:r>
            <a:endParaRPr lang="en-US" sz="3200" dirty="0"/>
          </a:p>
          <a:p>
            <a:endParaRPr lang="en-CA" dirty="0" smtClean="0"/>
          </a:p>
          <a:p>
            <a:r>
              <a:rPr lang="en-US" dirty="0"/>
              <a:t>The market itself determines price by matching buyers and sellers of a particular product or service</a:t>
            </a:r>
            <a:endParaRPr lang="en-US" sz="3000" dirty="0"/>
          </a:p>
          <a:p>
            <a:r>
              <a:rPr lang="en-US" dirty="0"/>
              <a:t>Buyers want the price to be as low as possible, while sellers want the price to be high</a:t>
            </a:r>
          </a:p>
          <a:p>
            <a:pPr lvl="1"/>
            <a:r>
              <a:rPr lang="en-US" dirty="0"/>
              <a:t>They often agree on a price in the middle, but there can be wide fluctuations</a:t>
            </a:r>
            <a:endParaRPr lang="en-US" sz="2800" dirty="0"/>
          </a:p>
          <a:p>
            <a:endParaRPr lang="en-CA" dirty="0"/>
          </a:p>
        </p:txBody>
      </p:sp>
      <p:sp>
        <p:nvSpPr>
          <p:cNvPr id="3" name="Title 2"/>
          <p:cNvSpPr>
            <a:spLocks noGrp="1"/>
          </p:cNvSpPr>
          <p:nvPr>
            <p:ph type="title"/>
          </p:nvPr>
        </p:nvSpPr>
        <p:spPr/>
        <p:txBody>
          <a:bodyPr/>
          <a:lstStyle/>
          <a:p>
            <a:r>
              <a:rPr lang="en-CA" dirty="0" smtClean="0"/>
              <a:t>Market Prices </a:t>
            </a:r>
            <a:endParaRPr lang="en-CA" dirty="0"/>
          </a:p>
        </p:txBody>
      </p:sp>
    </p:spTree>
    <p:extLst>
      <p:ext uri="{BB962C8B-B14F-4D97-AF65-F5344CB8AC3E}">
        <p14:creationId xmlns:p14="http://schemas.microsoft.com/office/powerpoint/2010/main" val="415225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Demand</a:t>
            </a:r>
            <a:r>
              <a:rPr lang="en-US" dirty="0"/>
              <a:t> is the quantity of good or service that buyers will purchase at various prices during a given period of time</a:t>
            </a:r>
          </a:p>
          <a:p>
            <a:r>
              <a:rPr lang="en-CA" dirty="0" smtClean="0"/>
              <a:t>What the buyer wants! </a:t>
            </a:r>
            <a:endParaRPr lang="en-CA" dirty="0"/>
          </a:p>
          <a:p>
            <a:r>
              <a:rPr lang="en-US" dirty="0"/>
              <a:t>Whether or not you have a demand for a product depends on two factors:</a:t>
            </a:r>
            <a:endParaRPr lang="en-US" sz="2800" dirty="0"/>
          </a:p>
          <a:p>
            <a:pPr lvl="1"/>
            <a:r>
              <a:rPr lang="en-US" dirty="0"/>
              <a:t>What you want to buy (what’s in your head)</a:t>
            </a:r>
            <a:endParaRPr lang="en-US" sz="2800" dirty="0"/>
          </a:p>
          <a:p>
            <a:pPr lvl="1"/>
            <a:r>
              <a:rPr lang="en-US" dirty="0"/>
              <a:t>What you can afford to buy (what’s in your wallet)</a:t>
            </a:r>
            <a:endParaRPr lang="en-US" sz="2800" dirty="0"/>
          </a:p>
          <a:p>
            <a:r>
              <a:rPr lang="en-US" dirty="0"/>
              <a:t>If you have both of these things, it is likely you will make the purchase</a:t>
            </a:r>
            <a:endParaRPr lang="en-US" sz="3000" dirty="0"/>
          </a:p>
          <a:p>
            <a:endParaRPr lang="en-CA" dirty="0" smtClean="0"/>
          </a:p>
          <a:p>
            <a:endParaRPr lang="en-CA" dirty="0"/>
          </a:p>
        </p:txBody>
      </p:sp>
      <p:sp>
        <p:nvSpPr>
          <p:cNvPr id="3" name="Title 2"/>
          <p:cNvSpPr>
            <a:spLocks noGrp="1"/>
          </p:cNvSpPr>
          <p:nvPr>
            <p:ph type="title"/>
          </p:nvPr>
        </p:nvSpPr>
        <p:spPr/>
        <p:txBody>
          <a:bodyPr/>
          <a:lstStyle/>
          <a:p>
            <a:r>
              <a:rPr lang="en-CA" dirty="0" smtClean="0"/>
              <a:t>Demand </a:t>
            </a:r>
            <a:endParaRPr lang="en-CA" dirty="0"/>
          </a:p>
        </p:txBody>
      </p:sp>
    </p:spTree>
    <p:extLst>
      <p:ext uri="{BB962C8B-B14F-4D97-AF65-F5344CB8AC3E}">
        <p14:creationId xmlns:p14="http://schemas.microsoft.com/office/powerpoint/2010/main" val="167131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4525963"/>
          </a:xfrm>
        </p:spPr>
        <p:txBody>
          <a:bodyPr/>
          <a:lstStyle/>
          <a:p>
            <a:pPr lvl="0"/>
            <a:r>
              <a:rPr lang="en-US" dirty="0"/>
              <a:t>Price is also an important factor to consider when thinking about demand</a:t>
            </a:r>
          </a:p>
          <a:p>
            <a:pPr lvl="0"/>
            <a:r>
              <a:rPr lang="en-US" dirty="0"/>
              <a:t>The quantity of the product that a customer will purchase depends on its price</a:t>
            </a:r>
          </a:p>
          <a:p>
            <a:pPr lvl="0"/>
            <a:r>
              <a:rPr lang="en-US" dirty="0"/>
              <a:t>The higher the price, the less it will be purchased; the lower the price, the more it will be purchased</a:t>
            </a:r>
          </a:p>
          <a:p>
            <a:endParaRPr lang="en-CA" dirty="0"/>
          </a:p>
        </p:txBody>
      </p:sp>
      <p:sp>
        <p:nvSpPr>
          <p:cNvPr id="3" name="Title 2"/>
          <p:cNvSpPr>
            <a:spLocks noGrp="1"/>
          </p:cNvSpPr>
          <p:nvPr>
            <p:ph type="title"/>
          </p:nvPr>
        </p:nvSpPr>
        <p:spPr/>
        <p:txBody>
          <a:bodyPr/>
          <a:lstStyle/>
          <a:p>
            <a:r>
              <a:rPr lang="en-CA" dirty="0" smtClean="0"/>
              <a:t>Demand and Price </a:t>
            </a:r>
            <a:endParaRPr lang="en-CA" dirty="0"/>
          </a:p>
        </p:txBody>
      </p:sp>
    </p:spTree>
    <p:extLst>
      <p:ext uri="{BB962C8B-B14F-4D97-AF65-F5344CB8AC3E}">
        <p14:creationId xmlns:p14="http://schemas.microsoft.com/office/powerpoint/2010/main" val="2339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The</a:t>
            </a:r>
            <a:r>
              <a:rPr lang="en-US" dirty="0"/>
              <a:t> </a:t>
            </a:r>
            <a:r>
              <a:rPr lang="en-US" b="1" dirty="0"/>
              <a:t>law of demand: </a:t>
            </a:r>
            <a:r>
              <a:rPr lang="en-US" i="1" dirty="0"/>
              <a:t>The quantity demanded varies inversely with price, as long as other things do not change</a:t>
            </a:r>
            <a:endParaRPr lang="en-US" sz="3600" dirty="0"/>
          </a:p>
          <a:p>
            <a:endParaRPr lang="en-CA" dirty="0"/>
          </a:p>
        </p:txBody>
      </p:sp>
      <p:sp>
        <p:nvSpPr>
          <p:cNvPr id="3" name="Title 2"/>
          <p:cNvSpPr>
            <a:spLocks noGrp="1"/>
          </p:cNvSpPr>
          <p:nvPr>
            <p:ph type="title"/>
          </p:nvPr>
        </p:nvSpPr>
        <p:spPr/>
        <p:txBody>
          <a:bodyPr/>
          <a:lstStyle/>
          <a:p>
            <a:r>
              <a:rPr lang="en-CA" dirty="0" smtClean="0"/>
              <a:t>Law of Demand </a:t>
            </a:r>
            <a:endParaRPr lang="en-CA" dirty="0"/>
          </a:p>
        </p:txBody>
      </p:sp>
    </p:spTree>
    <p:extLst>
      <p:ext uri="{BB962C8B-B14F-4D97-AF65-F5344CB8AC3E}">
        <p14:creationId xmlns:p14="http://schemas.microsoft.com/office/powerpoint/2010/main" val="302118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2" indent="-342900">
              <a:spcBef>
                <a:spcPts val="2000"/>
              </a:spcBef>
              <a:buNone/>
            </a:pPr>
            <a:r>
              <a:rPr lang="en-US" i="1" dirty="0"/>
              <a:t>The substitution effect</a:t>
            </a:r>
          </a:p>
          <a:p>
            <a:pPr marL="342900" lvl="2" indent="-342900">
              <a:spcBef>
                <a:spcPts val="2000"/>
              </a:spcBef>
            </a:pPr>
            <a:r>
              <a:rPr lang="en-US" dirty="0"/>
              <a:t>As the price of the good rises, we tend to substitute similar goods for it, if possible</a:t>
            </a:r>
          </a:p>
          <a:p>
            <a:pPr marL="342900" lvl="2" indent="-342900">
              <a:spcBef>
                <a:spcPts val="2000"/>
              </a:spcBef>
            </a:pPr>
            <a:r>
              <a:rPr lang="en-US" dirty="0"/>
              <a:t>Ex: If the price of a name-brand soda rises, many people will buy cheaper no-name brands instead.  Conversely, if the price of the name-brand soda falls, consumers will start to substitute the name-brand for the no-name soda, thereby increasing the quantity demanded for the name-brand type</a:t>
            </a:r>
            <a:endParaRPr lang="en-US" sz="2400" dirty="0"/>
          </a:p>
          <a:p>
            <a:endParaRPr lang="en-CA" dirty="0"/>
          </a:p>
        </p:txBody>
      </p:sp>
      <p:sp>
        <p:nvSpPr>
          <p:cNvPr id="3" name="Title 2"/>
          <p:cNvSpPr>
            <a:spLocks noGrp="1"/>
          </p:cNvSpPr>
          <p:nvPr>
            <p:ph type="title"/>
          </p:nvPr>
        </p:nvSpPr>
        <p:spPr/>
        <p:txBody>
          <a:bodyPr/>
          <a:lstStyle/>
          <a:p>
            <a:r>
              <a:rPr lang="en-US" dirty="0"/>
              <a:t>The Law of Demand</a:t>
            </a:r>
            <a:endParaRPr lang="en-CA" dirty="0"/>
          </a:p>
        </p:txBody>
      </p:sp>
    </p:spTree>
    <p:extLst>
      <p:ext uri="{BB962C8B-B14F-4D97-AF65-F5344CB8AC3E}">
        <p14:creationId xmlns:p14="http://schemas.microsoft.com/office/powerpoint/2010/main" val="42014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2" indent="-342900">
              <a:spcBef>
                <a:spcPts val="2000"/>
              </a:spcBef>
              <a:buNone/>
            </a:pPr>
            <a:r>
              <a:rPr lang="en-US" i="1" dirty="0"/>
              <a:t>The income effect</a:t>
            </a:r>
            <a:endParaRPr lang="en-US" dirty="0"/>
          </a:p>
          <a:p>
            <a:pPr marL="342900" lvl="2" indent="-342900">
              <a:spcBef>
                <a:spcPts val="2000"/>
              </a:spcBef>
            </a:pPr>
            <a:r>
              <a:rPr lang="en-US" dirty="0"/>
              <a:t>As the price of the good rises, buyers must pay more to receive the same amount.  As a result, their real income has declined, and they buy less, thereby decreasing the quantity demanded. </a:t>
            </a:r>
          </a:p>
          <a:p>
            <a:pPr marL="342900" lvl="2" indent="-342900">
              <a:spcBef>
                <a:spcPts val="2000"/>
              </a:spcBef>
            </a:pPr>
            <a:r>
              <a:rPr lang="en-US" dirty="0"/>
              <a:t>Conversely, if the price of the good falls, buyers can buy the same amount for a lower price.  This increases their real income, and they buy more, thereby increasing the quantity demanded</a:t>
            </a:r>
            <a:endParaRPr lang="en-US" sz="2400" dirty="0"/>
          </a:p>
          <a:p>
            <a:endParaRPr lang="en-CA" dirty="0"/>
          </a:p>
        </p:txBody>
      </p:sp>
      <p:sp>
        <p:nvSpPr>
          <p:cNvPr id="3" name="Title 2"/>
          <p:cNvSpPr>
            <a:spLocks noGrp="1"/>
          </p:cNvSpPr>
          <p:nvPr>
            <p:ph type="title"/>
          </p:nvPr>
        </p:nvSpPr>
        <p:spPr/>
        <p:txBody>
          <a:bodyPr/>
          <a:lstStyle/>
          <a:p>
            <a:r>
              <a:rPr lang="en-CA" dirty="0" smtClean="0"/>
              <a:t>The Law of Demand </a:t>
            </a:r>
            <a:endParaRPr lang="en-CA" dirty="0"/>
          </a:p>
        </p:txBody>
      </p:sp>
    </p:spTree>
    <p:extLst>
      <p:ext uri="{BB962C8B-B14F-4D97-AF65-F5344CB8AC3E}">
        <p14:creationId xmlns:p14="http://schemas.microsoft.com/office/powerpoint/2010/main" val="370650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TotalTime>
  <Words>1509</Words>
  <Application>Microsoft Office PowerPoint</Application>
  <PresentationFormat>On-screen Show (4:3)</PresentationFormat>
  <Paragraphs>178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Chapter 4: Demand and Supply</vt:lpstr>
      <vt:lpstr>The Market </vt:lpstr>
      <vt:lpstr>The Market </vt:lpstr>
      <vt:lpstr>Market Prices </vt:lpstr>
      <vt:lpstr>Demand </vt:lpstr>
      <vt:lpstr>Demand and Price </vt:lpstr>
      <vt:lpstr>Law of Demand </vt:lpstr>
      <vt:lpstr>The Law of Demand</vt:lpstr>
      <vt:lpstr>The Law of Demand </vt:lpstr>
      <vt:lpstr>A Demand Schedule </vt:lpstr>
      <vt:lpstr>Demand vs. Quantity Demanded</vt:lpstr>
      <vt:lpstr>Demand Curve</vt:lpstr>
      <vt:lpstr>Market Demand</vt:lpstr>
      <vt:lpstr>The market demand schedule for T-shirts</vt:lpstr>
      <vt:lpstr>The market demand curve for T-shirts</vt:lpstr>
      <vt:lpstr>Examining Supply</vt:lpstr>
      <vt:lpstr>The Law of Supply</vt:lpstr>
      <vt:lpstr>A Supply Schedule</vt:lpstr>
      <vt:lpstr>Supply Curve</vt:lpstr>
      <vt:lpstr>Supply vs. Quantity Supplied</vt:lpstr>
      <vt:lpstr>Market Equilibrium</vt:lpstr>
      <vt:lpstr>Price at equilibrium for T-shirts</vt:lpstr>
      <vt:lpstr>Market Equilibrium</vt:lpstr>
      <vt:lpstr>PowerPoint Presentation</vt:lpstr>
      <vt:lpstr>PowerPoint Presentation</vt:lpstr>
      <vt:lpstr>Prices and Market Equilibrium</vt:lpstr>
      <vt:lpstr>Prices and Market Equilibrium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Demand and Supply</dc:title>
  <dc:creator>Brian</dc:creator>
  <cp:lastModifiedBy>Brian</cp:lastModifiedBy>
  <cp:revision>8</cp:revision>
  <dcterms:created xsi:type="dcterms:W3CDTF">2016-05-24T13:16:44Z</dcterms:created>
  <dcterms:modified xsi:type="dcterms:W3CDTF">2016-05-25T13:45:54Z</dcterms:modified>
</cp:coreProperties>
</file>