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79" r:id="rId24"/>
    <p:sldId id="281" r:id="rId25"/>
    <p:sldId id="282" r:id="rId26"/>
    <p:sldId id="284" r:id="rId27"/>
    <p:sldId id="283" r:id="rId28"/>
    <p:sldId id="285" r:id="rId29"/>
    <p:sldId id="287" r:id="rId30"/>
    <p:sldId id="288" r:id="rId31"/>
    <p:sldId id="289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804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6320-AE39-4C19-9BE9-4C3AA5CD15DC}" type="datetimeFigureOut">
              <a:rPr lang="en-CA" smtClean="0"/>
              <a:t>2020-01-22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B455-0C6B-4628-B3F3-83F1B35CBFC3}" type="slidenum">
              <a:rPr lang="en-CA" smtClean="0"/>
              <a:t>‹#›</a:t>
            </a:fld>
            <a:endParaRPr lang="en-C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36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6320-AE39-4C19-9BE9-4C3AA5CD15DC}" type="datetimeFigureOut">
              <a:rPr lang="en-CA" smtClean="0"/>
              <a:t>2020-01-22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B455-0C6B-4628-B3F3-83F1B35CBF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2485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6320-AE39-4C19-9BE9-4C3AA5CD15DC}" type="datetimeFigureOut">
              <a:rPr lang="en-CA" smtClean="0"/>
              <a:t>2020-01-22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B455-0C6B-4628-B3F3-83F1B35CBF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7493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6320-AE39-4C19-9BE9-4C3AA5CD15DC}" type="datetimeFigureOut">
              <a:rPr lang="en-CA" smtClean="0"/>
              <a:t>2020-01-22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B455-0C6B-4628-B3F3-83F1B35CBFC3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8389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6320-AE39-4C19-9BE9-4C3AA5CD15DC}" type="datetimeFigureOut">
              <a:rPr lang="en-CA" smtClean="0"/>
              <a:t>2020-01-22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B455-0C6B-4628-B3F3-83F1B35CBF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063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6320-AE39-4C19-9BE9-4C3AA5CD15DC}" type="datetimeFigureOut">
              <a:rPr lang="en-CA" smtClean="0"/>
              <a:t>2020-01-22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B455-0C6B-4628-B3F3-83F1B35CBFC3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3435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6320-AE39-4C19-9BE9-4C3AA5CD15DC}" type="datetimeFigureOut">
              <a:rPr lang="en-CA" smtClean="0"/>
              <a:t>2020-01-22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B455-0C6B-4628-B3F3-83F1B35CBF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9309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6320-AE39-4C19-9BE9-4C3AA5CD15DC}" type="datetimeFigureOut">
              <a:rPr lang="en-CA" smtClean="0"/>
              <a:t>2020-01-22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B455-0C6B-4628-B3F3-83F1B35CBF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64026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6320-AE39-4C19-9BE9-4C3AA5CD15DC}" type="datetimeFigureOut">
              <a:rPr lang="en-CA" smtClean="0"/>
              <a:t>2020-01-22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B455-0C6B-4628-B3F3-83F1B35CBF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9377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6320-AE39-4C19-9BE9-4C3AA5CD15DC}" type="datetimeFigureOut">
              <a:rPr lang="en-CA" smtClean="0"/>
              <a:t>2020-01-22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B455-0C6B-4628-B3F3-83F1B35CBF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53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6320-AE39-4C19-9BE9-4C3AA5CD15DC}" type="datetimeFigureOut">
              <a:rPr lang="en-CA" smtClean="0"/>
              <a:t>2020-01-22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B455-0C6B-4628-B3F3-83F1B35CBF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0438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6320-AE39-4C19-9BE9-4C3AA5CD15DC}" type="datetimeFigureOut">
              <a:rPr lang="en-CA" smtClean="0"/>
              <a:t>2020-01-22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B455-0C6B-4628-B3F3-83F1B35CBF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071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6320-AE39-4C19-9BE9-4C3AA5CD15DC}" type="datetimeFigureOut">
              <a:rPr lang="en-CA" smtClean="0"/>
              <a:t>2020-01-22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B455-0C6B-4628-B3F3-83F1B35CBF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229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6320-AE39-4C19-9BE9-4C3AA5CD15DC}" type="datetimeFigureOut">
              <a:rPr lang="en-CA" smtClean="0"/>
              <a:t>2020-01-22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B455-0C6B-4628-B3F3-83F1B35CBF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0570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6320-AE39-4C19-9BE9-4C3AA5CD15DC}" type="datetimeFigureOut">
              <a:rPr lang="en-CA" smtClean="0"/>
              <a:t>2020-01-22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B455-0C6B-4628-B3F3-83F1B35CBF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261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6320-AE39-4C19-9BE9-4C3AA5CD15DC}" type="datetimeFigureOut">
              <a:rPr lang="en-CA" smtClean="0"/>
              <a:t>2020-01-22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B455-0C6B-4628-B3F3-83F1B35CBF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4962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6320-AE39-4C19-9BE9-4C3AA5CD15DC}" type="datetimeFigureOut">
              <a:rPr lang="en-CA" smtClean="0"/>
              <a:t>2020-01-22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B455-0C6B-4628-B3F3-83F1B35CBF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596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DD46320-AE39-4C19-9BE9-4C3AA5CD15DC}" type="datetimeFigureOut">
              <a:rPr lang="en-CA" smtClean="0"/>
              <a:t>2020-01-22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046B455-0C6B-4628-B3F3-83F1B35CBF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34789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lB0eiZDR8X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BD2D8B-259D-49B0-8323-A53E828E36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678988" cy="3673474"/>
          </a:xfrm>
        </p:spPr>
        <p:txBody>
          <a:bodyPr>
            <a:normAutofit/>
          </a:bodyPr>
          <a:lstStyle/>
          <a:p>
            <a:r>
              <a:rPr lang="en-CA" sz="6000" dirty="0">
                <a:solidFill>
                  <a:schemeClr val="tx2"/>
                </a:solidFill>
              </a:rPr>
              <a:t>Market conditions and business environments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598D0-87CD-48A8-A727-DD6096071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4648198"/>
            <a:ext cx="7005742" cy="1143002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tx1">
                    <a:alpha val="80000"/>
                  </a:schemeClr>
                </a:solidFill>
              </a:rPr>
              <a:t>Mr. Singh </a:t>
            </a:r>
          </a:p>
          <a:p>
            <a:r>
              <a:rPr lang="en-CA" dirty="0">
                <a:solidFill>
                  <a:schemeClr val="tx1">
                    <a:alpha val="80000"/>
                  </a:schemeClr>
                </a:solidFill>
              </a:rPr>
              <a:t>BBI2O</a:t>
            </a:r>
          </a:p>
        </p:txBody>
      </p:sp>
    </p:spTree>
    <p:extLst>
      <p:ext uri="{BB962C8B-B14F-4D97-AF65-F5344CB8AC3E}">
        <p14:creationId xmlns:p14="http://schemas.microsoft.com/office/powerpoint/2010/main" val="1252270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1D635-BA7E-4CB1-89F6-A899E75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supply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970B9-1C8B-4773-91FE-55F6EB941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93516"/>
            <a:ext cx="8534400" cy="4669159"/>
          </a:xfrm>
        </p:spPr>
        <p:txBody>
          <a:bodyPr>
            <a:normAutofit/>
          </a:bodyPr>
          <a:lstStyle/>
          <a:p>
            <a:r>
              <a:rPr lang="en-CA" sz="2600" b="1" dirty="0">
                <a:solidFill>
                  <a:schemeClr val="tx1"/>
                </a:solidFill>
              </a:rPr>
              <a:t>Supply – </a:t>
            </a:r>
            <a:r>
              <a:rPr lang="en-CA" sz="2600" dirty="0">
                <a:solidFill>
                  <a:schemeClr val="tx1"/>
                </a:solidFill>
              </a:rPr>
              <a:t>quantity of goods and services that producers and sellers are willing or able to sell to consumers </a:t>
            </a:r>
          </a:p>
          <a:p>
            <a:r>
              <a:rPr lang="en-CA" sz="2600" b="1" dirty="0">
                <a:solidFill>
                  <a:schemeClr val="tx1"/>
                </a:solidFill>
              </a:rPr>
              <a:t>Law of Supply – </a:t>
            </a:r>
            <a:r>
              <a:rPr lang="en-CA" sz="2600" dirty="0">
                <a:solidFill>
                  <a:schemeClr val="tx1"/>
                </a:solidFill>
              </a:rPr>
              <a:t>As prices rise, the quantity supplied by producers tends to increase </a:t>
            </a:r>
          </a:p>
          <a:p>
            <a:r>
              <a:rPr lang="en-CA" sz="2600" dirty="0">
                <a:solidFill>
                  <a:schemeClr val="tx1"/>
                </a:solidFill>
              </a:rPr>
              <a:t>As prices fall, quantity supplied tends to decrease </a:t>
            </a:r>
          </a:p>
          <a:p>
            <a:r>
              <a:rPr lang="en-CA" sz="2600" dirty="0">
                <a:solidFill>
                  <a:schemeClr val="tx1"/>
                </a:solidFill>
              </a:rPr>
              <a:t>Ex. Cell phone </a:t>
            </a:r>
          </a:p>
          <a:p>
            <a:endParaRPr lang="en-CA" sz="2400" b="1" dirty="0">
              <a:solidFill>
                <a:schemeClr val="tx1"/>
              </a:solidFill>
            </a:endParaRPr>
          </a:p>
          <a:p>
            <a:endParaRPr lang="en-C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7116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1D635-BA7E-4CB1-89F6-A899E75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supply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970B9-1C8B-4773-91FE-55F6EB941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93516"/>
            <a:ext cx="8534400" cy="4669159"/>
          </a:xfrm>
        </p:spPr>
        <p:txBody>
          <a:bodyPr>
            <a:normAutofit/>
          </a:bodyPr>
          <a:lstStyle/>
          <a:p>
            <a:r>
              <a:rPr lang="en-CA" sz="2600" dirty="0">
                <a:solidFill>
                  <a:schemeClr val="tx1"/>
                </a:solidFill>
              </a:rPr>
              <a:t>A producer’s decision to supply a good or service depends on:</a:t>
            </a:r>
          </a:p>
          <a:p>
            <a:pPr lvl="1"/>
            <a:r>
              <a:rPr lang="en-CA" sz="2400" dirty="0">
                <a:solidFill>
                  <a:schemeClr val="tx1"/>
                </a:solidFill>
              </a:rPr>
              <a:t>The </a:t>
            </a:r>
            <a:r>
              <a:rPr lang="en-CA" sz="2400" b="1" dirty="0">
                <a:solidFill>
                  <a:schemeClr val="tx1"/>
                </a:solidFill>
              </a:rPr>
              <a:t>costs </a:t>
            </a:r>
            <a:r>
              <a:rPr lang="en-CA" sz="2400" dirty="0">
                <a:solidFill>
                  <a:schemeClr val="tx1"/>
                </a:solidFill>
              </a:rPr>
              <a:t>of producing the good or service </a:t>
            </a:r>
          </a:p>
          <a:p>
            <a:pPr lvl="1"/>
            <a:r>
              <a:rPr lang="en-CA" sz="2400" dirty="0">
                <a:solidFill>
                  <a:schemeClr val="tx1"/>
                </a:solidFill>
              </a:rPr>
              <a:t>Changes in</a:t>
            </a:r>
            <a:r>
              <a:rPr lang="en-CA" sz="2400" b="1" dirty="0">
                <a:solidFill>
                  <a:schemeClr val="tx1"/>
                </a:solidFill>
              </a:rPr>
              <a:t> </a:t>
            </a:r>
            <a:r>
              <a:rPr lang="en-CA" sz="2400" i="1" dirty="0">
                <a:solidFill>
                  <a:schemeClr val="tx1"/>
                </a:solidFill>
              </a:rPr>
              <a:t>technology</a:t>
            </a:r>
            <a:r>
              <a:rPr lang="en-CA" sz="2400" dirty="0">
                <a:solidFill>
                  <a:schemeClr val="tx1"/>
                </a:solidFill>
              </a:rPr>
              <a:t> that affect costs </a:t>
            </a:r>
          </a:p>
          <a:p>
            <a:pPr lvl="1"/>
            <a:r>
              <a:rPr lang="en-CA" sz="2400" dirty="0">
                <a:solidFill>
                  <a:schemeClr val="tx1"/>
                </a:solidFill>
              </a:rPr>
              <a:t>The producer’s </a:t>
            </a:r>
            <a:r>
              <a:rPr lang="en-CA" sz="2400" i="1" dirty="0">
                <a:solidFill>
                  <a:schemeClr val="tx1"/>
                </a:solidFill>
              </a:rPr>
              <a:t>desire </a:t>
            </a:r>
            <a:r>
              <a:rPr lang="en-CA" sz="2400" dirty="0">
                <a:solidFill>
                  <a:schemeClr val="tx1"/>
                </a:solidFill>
              </a:rPr>
              <a:t>to own and operate a business </a:t>
            </a:r>
          </a:p>
          <a:p>
            <a:pPr lvl="1"/>
            <a:r>
              <a:rPr lang="en-CA" sz="2400" i="1" dirty="0">
                <a:solidFill>
                  <a:schemeClr val="tx1"/>
                </a:solidFill>
              </a:rPr>
              <a:t>Environmental </a:t>
            </a:r>
            <a:r>
              <a:rPr lang="en-CA" sz="2400" dirty="0">
                <a:solidFill>
                  <a:schemeClr val="tx1"/>
                </a:solidFill>
              </a:rPr>
              <a:t>and </a:t>
            </a:r>
            <a:r>
              <a:rPr lang="en-CA" sz="2400" i="1" dirty="0">
                <a:solidFill>
                  <a:schemeClr val="tx1"/>
                </a:solidFill>
              </a:rPr>
              <a:t>other conditions </a:t>
            </a:r>
          </a:p>
          <a:p>
            <a:endParaRPr lang="en-CA" sz="2400" b="1" dirty="0">
              <a:solidFill>
                <a:schemeClr val="tx1"/>
              </a:solidFill>
            </a:endParaRPr>
          </a:p>
          <a:p>
            <a:endParaRPr lang="en-C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543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1D635-BA7E-4CB1-89F6-A899E75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supply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970B9-1C8B-4773-91FE-55F6EB941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93516"/>
            <a:ext cx="8534400" cy="5364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600" b="1" dirty="0">
                <a:solidFill>
                  <a:schemeClr val="tx1"/>
                </a:solidFill>
              </a:rPr>
              <a:t>Production Costs </a:t>
            </a:r>
          </a:p>
          <a:p>
            <a:r>
              <a:rPr lang="en-CA" sz="2600" dirty="0">
                <a:solidFill>
                  <a:schemeClr val="tx1"/>
                </a:solidFill>
              </a:rPr>
              <a:t>Let’s say we were a t-shirt company </a:t>
            </a:r>
          </a:p>
          <a:p>
            <a:r>
              <a:rPr lang="en-CA" sz="2600" dirty="0">
                <a:solidFill>
                  <a:schemeClr val="tx1"/>
                </a:solidFill>
              </a:rPr>
              <a:t>We need to consider </a:t>
            </a:r>
            <a:r>
              <a:rPr lang="en-CA" sz="2600" b="1" dirty="0">
                <a:solidFill>
                  <a:schemeClr val="tx1"/>
                </a:solidFill>
              </a:rPr>
              <a:t>production costs </a:t>
            </a:r>
            <a:r>
              <a:rPr lang="en-CA" sz="2600" dirty="0">
                <a:solidFill>
                  <a:schemeClr val="tx1"/>
                </a:solidFill>
              </a:rPr>
              <a:t>on everything involving making t-shirts </a:t>
            </a:r>
          </a:p>
          <a:p>
            <a:r>
              <a:rPr lang="en-CA" sz="2600" dirty="0">
                <a:solidFill>
                  <a:schemeClr val="tx1"/>
                </a:solidFill>
              </a:rPr>
              <a:t>Fabric, sewing machines, office equipment, hiring employees perhaps, etc.</a:t>
            </a:r>
          </a:p>
          <a:p>
            <a:r>
              <a:rPr lang="en-CA" sz="2600" dirty="0">
                <a:solidFill>
                  <a:schemeClr val="tx1"/>
                </a:solidFill>
              </a:rPr>
              <a:t>Labour is one of the highest cost to a company because people don’t work for free </a:t>
            </a:r>
          </a:p>
          <a:p>
            <a:r>
              <a:rPr lang="en-CA" sz="2600" dirty="0">
                <a:solidFill>
                  <a:schemeClr val="tx1"/>
                </a:solidFill>
              </a:rPr>
              <a:t>Even if you work on your own, you have to take money home at the end of the day</a:t>
            </a:r>
          </a:p>
          <a:p>
            <a:pPr marL="0" indent="0">
              <a:buNone/>
            </a:pPr>
            <a:endParaRPr lang="en-C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915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1D635-BA7E-4CB1-89F6-A899E75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supply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970B9-1C8B-4773-91FE-55F6EB941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93516"/>
            <a:ext cx="8534400" cy="5364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600" b="1" dirty="0">
                <a:solidFill>
                  <a:schemeClr val="tx1"/>
                </a:solidFill>
              </a:rPr>
              <a:t>Changes in Technology</a:t>
            </a:r>
          </a:p>
          <a:p>
            <a:r>
              <a:rPr lang="en-CA" sz="2600" dirty="0">
                <a:solidFill>
                  <a:schemeClr val="tx1"/>
                </a:solidFill>
              </a:rPr>
              <a:t>Changes in technology and machinery also affect the supply of goods and services </a:t>
            </a:r>
          </a:p>
          <a:p>
            <a:r>
              <a:rPr lang="en-CA" sz="2600" dirty="0">
                <a:solidFill>
                  <a:schemeClr val="tx1"/>
                </a:solidFill>
              </a:rPr>
              <a:t>Ex. T-shirts </a:t>
            </a:r>
          </a:p>
          <a:p>
            <a:r>
              <a:rPr lang="en-CA" sz="2600" dirty="0">
                <a:solidFill>
                  <a:schemeClr val="tx1"/>
                </a:solidFill>
              </a:rPr>
              <a:t>How can changes in technology help us save money on our t-shirt business?</a:t>
            </a:r>
            <a:endParaRPr lang="en-C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4016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1D635-BA7E-4CB1-89F6-A899E75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supply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970B9-1C8B-4773-91FE-55F6EB941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93516"/>
            <a:ext cx="8534400" cy="5364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>
                <a:solidFill>
                  <a:schemeClr val="tx1"/>
                </a:solidFill>
              </a:rPr>
              <a:t>Owner’s Desire </a:t>
            </a:r>
          </a:p>
          <a:p>
            <a:r>
              <a:rPr lang="en-CA" sz="2400" dirty="0">
                <a:solidFill>
                  <a:schemeClr val="tx1"/>
                </a:solidFill>
              </a:rPr>
              <a:t>Sometimes the owners desire could lead to supply changes</a:t>
            </a:r>
          </a:p>
          <a:p>
            <a:r>
              <a:rPr lang="en-CA" sz="2400" dirty="0">
                <a:solidFill>
                  <a:schemeClr val="tx1"/>
                </a:solidFill>
              </a:rPr>
              <a:t>Ex. Coach B Training</a:t>
            </a:r>
          </a:p>
          <a:p>
            <a:r>
              <a:rPr lang="en-CA" sz="2400" dirty="0">
                <a:solidFill>
                  <a:schemeClr val="tx1"/>
                </a:solidFill>
              </a:rPr>
              <a:t>Registration is only open for a specific amount of time </a:t>
            </a:r>
          </a:p>
        </p:txBody>
      </p:sp>
    </p:spTree>
    <p:extLst>
      <p:ext uri="{BB962C8B-B14F-4D97-AF65-F5344CB8AC3E}">
        <p14:creationId xmlns:p14="http://schemas.microsoft.com/office/powerpoint/2010/main" val="2115314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1D635-BA7E-4CB1-89F6-A899E75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supply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970B9-1C8B-4773-91FE-55F6EB941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93516"/>
            <a:ext cx="8534400" cy="5364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>
                <a:solidFill>
                  <a:schemeClr val="tx1"/>
                </a:solidFill>
              </a:rPr>
              <a:t>Environmental Conditions </a:t>
            </a:r>
          </a:p>
          <a:p>
            <a:r>
              <a:rPr lang="en-CA" sz="2400" dirty="0">
                <a:solidFill>
                  <a:schemeClr val="tx1"/>
                </a:solidFill>
              </a:rPr>
              <a:t>If you’re in the farming or fishing industry, the environmental can affect your supply</a:t>
            </a:r>
          </a:p>
          <a:p>
            <a:r>
              <a:rPr lang="en-CA" sz="2400" dirty="0">
                <a:solidFill>
                  <a:schemeClr val="tx1"/>
                </a:solidFill>
              </a:rPr>
              <a:t>What if there is not enough fish to supply the demand </a:t>
            </a:r>
          </a:p>
          <a:p>
            <a:r>
              <a:rPr lang="en-CA" sz="2400" dirty="0">
                <a:solidFill>
                  <a:schemeClr val="tx1"/>
                </a:solidFill>
              </a:rPr>
              <a:t>What if winter is longer than normal</a:t>
            </a:r>
          </a:p>
        </p:txBody>
      </p:sp>
    </p:spTree>
    <p:extLst>
      <p:ext uri="{BB962C8B-B14F-4D97-AF65-F5344CB8AC3E}">
        <p14:creationId xmlns:p14="http://schemas.microsoft.com/office/powerpoint/2010/main" val="29208566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1D635-BA7E-4CB1-89F6-A899E75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supply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C2FB3C-1EFC-4E40-BAD6-FE6EBEFDE4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499" y="1114424"/>
            <a:ext cx="6127815" cy="5543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003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1D635-BA7E-4CB1-89F6-A899E75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Equilibrium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970B9-1C8B-4773-91FE-55F6EB941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93516"/>
            <a:ext cx="8534400" cy="5364484"/>
          </a:xfrm>
        </p:spPr>
        <p:txBody>
          <a:bodyPr>
            <a:normAutofit/>
          </a:bodyPr>
          <a:lstStyle/>
          <a:p>
            <a:r>
              <a:rPr lang="en-CA" sz="2600" dirty="0">
                <a:solidFill>
                  <a:schemeClr val="tx1"/>
                </a:solidFill>
              </a:rPr>
              <a:t>The point where forces of supply and demand are balanced and intersect</a:t>
            </a:r>
          </a:p>
          <a:p>
            <a:r>
              <a:rPr lang="en-CA" sz="2600" dirty="0">
                <a:solidFill>
                  <a:schemeClr val="tx1"/>
                </a:solidFill>
              </a:rPr>
              <a:t>Demand tends to increase the price of a good </a:t>
            </a:r>
          </a:p>
          <a:p>
            <a:r>
              <a:rPr lang="en-CA" sz="2600" dirty="0">
                <a:solidFill>
                  <a:schemeClr val="tx1"/>
                </a:solidFill>
              </a:rPr>
              <a:t>Supply tends to reduce the price of a good</a:t>
            </a:r>
          </a:p>
          <a:p>
            <a:r>
              <a:rPr lang="en-CA" sz="2600" dirty="0">
                <a:solidFill>
                  <a:schemeClr val="tx1"/>
                </a:solidFill>
              </a:rPr>
              <a:t>When the two forces are in balance at the </a:t>
            </a:r>
            <a:r>
              <a:rPr lang="en-CA" sz="2600" b="1" dirty="0">
                <a:solidFill>
                  <a:schemeClr val="tx1"/>
                </a:solidFill>
              </a:rPr>
              <a:t>equilibrium </a:t>
            </a:r>
            <a:r>
              <a:rPr lang="en-CA" sz="2600" dirty="0">
                <a:solidFill>
                  <a:schemeClr val="tx1"/>
                </a:solidFill>
              </a:rPr>
              <a:t>prices are stable </a:t>
            </a:r>
          </a:p>
          <a:p>
            <a:r>
              <a:rPr lang="en-CA" sz="2600" dirty="0">
                <a:solidFill>
                  <a:schemeClr val="tx1"/>
                </a:solidFill>
              </a:rPr>
              <a:t>Consumers can afford and are willing to buy a product at that price </a:t>
            </a:r>
          </a:p>
          <a:p>
            <a:r>
              <a:rPr lang="en-CA" sz="2600" dirty="0">
                <a:solidFill>
                  <a:schemeClr val="tx1"/>
                </a:solidFill>
              </a:rPr>
              <a:t>Producers can afford and are willing to supply a product at that price </a:t>
            </a:r>
          </a:p>
        </p:txBody>
      </p:sp>
    </p:spTree>
    <p:extLst>
      <p:ext uri="{BB962C8B-B14F-4D97-AF65-F5344CB8AC3E}">
        <p14:creationId xmlns:p14="http://schemas.microsoft.com/office/powerpoint/2010/main" val="3847212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1D635-BA7E-4CB1-89F6-A899E75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Equilibrium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F0B80A1-D583-4992-9EBA-3A9D422CE6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3312" y="1131888"/>
            <a:ext cx="5295302" cy="536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10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1D635-BA7E-4CB1-89F6-A899E75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Equilibrium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970B9-1C8B-4773-91FE-55F6EB941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93516"/>
            <a:ext cx="8534400" cy="5364484"/>
          </a:xfrm>
        </p:spPr>
        <p:txBody>
          <a:bodyPr>
            <a:normAutofit/>
          </a:bodyPr>
          <a:lstStyle/>
          <a:p>
            <a:r>
              <a:rPr lang="en-CA" sz="2600" dirty="0">
                <a:solidFill>
                  <a:schemeClr val="tx1"/>
                </a:solidFill>
              </a:rPr>
              <a:t>The point where forces of supply and demand are balanced and intersect</a:t>
            </a:r>
          </a:p>
          <a:p>
            <a:r>
              <a:rPr lang="en-CA" sz="2600" dirty="0">
                <a:solidFill>
                  <a:schemeClr val="tx1"/>
                </a:solidFill>
              </a:rPr>
              <a:t>Demand tends to increase the price of a good </a:t>
            </a:r>
          </a:p>
          <a:p>
            <a:r>
              <a:rPr lang="en-CA" sz="2600" dirty="0">
                <a:solidFill>
                  <a:schemeClr val="tx1"/>
                </a:solidFill>
              </a:rPr>
              <a:t>Supply tends to reduce the price of a good</a:t>
            </a:r>
          </a:p>
          <a:p>
            <a:r>
              <a:rPr lang="en-CA" sz="2600" dirty="0">
                <a:solidFill>
                  <a:schemeClr val="tx1"/>
                </a:solidFill>
              </a:rPr>
              <a:t>When the two forces are in balance at the </a:t>
            </a:r>
            <a:r>
              <a:rPr lang="en-CA" sz="2600" b="1" dirty="0">
                <a:solidFill>
                  <a:schemeClr val="tx1"/>
                </a:solidFill>
              </a:rPr>
              <a:t>equilibrium </a:t>
            </a:r>
            <a:r>
              <a:rPr lang="en-CA" sz="2600" dirty="0">
                <a:solidFill>
                  <a:schemeClr val="tx1"/>
                </a:solidFill>
              </a:rPr>
              <a:t>prices are stable </a:t>
            </a:r>
          </a:p>
          <a:p>
            <a:r>
              <a:rPr lang="en-CA" sz="2600" dirty="0">
                <a:solidFill>
                  <a:schemeClr val="tx1"/>
                </a:solidFill>
              </a:rPr>
              <a:t>Consumers can afford and are willing to buy a product at that price </a:t>
            </a:r>
          </a:p>
          <a:p>
            <a:r>
              <a:rPr lang="en-CA" sz="2600" dirty="0">
                <a:solidFill>
                  <a:schemeClr val="tx1"/>
                </a:solidFill>
              </a:rPr>
              <a:t>Producers can afford and are willing to supply a product at that price </a:t>
            </a:r>
          </a:p>
        </p:txBody>
      </p:sp>
    </p:spTree>
    <p:extLst>
      <p:ext uri="{BB962C8B-B14F-4D97-AF65-F5344CB8AC3E}">
        <p14:creationId xmlns:p14="http://schemas.microsoft.com/office/powerpoint/2010/main" val="4276509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1D635-BA7E-4CB1-89F6-A899E75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demand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970B9-1C8B-4773-91FE-55F6EB941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93516"/>
            <a:ext cx="8534400" cy="4669159"/>
          </a:xfrm>
        </p:spPr>
        <p:txBody>
          <a:bodyPr>
            <a:normAutofit/>
          </a:bodyPr>
          <a:lstStyle/>
          <a:p>
            <a:r>
              <a:rPr lang="en-CA" sz="2600" b="1" dirty="0">
                <a:solidFill>
                  <a:schemeClr val="tx1"/>
                </a:solidFill>
              </a:rPr>
              <a:t>Demand </a:t>
            </a:r>
            <a:r>
              <a:rPr lang="en-CA" sz="2600" dirty="0">
                <a:solidFill>
                  <a:schemeClr val="tx1"/>
                </a:solidFill>
              </a:rPr>
              <a:t>– </a:t>
            </a:r>
            <a:r>
              <a:rPr lang="en-CA" sz="2600" i="1" dirty="0">
                <a:solidFill>
                  <a:schemeClr val="tx1"/>
                </a:solidFill>
              </a:rPr>
              <a:t>quantity </a:t>
            </a:r>
            <a:r>
              <a:rPr lang="en-CA" sz="2600" dirty="0">
                <a:solidFill>
                  <a:schemeClr val="tx1"/>
                </a:solidFill>
              </a:rPr>
              <a:t>of a good or service that your willing to buy </a:t>
            </a:r>
          </a:p>
          <a:p>
            <a:r>
              <a:rPr lang="en-CA" sz="2600" b="1" dirty="0">
                <a:solidFill>
                  <a:schemeClr val="tx1"/>
                </a:solidFill>
              </a:rPr>
              <a:t>Law of Demand </a:t>
            </a:r>
            <a:r>
              <a:rPr lang="en-CA" sz="2600" dirty="0">
                <a:solidFill>
                  <a:schemeClr val="tx1"/>
                </a:solidFill>
              </a:rPr>
              <a:t>– When the market demands a high quantity of a good or service, the prices for that good or service will be high </a:t>
            </a:r>
          </a:p>
          <a:p>
            <a:r>
              <a:rPr lang="en-CA" sz="2600" dirty="0">
                <a:solidFill>
                  <a:schemeClr val="tx1"/>
                </a:solidFill>
              </a:rPr>
              <a:t>When the market demands a low quantity, the prices will be low </a:t>
            </a:r>
          </a:p>
          <a:p>
            <a:r>
              <a:rPr lang="en-CA" sz="2600" dirty="0">
                <a:solidFill>
                  <a:schemeClr val="tx1"/>
                </a:solidFill>
              </a:rPr>
              <a:t>Example: A new phone</a:t>
            </a:r>
          </a:p>
          <a:p>
            <a:endParaRPr lang="en-CA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7609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1D635-BA7E-4CB1-89F6-A899E75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Equilibrium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0A78636-3E68-4EA0-9E25-FCF412047C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9959" t="23528" r="34356" b="22900"/>
          <a:stretch/>
        </p:blipFill>
        <p:spPr>
          <a:xfrm>
            <a:off x="1746062" y="1513839"/>
            <a:ext cx="6229537" cy="526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538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1D635-BA7E-4CB1-89F6-A899E75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The business cycle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970B9-1C8B-4773-91FE-55F6EB941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93516"/>
            <a:ext cx="8534400" cy="5364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600" b="1" dirty="0">
                <a:solidFill>
                  <a:schemeClr val="tx1"/>
                </a:solidFill>
              </a:rPr>
              <a:t>Prosperity </a:t>
            </a:r>
          </a:p>
          <a:p>
            <a:r>
              <a:rPr lang="en-CA" sz="2600" dirty="0">
                <a:solidFill>
                  <a:schemeClr val="tx1"/>
                </a:solidFill>
              </a:rPr>
              <a:t>Good economic times</a:t>
            </a:r>
          </a:p>
          <a:p>
            <a:r>
              <a:rPr lang="en-CA" sz="2600" dirty="0">
                <a:solidFill>
                  <a:schemeClr val="tx1"/>
                </a:solidFill>
              </a:rPr>
              <a:t>Levels of employment are high </a:t>
            </a:r>
          </a:p>
          <a:p>
            <a:r>
              <a:rPr lang="en-CA" sz="2600" dirty="0">
                <a:solidFill>
                  <a:schemeClr val="tx1"/>
                </a:solidFill>
              </a:rPr>
              <a:t>Workers are well paid </a:t>
            </a:r>
          </a:p>
          <a:p>
            <a:r>
              <a:rPr lang="en-CA" sz="2600" dirty="0">
                <a:solidFill>
                  <a:schemeClr val="tx1"/>
                </a:solidFill>
              </a:rPr>
              <a:t>Businesses are spending more money on R&amp;D</a:t>
            </a:r>
          </a:p>
          <a:p>
            <a:r>
              <a:rPr lang="en-CA" sz="2600" dirty="0">
                <a:solidFill>
                  <a:schemeClr val="tx1"/>
                </a:solidFill>
              </a:rPr>
              <a:t>Businesses are expanding </a:t>
            </a:r>
          </a:p>
          <a:p>
            <a:r>
              <a:rPr lang="en-CA" sz="2600" dirty="0">
                <a:solidFill>
                  <a:schemeClr val="tx1"/>
                </a:solidFill>
              </a:rPr>
              <a:t>Consumers are buying more products </a:t>
            </a:r>
          </a:p>
          <a:p>
            <a:endParaRPr lang="en-CA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989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1D635-BA7E-4CB1-89F6-A899E75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The business cycle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970B9-1C8B-4773-91FE-55F6EB941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93516"/>
            <a:ext cx="8534400" cy="5364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600" b="1" dirty="0">
                <a:solidFill>
                  <a:schemeClr val="tx1"/>
                </a:solidFill>
              </a:rPr>
              <a:t>Inflation</a:t>
            </a:r>
          </a:p>
          <a:p>
            <a:r>
              <a:rPr lang="en-CA" sz="2600" dirty="0">
                <a:solidFill>
                  <a:schemeClr val="tx1"/>
                </a:solidFill>
              </a:rPr>
              <a:t>Prices tend to rise over time </a:t>
            </a:r>
          </a:p>
          <a:p>
            <a:r>
              <a:rPr lang="en-CA" sz="2600" dirty="0">
                <a:solidFill>
                  <a:schemeClr val="tx1"/>
                </a:solidFill>
              </a:rPr>
              <a:t>Businesses are willing to increase quantity of goods and services they supply </a:t>
            </a:r>
          </a:p>
          <a:p>
            <a:r>
              <a:rPr lang="en-CA" sz="2600" dirty="0">
                <a:solidFill>
                  <a:schemeClr val="tx1"/>
                </a:solidFill>
              </a:rPr>
              <a:t>Inflation also increases the cost of doing business </a:t>
            </a:r>
          </a:p>
          <a:p>
            <a:r>
              <a:rPr lang="en-CA" sz="2600" dirty="0">
                <a:solidFill>
                  <a:schemeClr val="tx1"/>
                </a:solidFill>
              </a:rPr>
              <a:t>If wages do not go up at the same rate as prices, employees wont have enough money to buy the same quantity of goods and services </a:t>
            </a:r>
          </a:p>
          <a:p>
            <a:r>
              <a:rPr lang="en-CA" sz="2600" dirty="0">
                <a:solidFill>
                  <a:schemeClr val="tx1"/>
                </a:solidFill>
              </a:rPr>
              <a:t>Then suppliers end up with unsold stock and lose money</a:t>
            </a:r>
          </a:p>
        </p:txBody>
      </p:sp>
    </p:spTree>
    <p:extLst>
      <p:ext uri="{BB962C8B-B14F-4D97-AF65-F5344CB8AC3E}">
        <p14:creationId xmlns:p14="http://schemas.microsoft.com/office/powerpoint/2010/main" val="3341125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1D635-BA7E-4CB1-89F6-A899E75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The business cycle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970B9-1C8B-4773-91FE-55F6EB941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93516"/>
            <a:ext cx="8534400" cy="5364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600" b="1" dirty="0">
                <a:solidFill>
                  <a:schemeClr val="tx1"/>
                </a:solidFill>
              </a:rPr>
              <a:t>Recession </a:t>
            </a:r>
          </a:p>
          <a:p>
            <a:r>
              <a:rPr lang="en-CA" sz="2600" dirty="0">
                <a:solidFill>
                  <a:schemeClr val="tx1"/>
                </a:solidFill>
              </a:rPr>
              <a:t>Entire economy slows down and businesses are no longer creating as much profit</a:t>
            </a:r>
          </a:p>
          <a:p>
            <a:r>
              <a:rPr lang="en-CA" sz="2600" dirty="0">
                <a:solidFill>
                  <a:schemeClr val="tx1"/>
                </a:solidFill>
              </a:rPr>
              <a:t>When business can no longer afford higher employees, unemployment increases </a:t>
            </a:r>
          </a:p>
          <a:p>
            <a:r>
              <a:rPr lang="en-CA" sz="2600" dirty="0">
                <a:solidFill>
                  <a:schemeClr val="tx1"/>
                </a:solidFill>
              </a:rPr>
              <a:t>People stop spending money </a:t>
            </a:r>
          </a:p>
          <a:p>
            <a:r>
              <a:rPr lang="en-CA" sz="2600" dirty="0">
                <a:solidFill>
                  <a:schemeClr val="tx1"/>
                </a:solidFill>
              </a:rPr>
              <a:t>People’s incomes are no longer keeping up with the standard of living </a:t>
            </a:r>
          </a:p>
          <a:p>
            <a:r>
              <a:rPr lang="en-CA" sz="2600" dirty="0">
                <a:solidFill>
                  <a:schemeClr val="tx1"/>
                </a:solidFill>
              </a:rPr>
              <a:t>As demands drop, prices start to fall </a:t>
            </a:r>
          </a:p>
        </p:txBody>
      </p:sp>
    </p:spTree>
    <p:extLst>
      <p:ext uri="{BB962C8B-B14F-4D97-AF65-F5344CB8AC3E}">
        <p14:creationId xmlns:p14="http://schemas.microsoft.com/office/powerpoint/2010/main" val="39865250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1D635-BA7E-4CB1-89F6-A899E75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The business cycle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970B9-1C8B-4773-91FE-55F6EB941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93516"/>
            <a:ext cx="8534400" cy="5364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600" b="1" dirty="0">
                <a:solidFill>
                  <a:schemeClr val="tx1"/>
                </a:solidFill>
              </a:rPr>
              <a:t>Depression </a:t>
            </a:r>
          </a:p>
          <a:p>
            <a:r>
              <a:rPr lang="en-CA" sz="2600" dirty="0">
                <a:solidFill>
                  <a:schemeClr val="tx1"/>
                </a:solidFill>
              </a:rPr>
              <a:t>If a recession lasts a long time, it may become a depression</a:t>
            </a:r>
          </a:p>
          <a:p>
            <a:r>
              <a:rPr lang="en-CA" sz="2600" dirty="0">
                <a:solidFill>
                  <a:schemeClr val="tx1"/>
                </a:solidFill>
              </a:rPr>
              <a:t>Economic activity is very low and unemployment is very high </a:t>
            </a:r>
          </a:p>
          <a:p>
            <a:r>
              <a:rPr lang="en-CA" sz="2600" dirty="0">
                <a:solidFill>
                  <a:schemeClr val="tx1"/>
                </a:solidFill>
              </a:rPr>
              <a:t>People can’t afford to buy things </a:t>
            </a:r>
          </a:p>
          <a:p>
            <a:r>
              <a:rPr lang="en-CA" sz="2600" dirty="0">
                <a:solidFill>
                  <a:schemeClr val="tx1"/>
                </a:solidFill>
              </a:rPr>
              <a:t>Companies goes out of business </a:t>
            </a:r>
          </a:p>
          <a:p>
            <a:r>
              <a:rPr lang="en-CA" sz="2600" dirty="0">
                <a:solidFill>
                  <a:schemeClr val="tx1"/>
                </a:solidFill>
              </a:rPr>
              <a:t>Demand for gov’t services is really high </a:t>
            </a:r>
          </a:p>
          <a:p>
            <a:r>
              <a:rPr lang="en-CA" sz="2600" dirty="0">
                <a:solidFill>
                  <a:schemeClr val="tx1"/>
                </a:solidFill>
              </a:rPr>
              <a:t>Even when prices drop, people still can’t afford things</a:t>
            </a:r>
          </a:p>
        </p:txBody>
      </p:sp>
    </p:spTree>
    <p:extLst>
      <p:ext uri="{BB962C8B-B14F-4D97-AF65-F5344CB8AC3E}">
        <p14:creationId xmlns:p14="http://schemas.microsoft.com/office/powerpoint/2010/main" val="8600092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1D635-BA7E-4CB1-89F6-A899E75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The business cycle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970B9-1C8B-4773-91FE-55F6EB941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93516"/>
            <a:ext cx="8534400" cy="5364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600" b="1" dirty="0">
                <a:solidFill>
                  <a:schemeClr val="tx1"/>
                </a:solidFill>
              </a:rPr>
              <a:t>Recovery </a:t>
            </a:r>
          </a:p>
          <a:p>
            <a:r>
              <a:rPr lang="en-CA" sz="2600" dirty="0">
                <a:solidFill>
                  <a:schemeClr val="tx1"/>
                </a:solidFill>
              </a:rPr>
              <a:t>Economy starts to improve </a:t>
            </a:r>
          </a:p>
          <a:p>
            <a:r>
              <a:rPr lang="en-CA" sz="2600" dirty="0">
                <a:solidFill>
                  <a:schemeClr val="tx1"/>
                </a:solidFill>
              </a:rPr>
              <a:t>Manufacturers slowly begin production again</a:t>
            </a:r>
          </a:p>
          <a:p>
            <a:r>
              <a:rPr lang="en-CA" sz="2600" dirty="0">
                <a:solidFill>
                  <a:schemeClr val="tx1"/>
                </a:solidFill>
              </a:rPr>
              <a:t>Unemployment is still high until businesses feel confident enough to hire employees </a:t>
            </a:r>
          </a:p>
          <a:p>
            <a:r>
              <a:rPr lang="en-CA" sz="2600" dirty="0">
                <a:solidFill>
                  <a:schemeClr val="tx1"/>
                </a:solidFill>
              </a:rPr>
              <a:t>Slowly as more people are hired, consumers start spending money slowly again</a:t>
            </a:r>
          </a:p>
          <a:p>
            <a:r>
              <a:rPr lang="en-CA" sz="2600" dirty="0">
                <a:solidFill>
                  <a:schemeClr val="tx1"/>
                </a:solidFill>
              </a:rPr>
              <a:t>Economy gets healthier but it’s a </a:t>
            </a:r>
            <a:r>
              <a:rPr lang="en-CA" sz="2600">
                <a:solidFill>
                  <a:schemeClr val="tx1"/>
                </a:solidFill>
              </a:rPr>
              <a:t>slow process </a:t>
            </a:r>
            <a:endParaRPr lang="en-CA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1558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1D635-BA7E-4CB1-89F6-A899E75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Competition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970B9-1C8B-4773-91FE-55F6EB941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93516"/>
            <a:ext cx="8534400" cy="5364484"/>
          </a:xfrm>
        </p:spPr>
        <p:txBody>
          <a:bodyPr>
            <a:normAutofit/>
          </a:bodyPr>
          <a:lstStyle/>
          <a:p>
            <a:r>
              <a:rPr lang="en-CA" sz="2600" b="1" dirty="0">
                <a:solidFill>
                  <a:schemeClr val="tx1"/>
                </a:solidFill>
              </a:rPr>
              <a:t>Competition </a:t>
            </a:r>
            <a:r>
              <a:rPr lang="en-CA" sz="2600" dirty="0">
                <a:solidFill>
                  <a:schemeClr val="tx1"/>
                </a:solidFill>
              </a:rPr>
              <a:t>is a rivalry among suppliers of a good or service </a:t>
            </a:r>
          </a:p>
          <a:p>
            <a:r>
              <a:rPr lang="en-CA" sz="2600" dirty="0">
                <a:solidFill>
                  <a:schemeClr val="tx1"/>
                </a:solidFill>
              </a:rPr>
              <a:t>Fewer suppliers often mean less choice = higher prices – Consumers lose</a:t>
            </a:r>
          </a:p>
          <a:p>
            <a:r>
              <a:rPr lang="en-CA" sz="2600" dirty="0">
                <a:solidFill>
                  <a:schemeClr val="tx1"/>
                </a:solidFill>
              </a:rPr>
              <a:t>If a big store cuts prices significantly, smaller stores will find it hard to compete</a:t>
            </a:r>
          </a:p>
          <a:p>
            <a:r>
              <a:rPr lang="en-CA" sz="2600" dirty="0">
                <a:solidFill>
                  <a:schemeClr val="tx1"/>
                </a:solidFill>
              </a:rPr>
              <a:t>How does quality affect competition? Tim Hortons? Canada Goose?</a:t>
            </a:r>
          </a:p>
          <a:p>
            <a:endParaRPr lang="en-CA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243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1D635-BA7E-4CB1-89F6-A899E75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Consumer protection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970B9-1C8B-4773-91FE-55F6EB941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93516"/>
            <a:ext cx="8534400" cy="5364484"/>
          </a:xfrm>
        </p:spPr>
        <p:txBody>
          <a:bodyPr>
            <a:normAutofit/>
          </a:bodyPr>
          <a:lstStyle/>
          <a:p>
            <a:r>
              <a:rPr lang="en-CA" sz="2600" dirty="0">
                <a:solidFill>
                  <a:schemeClr val="tx1"/>
                </a:solidFill>
              </a:rPr>
              <a:t>In Canada, the provincial and federal gov’t try to protect consumers </a:t>
            </a:r>
          </a:p>
          <a:p>
            <a:r>
              <a:rPr lang="en-CA" sz="2600" dirty="0">
                <a:solidFill>
                  <a:schemeClr val="tx1"/>
                </a:solidFill>
              </a:rPr>
              <a:t>Consumers have rights </a:t>
            </a:r>
          </a:p>
          <a:p>
            <a:r>
              <a:rPr lang="en-CA" sz="2600" b="1" dirty="0">
                <a:solidFill>
                  <a:schemeClr val="tx1"/>
                </a:solidFill>
              </a:rPr>
              <a:t>Competition Act – </a:t>
            </a:r>
            <a:r>
              <a:rPr lang="en-CA" sz="2600" dirty="0">
                <a:solidFill>
                  <a:schemeClr val="tx1"/>
                </a:solidFill>
              </a:rPr>
              <a:t>Federal law that governs advertising and business practices </a:t>
            </a:r>
          </a:p>
          <a:p>
            <a:r>
              <a:rPr lang="en-CA" sz="2600" dirty="0">
                <a:solidFill>
                  <a:schemeClr val="tx1"/>
                </a:solidFill>
              </a:rPr>
              <a:t>Anyone who violates it may be prosecuted in criminal court </a:t>
            </a:r>
          </a:p>
          <a:p>
            <a:r>
              <a:rPr lang="en-CA" sz="2600" dirty="0">
                <a:solidFill>
                  <a:schemeClr val="tx1"/>
                </a:solidFill>
              </a:rPr>
              <a:t>They could be fined or even go to prison </a:t>
            </a:r>
          </a:p>
        </p:txBody>
      </p:sp>
    </p:spTree>
    <p:extLst>
      <p:ext uri="{BB962C8B-B14F-4D97-AF65-F5344CB8AC3E}">
        <p14:creationId xmlns:p14="http://schemas.microsoft.com/office/powerpoint/2010/main" val="3167917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1D635-BA7E-4CB1-89F6-A899E75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Consumer protection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970B9-1C8B-4773-91FE-55F6EB941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93516"/>
            <a:ext cx="8534400" cy="5364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600" b="1" dirty="0">
                <a:solidFill>
                  <a:schemeClr val="tx1"/>
                </a:solidFill>
              </a:rPr>
              <a:t>False Advertising </a:t>
            </a:r>
          </a:p>
          <a:p>
            <a:r>
              <a:rPr lang="en-CA" sz="2600" dirty="0">
                <a:solidFill>
                  <a:schemeClr val="tx1"/>
                </a:solidFill>
              </a:rPr>
              <a:t>You cannot make an untrue statement about a product or service </a:t>
            </a:r>
          </a:p>
          <a:p>
            <a:r>
              <a:rPr lang="en-CA" sz="2600" dirty="0">
                <a:solidFill>
                  <a:schemeClr val="tx1"/>
                </a:solidFill>
              </a:rPr>
              <a:t>Ex. All real leather couch (Could be fake leather?)</a:t>
            </a:r>
          </a:p>
          <a:p>
            <a:r>
              <a:rPr lang="en-CA" sz="2600" b="1" dirty="0">
                <a:solidFill>
                  <a:schemeClr val="tx1"/>
                </a:solidFill>
              </a:rPr>
              <a:t>Misleading Advertising – </a:t>
            </a:r>
            <a:r>
              <a:rPr lang="en-CA" sz="2600" dirty="0">
                <a:solidFill>
                  <a:schemeClr val="tx1"/>
                </a:solidFill>
              </a:rPr>
              <a:t>Distorts the truth about the goods being offered so that you’re led to believe one thing when it’s not true </a:t>
            </a:r>
          </a:p>
          <a:p>
            <a:pPr lvl="1"/>
            <a:r>
              <a:rPr lang="en-CA" sz="2400" b="1" dirty="0">
                <a:solidFill>
                  <a:schemeClr val="tx1"/>
                </a:solidFill>
              </a:rPr>
              <a:t>False Sales price – </a:t>
            </a:r>
            <a:r>
              <a:rPr lang="en-CA" sz="2400" dirty="0">
                <a:solidFill>
                  <a:schemeClr val="tx1"/>
                </a:solidFill>
              </a:rPr>
              <a:t>Marks products up and then puts them on sale at regular price </a:t>
            </a:r>
            <a:endParaRPr lang="en-CA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879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1D635-BA7E-4CB1-89F6-A899E75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Consumer protection 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1D91CD9-19C1-4C14-8D13-1529AF9721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-3175" y="1503839"/>
            <a:ext cx="8534400" cy="5364162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 b="1" dirty="0">
                <a:solidFill>
                  <a:schemeClr val="tx1"/>
                </a:solidFill>
              </a:rPr>
              <a:t>LAWS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3000" b="1" dirty="0">
                <a:solidFill>
                  <a:schemeClr val="tx1"/>
                </a:solidFill>
              </a:rPr>
              <a:t>1. Price Fixing</a:t>
            </a:r>
          </a:p>
          <a:p>
            <a:pPr lvl="2" eaLnBrk="1" hangingPunct="1"/>
            <a:r>
              <a:rPr lang="en-CA" altLang="en-US" sz="2800" dirty="0">
                <a:solidFill>
                  <a:schemeClr val="tx1"/>
                </a:solidFill>
              </a:rPr>
              <a:t>Not allowed to decide as a group what to charge consumers for a specific product</a:t>
            </a:r>
          </a:p>
          <a:p>
            <a:pPr lvl="2" eaLnBrk="1" hangingPunct="1"/>
            <a:r>
              <a:rPr lang="en-CA" altLang="en-US" sz="2800" dirty="0">
                <a:solidFill>
                  <a:schemeClr val="tx1"/>
                </a:solidFill>
              </a:rPr>
              <a:t>But businesses can copy prices </a:t>
            </a:r>
          </a:p>
          <a:p>
            <a:pPr marL="630936" lvl="2" indent="0">
              <a:buNone/>
            </a:pPr>
            <a:endParaRPr lang="en-US" altLang="en-US" sz="2600" b="1" dirty="0"/>
          </a:p>
        </p:txBody>
      </p:sp>
      <p:pic>
        <p:nvPicPr>
          <p:cNvPr id="7" name="Picture 5" descr="Koch-Brothers">
            <a:hlinkClick r:id="rId2"/>
            <a:extLst>
              <a:ext uri="{FF2B5EF4-FFF2-40B4-BE49-F238E27FC236}">
                <a16:creationId xmlns:a16="http://schemas.microsoft.com/office/drawing/2014/main" id="{A08101D5-B754-4FB3-A566-9425AF2882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46269" y="828198"/>
            <a:ext cx="3540125" cy="4525963"/>
          </a:xfrm>
          <a:prstGeom prst="rect">
            <a:avLst/>
          </a:prstGeom>
          <a:ln w="76200">
            <a:solidFill>
              <a:schemeClr val="hlink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1695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1D635-BA7E-4CB1-89F6-A899E75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demand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970B9-1C8B-4773-91FE-55F6EB941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93516"/>
            <a:ext cx="8534400" cy="4669159"/>
          </a:xfrm>
        </p:spPr>
        <p:txBody>
          <a:bodyPr>
            <a:normAutofit/>
          </a:bodyPr>
          <a:lstStyle/>
          <a:p>
            <a:r>
              <a:rPr lang="en-CA" sz="2600" dirty="0">
                <a:solidFill>
                  <a:schemeClr val="tx1"/>
                </a:solidFill>
              </a:rPr>
              <a:t>Consumers’ demand for a good or a service depends on a number of factors:</a:t>
            </a:r>
          </a:p>
          <a:p>
            <a:pPr lvl="1"/>
            <a:r>
              <a:rPr lang="en-CA" sz="2400" dirty="0">
                <a:solidFill>
                  <a:schemeClr val="tx1"/>
                </a:solidFill>
              </a:rPr>
              <a:t>Price for good or service </a:t>
            </a:r>
          </a:p>
          <a:p>
            <a:pPr lvl="1"/>
            <a:r>
              <a:rPr lang="en-CA" sz="2400" dirty="0">
                <a:solidFill>
                  <a:schemeClr val="tx1"/>
                </a:solidFill>
              </a:rPr>
              <a:t>Prices of </a:t>
            </a:r>
            <a:r>
              <a:rPr lang="en-CA" sz="2400" b="1" dirty="0">
                <a:solidFill>
                  <a:schemeClr val="tx1"/>
                </a:solidFill>
              </a:rPr>
              <a:t>substitute </a:t>
            </a:r>
            <a:r>
              <a:rPr lang="en-CA" sz="2400" dirty="0">
                <a:solidFill>
                  <a:schemeClr val="tx1"/>
                </a:solidFill>
              </a:rPr>
              <a:t>or </a:t>
            </a:r>
            <a:r>
              <a:rPr lang="en-CA" sz="2400" b="1" dirty="0">
                <a:solidFill>
                  <a:schemeClr val="tx1"/>
                </a:solidFill>
              </a:rPr>
              <a:t>complementary </a:t>
            </a:r>
            <a:r>
              <a:rPr lang="en-CA" sz="2400" dirty="0">
                <a:solidFill>
                  <a:schemeClr val="tx1"/>
                </a:solidFill>
              </a:rPr>
              <a:t>good </a:t>
            </a:r>
          </a:p>
          <a:p>
            <a:pPr lvl="1"/>
            <a:r>
              <a:rPr lang="en-CA" sz="2400" dirty="0">
                <a:solidFill>
                  <a:schemeClr val="tx1"/>
                </a:solidFill>
              </a:rPr>
              <a:t>Consumers’ </a:t>
            </a:r>
            <a:r>
              <a:rPr lang="en-CA" sz="2400" b="1" dirty="0">
                <a:solidFill>
                  <a:schemeClr val="tx1"/>
                </a:solidFill>
              </a:rPr>
              <a:t>income </a:t>
            </a:r>
          </a:p>
          <a:p>
            <a:pPr lvl="1"/>
            <a:r>
              <a:rPr lang="en-CA" sz="2400" dirty="0">
                <a:solidFill>
                  <a:schemeClr val="tx1"/>
                </a:solidFill>
              </a:rPr>
              <a:t>Their </a:t>
            </a:r>
            <a:r>
              <a:rPr lang="en-CA" sz="2400" b="1" dirty="0">
                <a:solidFill>
                  <a:schemeClr val="tx1"/>
                </a:solidFill>
              </a:rPr>
              <a:t>future expectations</a:t>
            </a:r>
            <a:r>
              <a:rPr lang="en-CA" sz="2400" dirty="0">
                <a:solidFill>
                  <a:schemeClr val="tx1"/>
                </a:solidFill>
              </a:rPr>
              <a:t> about either income or price </a:t>
            </a:r>
          </a:p>
          <a:p>
            <a:pPr lvl="1"/>
            <a:r>
              <a:rPr lang="en-CA" sz="2400" dirty="0">
                <a:solidFill>
                  <a:schemeClr val="tx1"/>
                </a:solidFill>
              </a:rPr>
              <a:t>Their </a:t>
            </a:r>
            <a:r>
              <a:rPr lang="en-CA" sz="2400" b="1" dirty="0">
                <a:solidFill>
                  <a:schemeClr val="tx1"/>
                </a:solidFill>
              </a:rPr>
              <a:t>taste </a:t>
            </a:r>
            <a:r>
              <a:rPr lang="en-CA" sz="2400" dirty="0">
                <a:solidFill>
                  <a:schemeClr val="tx1"/>
                </a:solidFill>
              </a:rPr>
              <a:t>or desire for the good or service </a:t>
            </a:r>
          </a:p>
        </p:txBody>
      </p:sp>
    </p:spTree>
    <p:extLst>
      <p:ext uri="{BB962C8B-B14F-4D97-AF65-F5344CB8AC3E}">
        <p14:creationId xmlns:p14="http://schemas.microsoft.com/office/powerpoint/2010/main" val="11588334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1D635-BA7E-4CB1-89F6-A899E75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Consumer protection  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F156BE2-F0B0-4796-9AF5-9D47F47AC8B0}"/>
              </a:ext>
            </a:extLst>
          </p:cNvPr>
          <p:cNvSpPr txBox="1">
            <a:spLocks noChangeArrowheads="1"/>
          </p:cNvSpPr>
          <p:nvPr/>
        </p:nvSpPr>
        <p:spPr>
          <a:xfrm>
            <a:off x="379412" y="1513839"/>
            <a:ext cx="6062028" cy="53373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4000" b="1" dirty="0">
                <a:solidFill>
                  <a:schemeClr val="accent1"/>
                </a:solidFill>
              </a:rPr>
              <a:t>LAWS</a:t>
            </a:r>
          </a:p>
          <a:p>
            <a:pPr>
              <a:buFont typeface="Wingdings" pitchFamily="2" charset="2"/>
              <a:buNone/>
            </a:pPr>
            <a:r>
              <a:rPr lang="en-US" altLang="en-US" sz="3000" b="1" dirty="0">
                <a:solidFill>
                  <a:schemeClr val="tx1"/>
                </a:solidFill>
              </a:rPr>
              <a:t>Retail Price Maintenance</a:t>
            </a:r>
          </a:p>
          <a:p>
            <a:pPr lvl="2"/>
            <a:r>
              <a:rPr lang="en-CA" altLang="en-US" sz="2800" dirty="0">
                <a:solidFill>
                  <a:schemeClr val="tx1"/>
                </a:solidFill>
              </a:rPr>
              <a:t>Can’t force another company to charge a certain price for a product you provide </a:t>
            </a:r>
          </a:p>
          <a:p>
            <a:pPr lvl="2"/>
            <a:r>
              <a:rPr lang="en-CA" altLang="en-US" sz="2800" dirty="0">
                <a:solidFill>
                  <a:schemeClr val="tx1"/>
                </a:solidFill>
              </a:rPr>
              <a:t>A company can suggest a price (Manufacturer’s Suggested Retail Price or MSRP)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pic>
        <p:nvPicPr>
          <p:cNvPr id="10" name="Picture 5" descr="reg20-20our20price20tag">
            <a:extLst>
              <a:ext uri="{FF2B5EF4-FFF2-40B4-BE49-F238E27FC236}">
                <a16:creationId xmlns:a16="http://schemas.microsoft.com/office/drawing/2014/main" id="{03303A5B-B0F0-40D8-9665-7FE1597D08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30440" y="1696242"/>
            <a:ext cx="2543175" cy="3876675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6531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1D635-BA7E-4CB1-89F6-A899E75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>
                <a:solidFill>
                  <a:schemeClr val="tx2"/>
                </a:solidFill>
              </a:rPr>
              <a:t>Consumer protection  </a:t>
            </a:r>
            <a:endParaRPr lang="en-CA" sz="4000" dirty="0">
              <a:solidFill>
                <a:schemeClr val="tx2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7C0AEA4-34A5-49F1-ABE6-B789819E722F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612774" y="1600200"/>
            <a:ext cx="8246745" cy="4851400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600" b="1" dirty="0">
                <a:solidFill>
                  <a:schemeClr val="tx1"/>
                </a:solidFill>
              </a:rPr>
              <a:t>LAWS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b="1" dirty="0">
                <a:solidFill>
                  <a:schemeClr val="tx1"/>
                </a:solidFill>
              </a:rPr>
              <a:t>3. Deceptive Pricing Practices</a:t>
            </a:r>
          </a:p>
          <a:p>
            <a:pPr lvl="1" eaLnBrk="1" hangingPunct="1"/>
            <a:r>
              <a:rPr lang="en-US" altLang="en-US" sz="2600" b="1" dirty="0">
                <a:solidFill>
                  <a:schemeClr val="tx1"/>
                </a:solidFill>
              </a:rPr>
              <a:t>Double Ticketing</a:t>
            </a:r>
            <a:r>
              <a:rPr lang="en-US" altLang="en-US" sz="2600" dirty="0">
                <a:solidFill>
                  <a:schemeClr val="tx1"/>
                </a:solidFill>
              </a:rPr>
              <a:t> – In Canada, it is illegal to charge a higher price if two prices appear on a product</a:t>
            </a:r>
          </a:p>
          <a:p>
            <a:pPr lvl="1" eaLnBrk="1" hangingPunct="1"/>
            <a:r>
              <a:rPr lang="en-US" altLang="en-US" sz="2600" b="1" dirty="0">
                <a:solidFill>
                  <a:schemeClr val="tx1"/>
                </a:solidFill>
              </a:rPr>
              <a:t>Bait &amp; Switch Pricing</a:t>
            </a:r>
            <a:r>
              <a:rPr lang="en-US" altLang="en-US" sz="2600" dirty="0">
                <a:solidFill>
                  <a:schemeClr val="tx1"/>
                </a:solidFill>
              </a:rPr>
              <a:t> –Cannot advertise a sale price and then attract a customer to a more expensive product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</a:rPr>
              <a:t>Predatory pricing </a:t>
            </a:r>
            <a:r>
              <a:rPr lang="en-US" sz="2600" dirty="0">
                <a:solidFill>
                  <a:schemeClr val="tx1"/>
                </a:solidFill>
              </a:rPr>
              <a:t>is the practice of charging very low prices in order to reduce competition</a:t>
            </a:r>
            <a:endParaRPr lang="en-US" altLang="en-US" sz="2600" dirty="0">
              <a:solidFill>
                <a:schemeClr val="tx1"/>
              </a:solidFill>
            </a:endParaRPr>
          </a:p>
        </p:txBody>
      </p:sp>
      <p:pic>
        <p:nvPicPr>
          <p:cNvPr id="8" name="Picture 8" descr="pricetag">
            <a:extLst>
              <a:ext uri="{FF2B5EF4-FFF2-40B4-BE49-F238E27FC236}">
                <a16:creationId xmlns:a16="http://schemas.microsoft.com/office/drawing/2014/main" id="{55B67B37-89D6-4D61-9687-819834CBD3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5198" y="921068"/>
            <a:ext cx="2214027" cy="1984692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8048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1D635-BA7E-4CB1-89F6-A899E75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demand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970B9-1C8B-4773-91FE-55F6EB941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93516"/>
            <a:ext cx="8534400" cy="4669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>
                <a:solidFill>
                  <a:schemeClr val="tx1"/>
                </a:solidFill>
              </a:rPr>
              <a:t>Consumer Behaviour </a:t>
            </a:r>
          </a:p>
          <a:p>
            <a:r>
              <a:rPr lang="en-CA" sz="2400" dirty="0">
                <a:solidFill>
                  <a:schemeClr val="tx1"/>
                </a:solidFill>
              </a:rPr>
              <a:t>Consumers are likely to buy if they expect the price of a good or a service to rise soon</a:t>
            </a:r>
          </a:p>
          <a:p>
            <a:r>
              <a:rPr lang="en-CA" sz="2400" dirty="0">
                <a:solidFill>
                  <a:schemeClr val="tx1"/>
                </a:solidFill>
              </a:rPr>
              <a:t>Also buy if they think an item will sell quickly </a:t>
            </a:r>
          </a:p>
          <a:p>
            <a:r>
              <a:rPr lang="en-CA" sz="2400" dirty="0">
                <a:solidFill>
                  <a:schemeClr val="tx1"/>
                </a:solidFill>
              </a:rPr>
              <a:t>Consumers may wait if they think the price will go down</a:t>
            </a:r>
          </a:p>
          <a:p>
            <a:r>
              <a:rPr lang="en-CA" sz="2400" dirty="0">
                <a:solidFill>
                  <a:schemeClr val="tx1"/>
                </a:solidFill>
              </a:rPr>
              <a:t>Also may wait if they think manufacturer will make a special offer </a:t>
            </a:r>
          </a:p>
          <a:p>
            <a:r>
              <a:rPr lang="en-CA" sz="2400" dirty="0">
                <a:solidFill>
                  <a:schemeClr val="tx1"/>
                </a:solidFill>
              </a:rPr>
              <a:t>If enough people think the price is too high and they stop buying, demand will go down</a:t>
            </a:r>
          </a:p>
        </p:txBody>
      </p:sp>
    </p:spTree>
    <p:extLst>
      <p:ext uri="{BB962C8B-B14F-4D97-AF65-F5344CB8AC3E}">
        <p14:creationId xmlns:p14="http://schemas.microsoft.com/office/powerpoint/2010/main" val="2041178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1D635-BA7E-4CB1-89F6-A899E75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demand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970B9-1C8B-4773-91FE-55F6EB941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93516"/>
            <a:ext cx="8534400" cy="4669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>
                <a:solidFill>
                  <a:schemeClr val="tx1"/>
                </a:solidFill>
              </a:rPr>
              <a:t>Price of Substitute good </a:t>
            </a:r>
          </a:p>
          <a:p>
            <a:r>
              <a:rPr lang="en-CA" sz="2400" dirty="0">
                <a:solidFill>
                  <a:schemeClr val="tx1"/>
                </a:solidFill>
              </a:rPr>
              <a:t>A good that is easily replaced by another is called a </a:t>
            </a:r>
            <a:r>
              <a:rPr lang="en-CA" sz="2400" b="1" dirty="0">
                <a:solidFill>
                  <a:schemeClr val="tx1"/>
                </a:solidFill>
              </a:rPr>
              <a:t>substitute good</a:t>
            </a:r>
            <a:endParaRPr lang="en-CA" sz="2400" dirty="0">
              <a:solidFill>
                <a:schemeClr val="tx1"/>
              </a:solidFill>
            </a:endParaRPr>
          </a:p>
          <a:p>
            <a:r>
              <a:rPr lang="en-CA" sz="2400" dirty="0">
                <a:solidFill>
                  <a:schemeClr val="tx1"/>
                </a:solidFill>
              </a:rPr>
              <a:t>Ex. Coke &amp; Pepsi, Butter &amp; Margarine, Tea &amp; Coffee</a:t>
            </a:r>
          </a:p>
          <a:p>
            <a:r>
              <a:rPr lang="en-CA" sz="2400" dirty="0">
                <a:solidFill>
                  <a:schemeClr val="tx1"/>
                </a:solidFill>
              </a:rPr>
              <a:t>If the price for Coke increases, consumers would switch to Pepsi</a:t>
            </a:r>
          </a:p>
          <a:p>
            <a:r>
              <a:rPr lang="en-CA" sz="2400" dirty="0">
                <a:solidFill>
                  <a:schemeClr val="tx1"/>
                </a:solidFill>
              </a:rPr>
              <a:t>Result </a:t>
            </a:r>
            <a:r>
              <a:rPr lang="en-CA" sz="2400" dirty="0">
                <a:solidFill>
                  <a:schemeClr val="tx1"/>
                </a:solidFill>
                <a:sym typeface="Wingdings" panose="05000000000000000000" pitchFamily="2" charset="2"/>
              </a:rPr>
              <a:t> An increase in the quantity of Pepsi demanded and a decrease in the quantity of Coke demanded</a:t>
            </a:r>
            <a:endParaRPr lang="en-CA" sz="2400" dirty="0">
              <a:solidFill>
                <a:schemeClr val="tx1"/>
              </a:solidFill>
            </a:endParaRPr>
          </a:p>
          <a:p>
            <a:endParaRPr lang="en-C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2848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1D635-BA7E-4CB1-89F6-A899E75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demand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970B9-1C8B-4773-91FE-55F6EB941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93516"/>
            <a:ext cx="8534400" cy="4669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>
                <a:solidFill>
                  <a:schemeClr val="tx1"/>
                </a:solidFill>
              </a:rPr>
              <a:t>Price of Complimentary good </a:t>
            </a:r>
          </a:p>
          <a:p>
            <a:r>
              <a:rPr lang="en-US" sz="2400" dirty="0">
                <a:solidFill>
                  <a:schemeClr val="tx1"/>
                </a:solidFill>
              </a:rPr>
              <a:t>Two goods that are usually used with one another are called </a:t>
            </a:r>
            <a:r>
              <a:rPr lang="en-US" sz="2400" b="1" dirty="0">
                <a:solidFill>
                  <a:schemeClr val="tx1"/>
                </a:solidFill>
              </a:rPr>
              <a:t>complementary goods</a:t>
            </a:r>
          </a:p>
          <a:p>
            <a:r>
              <a:rPr lang="en-US" sz="2400" dirty="0">
                <a:solidFill>
                  <a:schemeClr val="tx1"/>
                </a:solidFill>
              </a:rPr>
              <a:t>Demand for one of these products will affect the demand for the other</a:t>
            </a:r>
          </a:p>
          <a:p>
            <a:r>
              <a:rPr lang="en-US" sz="2400" dirty="0">
                <a:solidFill>
                  <a:schemeClr val="tx1"/>
                </a:solidFill>
              </a:rPr>
              <a:t>Ex. Cars &amp; Gas, Printer &amp; Cartridges, Pencils &amp; Erasers</a:t>
            </a:r>
          </a:p>
          <a:p>
            <a:r>
              <a:rPr lang="en-US" sz="2400" dirty="0">
                <a:solidFill>
                  <a:schemeClr val="tx1"/>
                </a:solidFill>
              </a:rPr>
              <a:t>When the price of the pencils decreased and more people buy them, the demand for </a:t>
            </a:r>
            <a:r>
              <a:rPr lang="en-US" sz="2400">
                <a:solidFill>
                  <a:schemeClr val="tx1"/>
                </a:solidFill>
              </a:rPr>
              <a:t>erasers will increase</a:t>
            </a:r>
            <a:endParaRPr lang="en-C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8323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1D635-BA7E-4CB1-89F6-A899E75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demand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970B9-1C8B-4773-91FE-55F6EB941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93516"/>
            <a:ext cx="8534400" cy="4669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>
                <a:solidFill>
                  <a:schemeClr val="tx1"/>
                </a:solidFill>
              </a:rPr>
              <a:t>Consumer Income </a:t>
            </a:r>
          </a:p>
          <a:p>
            <a:r>
              <a:rPr lang="en-CA" sz="2400" dirty="0">
                <a:solidFill>
                  <a:schemeClr val="tx1"/>
                </a:solidFill>
              </a:rPr>
              <a:t>The more money consumers have to spend, the higher their demand for goods and services will be</a:t>
            </a:r>
          </a:p>
          <a:p>
            <a:r>
              <a:rPr lang="en-CA" sz="2400" dirty="0">
                <a:solidFill>
                  <a:schemeClr val="tx1"/>
                </a:solidFill>
              </a:rPr>
              <a:t>This also applies to communities and countries </a:t>
            </a:r>
          </a:p>
          <a:p>
            <a:r>
              <a:rPr lang="en-CA" sz="2400" dirty="0">
                <a:solidFill>
                  <a:schemeClr val="tx1"/>
                </a:solidFill>
              </a:rPr>
              <a:t>As the level of income in a region or country increase, so does the demand for goods and services </a:t>
            </a:r>
          </a:p>
          <a:p>
            <a:r>
              <a:rPr lang="en-CA" sz="2400" dirty="0">
                <a:solidFill>
                  <a:schemeClr val="tx1"/>
                </a:solidFill>
              </a:rPr>
              <a:t>When income decreases, demand decreases as well</a:t>
            </a:r>
          </a:p>
        </p:txBody>
      </p:sp>
    </p:spTree>
    <p:extLst>
      <p:ext uri="{BB962C8B-B14F-4D97-AF65-F5344CB8AC3E}">
        <p14:creationId xmlns:p14="http://schemas.microsoft.com/office/powerpoint/2010/main" val="2820126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1D635-BA7E-4CB1-89F6-A899E75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demand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970B9-1C8B-4773-91FE-55F6EB941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93516"/>
            <a:ext cx="8534400" cy="46691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2600" b="1" dirty="0">
                <a:solidFill>
                  <a:schemeClr val="tx1"/>
                </a:solidFill>
              </a:rPr>
              <a:t>Taste and Preferences </a:t>
            </a:r>
          </a:p>
          <a:p>
            <a:r>
              <a:rPr lang="en-CA" sz="2600" dirty="0">
                <a:solidFill>
                  <a:schemeClr val="tx1"/>
                </a:solidFill>
              </a:rPr>
              <a:t>What consumers like or choose also affects demand </a:t>
            </a:r>
          </a:p>
          <a:p>
            <a:r>
              <a:rPr lang="en-CA" sz="2600" dirty="0">
                <a:solidFill>
                  <a:schemeClr val="tx1"/>
                </a:solidFill>
              </a:rPr>
              <a:t>Consumer trends (fitness &amp; health) have influenced the demand for certain goods and services </a:t>
            </a:r>
          </a:p>
          <a:p>
            <a:r>
              <a:rPr lang="en-CA" sz="2600" dirty="0">
                <a:solidFill>
                  <a:schemeClr val="tx1"/>
                </a:solidFill>
              </a:rPr>
              <a:t>Ex. Gym, fitness memberships, types of food etc.</a:t>
            </a:r>
          </a:p>
          <a:p>
            <a:r>
              <a:rPr lang="en-CA" sz="2600" dirty="0">
                <a:solidFill>
                  <a:schemeClr val="tx1"/>
                </a:solidFill>
              </a:rPr>
              <a:t>Image also influences people’s choices (How?)</a:t>
            </a:r>
          </a:p>
          <a:p>
            <a:r>
              <a:rPr lang="en-CA" sz="2600" dirty="0">
                <a:solidFill>
                  <a:schemeClr val="tx1"/>
                </a:solidFill>
              </a:rPr>
              <a:t>Advertising also influences consumes’ tastes (How?)</a:t>
            </a:r>
          </a:p>
          <a:p>
            <a:endParaRPr lang="en-C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025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1D635-BA7E-4CB1-89F6-A899E75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72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Demand curve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2FF7E2C-B9D1-436C-A93F-C10EFCB1C0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4380" y="1493838"/>
            <a:ext cx="5906019" cy="5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0787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</TotalTime>
  <Words>1372</Words>
  <Application>Microsoft Office PowerPoint</Application>
  <PresentationFormat>Widescreen</PresentationFormat>
  <Paragraphs>168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Century Gothic</vt:lpstr>
      <vt:lpstr>Wingdings</vt:lpstr>
      <vt:lpstr>Wingdings 3</vt:lpstr>
      <vt:lpstr>Slice</vt:lpstr>
      <vt:lpstr>Market conditions and business environments </vt:lpstr>
      <vt:lpstr>demand</vt:lpstr>
      <vt:lpstr>demand</vt:lpstr>
      <vt:lpstr>demand</vt:lpstr>
      <vt:lpstr>demand</vt:lpstr>
      <vt:lpstr>demand</vt:lpstr>
      <vt:lpstr>demand</vt:lpstr>
      <vt:lpstr>demand</vt:lpstr>
      <vt:lpstr>Demand curve</vt:lpstr>
      <vt:lpstr>supply</vt:lpstr>
      <vt:lpstr>supply</vt:lpstr>
      <vt:lpstr>supply</vt:lpstr>
      <vt:lpstr>supply</vt:lpstr>
      <vt:lpstr>supply</vt:lpstr>
      <vt:lpstr>supply</vt:lpstr>
      <vt:lpstr>supply</vt:lpstr>
      <vt:lpstr>Equilibrium </vt:lpstr>
      <vt:lpstr>Equilibrium </vt:lpstr>
      <vt:lpstr>Equilibrium </vt:lpstr>
      <vt:lpstr>Equilibrium </vt:lpstr>
      <vt:lpstr>The business cycle  </vt:lpstr>
      <vt:lpstr>The business cycle  </vt:lpstr>
      <vt:lpstr>The business cycle  </vt:lpstr>
      <vt:lpstr>The business cycle  </vt:lpstr>
      <vt:lpstr>The business cycle  </vt:lpstr>
      <vt:lpstr>Competition </vt:lpstr>
      <vt:lpstr>Consumer protection  </vt:lpstr>
      <vt:lpstr>Consumer protection  </vt:lpstr>
      <vt:lpstr>Consumer protection  </vt:lpstr>
      <vt:lpstr>Consumer protection  </vt:lpstr>
      <vt:lpstr>Consumer protection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conditions and business environments</dc:title>
  <dc:creator>Brian Singh</dc:creator>
  <cp:lastModifiedBy>Brian Singh</cp:lastModifiedBy>
  <cp:revision>23</cp:revision>
  <dcterms:created xsi:type="dcterms:W3CDTF">2020-01-06T13:53:08Z</dcterms:created>
  <dcterms:modified xsi:type="dcterms:W3CDTF">2020-01-22T16:00:05Z</dcterms:modified>
</cp:coreProperties>
</file>