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0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DD35-E7A7-409F-B208-065FE0303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7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1A0C93-DE3D-4CCA-98E8-4D438055E983}" type="datetimeFigureOut">
              <a:rPr lang="en-CA" smtClean="0"/>
              <a:t>2018-01-10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8BFD72-6125-4302-B50E-635CB0D474C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lB0eiZDR8Xs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Chapter 7: Pricing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86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5 MOST COMMON MISTAKES</a:t>
            </a:r>
            <a:endParaRPr lang="en-US" altLang="en-US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SzPct val="85000"/>
              <a:buFont typeface="Wingdings" pitchFamily="2" charset="2"/>
              <a:buAutoNum type="arabicPeriod"/>
            </a:pPr>
            <a:r>
              <a:rPr lang="en-US" altLang="en-US" sz="3200" b="1" smtClean="0"/>
              <a:t>Price War </a:t>
            </a:r>
            <a:r>
              <a:rPr lang="en-US" altLang="en-US" sz="3200" smtClean="0"/>
              <a:t>– slashing prices because competitors are doesn'</a:t>
            </a:r>
            <a:r>
              <a:rPr lang="en-US" altLang="ja-JP" sz="3200" smtClean="0"/>
              <a:t>t always work</a:t>
            </a:r>
          </a:p>
          <a:p>
            <a:pPr marL="609600" indent="-609600" eaLnBrk="1" hangingPunct="1">
              <a:lnSpc>
                <a:spcPct val="90000"/>
              </a:lnSpc>
              <a:buSzPct val="85000"/>
              <a:buFont typeface="Wingdings" pitchFamily="2" charset="2"/>
              <a:buAutoNum type="arabicPeriod"/>
            </a:pPr>
            <a:r>
              <a:rPr lang="en-US" altLang="en-US" sz="3200" b="1" smtClean="0"/>
              <a:t>Lost Value </a:t>
            </a:r>
            <a:r>
              <a:rPr lang="en-US" altLang="en-US" sz="3200" smtClean="0"/>
              <a:t>– If a cost or service is not factored into a price</a:t>
            </a:r>
          </a:p>
          <a:p>
            <a:pPr marL="609600" indent="-609600" eaLnBrk="1" hangingPunct="1">
              <a:lnSpc>
                <a:spcPct val="90000"/>
              </a:lnSpc>
              <a:buSzPct val="85000"/>
              <a:buFont typeface="Wingdings" pitchFamily="2" charset="2"/>
              <a:buAutoNum type="arabicPeriod"/>
            </a:pPr>
            <a:r>
              <a:rPr lang="en-US" altLang="en-US" sz="3200" b="1" smtClean="0"/>
              <a:t>Cost-Based Pricing </a:t>
            </a:r>
            <a:r>
              <a:rPr lang="en-US" altLang="en-US" sz="3200" smtClean="0"/>
              <a:t>– Better to have a markup based on the value received by the customer (not cost)</a:t>
            </a:r>
          </a:p>
        </p:txBody>
      </p:sp>
    </p:spTree>
    <p:extLst>
      <p:ext uri="{BB962C8B-B14F-4D97-AF65-F5344CB8AC3E}">
        <p14:creationId xmlns:p14="http://schemas.microsoft.com/office/powerpoint/2010/main" val="423014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5 MOST COMMON MISTAKES</a:t>
            </a:r>
            <a:endParaRPr lang="en-US" altLang="en-US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455025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SzPct val="85000"/>
              <a:buFont typeface="Tw Cen MT" pitchFamily="34" charset="0"/>
              <a:buAutoNum type="arabicPeriod" startAt="4"/>
            </a:pPr>
            <a:r>
              <a:rPr lang="en-US" altLang="en-US" sz="3200" b="1" smtClean="0"/>
              <a:t>Underpricing Your Service </a:t>
            </a:r>
            <a:r>
              <a:rPr lang="en-US" altLang="en-US" sz="3200" smtClean="0"/>
              <a:t>– May cause too much demand that cannot be met</a:t>
            </a:r>
          </a:p>
          <a:p>
            <a:pPr marL="609600" indent="-609600" eaLnBrk="1" hangingPunct="1">
              <a:lnSpc>
                <a:spcPct val="90000"/>
              </a:lnSpc>
              <a:buSzPct val="85000"/>
              <a:buFont typeface="Wingdings" pitchFamily="2" charset="2"/>
              <a:buAutoNum type="arabicPeriod" startAt="4"/>
            </a:pPr>
            <a:r>
              <a:rPr lang="en-US" altLang="en-US" sz="3200" b="1" smtClean="0"/>
              <a:t>The Psychology of Price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altLang="en-US" sz="2800" smtClean="0"/>
              <a:t>Image may dictate pricing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altLang="en-US" sz="2800" smtClean="0"/>
              <a:t>Convenience for the consumer can be created (</a:t>
            </a:r>
            <a:r>
              <a:rPr lang="en-US" altLang="en-US" sz="2400" smtClean="0"/>
              <a:t>Ex: total comes to $5 rather than $5.09)</a:t>
            </a:r>
          </a:p>
        </p:txBody>
      </p:sp>
    </p:spTree>
    <p:extLst>
      <p:ext uri="{BB962C8B-B14F-4D97-AF65-F5344CB8AC3E}">
        <p14:creationId xmlns:p14="http://schemas.microsoft.com/office/powerpoint/2010/main" val="38698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7.1 DETERMINING THE PRICE</a:t>
            </a:r>
            <a:endParaRPr lang="en-US" altLang="en-US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What are some fixed and variable costs of your daily life?</a:t>
            </a:r>
          </a:p>
          <a:p>
            <a:pPr eaLnBrk="1" hangingPunct="1"/>
            <a:r>
              <a:rPr lang="en-US" altLang="en-US" sz="3600" smtClean="0"/>
              <a:t>What is the biggest problem with a business being too big?</a:t>
            </a:r>
          </a:p>
        </p:txBody>
      </p:sp>
    </p:spTree>
    <p:extLst>
      <p:ext uri="{BB962C8B-B14F-4D97-AF65-F5344CB8AC3E}">
        <p14:creationId xmlns:p14="http://schemas.microsoft.com/office/powerpoint/2010/main" val="8120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7.2 Factors Affecting Price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dirty="0" smtClean="0">
                <a:solidFill>
                  <a:schemeClr val="accent1"/>
                </a:solidFill>
              </a:rPr>
              <a:t>LAWS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000" b="1" dirty="0" smtClean="0"/>
              <a:t>1. Price Fixing</a:t>
            </a:r>
          </a:p>
          <a:p>
            <a:pPr lvl="2" eaLnBrk="1" hangingPunct="1"/>
            <a:r>
              <a:rPr lang="en-CA" altLang="en-US" sz="2800" dirty="0" smtClean="0"/>
              <a:t>Not allowed to decide as a group what to charge consumers for a specific product</a:t>
            </a:r>
          </a:p>
          <a:p>
            <a:pPr lvl="2" eaLnBrk="1" hangingPunct="1"/>
            <a:r>
              <a:rPr lang="en-CA" altLang="en-US" sz="2800" dirty="0" smtClean="0"/>
              <a:t>But businesses can copy prices </a:t>
            </a:r>
          </a:p>
          <a:p>
            <a:pPr marL="630936" lvl="2" indent="0" eaLnBrk="1" hangingPunct="1">
              <a:buNone/>
            </a:pPr>
            <a:endParaRPr lang="en-US" altLang="en-US" sz="2600" b="1" dirty="0" smtClean="0"/>
          </a:p>
        </p:txBody>
      </p:sp>
      <p:pic>
        <p:nvPicPr>
          <p:cNvPr id="13316" name="Picture 5" descr="Koch-Brothers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7438" y="1600200"/>
            <a:ext cx="3540125" cy="4525963"/>
          </a:xfrm>
          <a:ln w="76200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54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7.2 Factors Affecting Price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dirty="0" smtClean="0">
                <a:solidFill>
                  <a:schemeClr val="accent1"/>
                </a:solidFill>
              </a:rPr>
              <a:t>LAWS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000" b="1" dirty="0" smtClean="0"/>
              <a:t>2. Retail Price Maintenance</a:t>
            </a:r>
          </a:p>
          <a:p>
            <a:pPr lvl="2" eaLnBrk="1" hangingPunct="1"/>
            <a:r>
              <a:rPr lang="en-CA" altLang="en-US" sz="2800" dirty="0" smtClean="0"/>
              <a:t>Can’t force another company to charge a certain price for a product you provide </a:t>
            </a:r>
          </a:p>
          <a:p>
            <a:pPr lvl="2" eaLnBrk="1" hangingPunct="1"/>
            <a:r>
              <a:rPr lang="en-CA" altLang="en-US" sz="2800" dirty="0" smtClean="0"/>
              <a:t>A company can suggest a price (Manufacturer’s Suggested Retail Price or MSRP)</a:t>
            </a:r>
            <a:endParaRPr lang="en-US" altLang="en-US" sz="2800" dirty="0" smtClean="0"/>
          </a:p>
        </p:txBody>
      </p:sp>
      <p:pic>
        <p:nvPicPr>
          <p:cNvPr id="14340" name="Picture 5" descr="reg20-20our20price20ta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828800"/>
            <a:ext cx="2543175" cy="3876675"/>
          </a:xfr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190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7.2 Factors Affecting Price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chemeClr val="accent1"/>
                </a:solidFill>
              </a:rPr>
              <a:t>LAWS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3. Deceptive Pricing Practices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Double Ticketing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– In Canada, it is illegal to charge a higher price if two prices appear on a product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Bait &amp; Switch Pricing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–Cannot advertise a sale price and then attract a customer to a more expensive product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False Sale Price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– Marks products up and then puts them on sale at the regular price</a:t>
            </a:r>
          </a:p>
        </p:txBody>
      </p:sp>
      <p:pic>
        <p:nvPicPr>
          <p:cNvPr id="15364" name="Picture 8" descr="pricet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687388"/>
            <a:ext cx="2038350" cy="1827212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91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Product Positioning </a:t>
            </a:r>
          </a:p>
          <a:p>
            <a:r>
              <a:rPr lang="en-CA" b="1" dirty="0" smtClean="0"/>
              <a:t>Premium Pricing </a:t>
            </a:r>
            <a:r>
              <a:rPr lang="en-CA" dirty="0" smtClean="0"/>
              <a:t>– businesses use this type of pricing if its positioning itself as a premium product </a:t>
            </a:r>
          </a:p>
          <a:p>
            <a:r>
              <a:rPr lang="en-CA" dirty="0" smtClean="0"/>
              <a:t>Ex. Mercedes, Prada, etc. </a:t>
            </a:r>
          </a:p>
          <a:p>
            <a:r>
              <a:rPr lang="en-CA" dirty="0" smtClean="0"/>
              <a:t>Consumers believe that a higher priced product will be better quality even if the cost to make the product is low </a:t>
            </a:r>
          </a:p>
          <a:p>
            <a:r>
              <a:rPr lang="en-CA" dirty="0" smtClean="0"/>
              <a:t>Starbucks – Sell coffee that’s relatively the same as other shops but priced higher  </a:t>
            </a:r>
          </a:p>
          <a:p>
            <a:endParaRPr lang="en-CA" dirty="0"/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7.2 Factors Affecting Price</a:t>
            </a:r>
          </a:p>
        </p:txBody>
      </p:sp>
    </p:spTree>
    <p:extLst>
      <p:ext uri="{BB962C8B-B14F-4D97-AF65-F5344CB8AC3E}">
        <p14:creationId xmlns:p14="http://schemas.microsoft.com/office/powerpoint/2010/main" val="392386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Discount Pricing </a:t>
            </a:r>
            <a:r>
              <a:rPr lang="en-CA" dirty="0" smtClean="0"/>
              <a:t>– This is a reduction in price from what the consumer would regularly pay for a product </a:t>
            </a:r>
          </a:p>
          <a:p>
            <a:r>
              <a:rPr lang="en-CA" dirty="0" smtClean="0"/>
              <a:t>If a retailer maintains very low fixed costs &amp; then its possible for them to sell at low costs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 Factors Affecting Price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678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Consumer Demand </a:t>
            </a:r>
          </a:p>
          <a:p>
            <a:r>
              <a:rPr lang="en-CA" dirty="0" smtClean="0"/>
              <a:t>When pricing your product, you must consider what the consumer is willing to pay for it </a:t>
            </a:r>
          </a:p>
          <a:p>
            <a:r>
              <a:rPr lang="en-CA" dirty="0" smtClean="0"/>
              <a:t>If you have a product that not many other places have, you may be in a position to raise your price </a:t>
            </a:r>
          </a:p>
          <a:p>
            <a:r>
              <a:rPr lang="en-CA" dirty="0" smtClean="0"/>
              <a:t>Don’t always stick to a formula because sometimes consumers will pay more than the formula suggests</a:t>
            </a:r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 Factors Affecting Price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421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Competition </a:t>
            </a:r>
          </a:p>
          <a:p>
            <a:r>
              <a:rPr lang="en-CA" dirty="0" smtClean="0"/>
              <a:t>If there are stores that have the same product as you, you may have to price accordingly </a:t>
            </a:r>
          </a:p>
          <a:p>
            <a:r>
              <a:rPr lang="en-CA" dirty="0" smtClean="0"/>
              <a:t>If your price is too high you may lose business unless you can prove that your quality is much better than your competitors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7.2 Factors Affecting Price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940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7.1 DETERMINING THE PRICE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altLang="en-US" dirty="0" smtClean="0"/>
              <a:t>2 key factors that determine price: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CA" altLang="en-US" dirty="0" smtClean="0"/>
          </a:p>
          <a:p>
            <a:pPr marL="457200" indent="-457200">
              <a:lnSpc>
                <a:spcPct val="90000"/>
              </a:lnSpc>
              <a:defRPr/>
            </a:pPr>
            <a:r>
              <a:rPr lang="en-CA" altLang="en-US" dirty="0" smtClean="0"/>
              <a:t>1. Cost of doing business 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altLang="en-US" dirty="0" smtClean="0"/>
              <a:t>2. Profit that a company hopes to make </a:t>
            </a:r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CA" altLang="en-US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altLang="en-US" b="1" dirty="0" smtClean="0"/>
              <a:t>Break-Even Analysis (First Step)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dirty="0"/>
              <a:t>H</a:t>
            </a:r>
            <a:r>
              <a:rPr lang="en-CA" altLang="en-US" dirty="0" smtClean="0"/>
              <a:t>ow many units must be sold at a given price to cover costs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dirty="0" smtClean="0"/>
              <a:t>This is a starting point for setting the actual price </a:t>
            </a:r>
          </a:p>
        </p:txBody>
      </p:sp>
    </p:spTree>
    <p:extLst>
      <p:ext uri="{BB962C8B-B14F-4D97-AF65-F5344CB8AC3E}">
        <p14:creationId xmlns:p14="http://schemas.microsoft.com/office/powerpoint/2010/main" val="397977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Most businesses develop a </a:t>
            </a:r>
            <a:r>
              <a:rPr lang="en-CA" b="1" dirty="0" smtClean="0"/>
              <a:t>pricing strategy </a:t>
            </a:r>
          </a:p>
          <a:p>
            <a:r>
              <a:rPr lang="en-CA" dirty="0" smtClean="0"/>
              <a:t>A plan to price a product to achieve specific marketing objectives</a:t>
            </a:r>
          </a:p>
          <a:p>
            <a:r>
              <a:rPr lang="en-CA" dirty="0" smtClean="0"/>
              <a:t>There are 3 possible pricing strategies:</a:t>
            </a:r>
          </a:p>
          <a:p>
            <a:r>
              <a:rPr lang="en-CA" dirty="0" smtClean="0"/>
              <a:t>1. Market Skimming</a:t>
            </a:r>
          </a:p>
          <a:p>
            <a:r>
              <a:rPr lang="en-CA" dirty="0" smtClean="0"/>
              <a:t>2. Penetration Pricing </a:t>
            </a:r>
          </a:p>
          <a:p>
            <a:r>
              <a:rPr lang="en-CA" dirty="0" smtClean="0"/>
              <a:t>3. Competitive Pricing 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7.3 Pricing Strategies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545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you enter the market first you have a window of opportunity </a:t>
            </a:r>
          </a:p>
          <a:p>
            <a:r>
              <a:rPr lang="en-CA" b="1" dirty="0" smtClean="0"/>
              <a:t>Market Skimming </a:t>
            </a:r>
            <a:r>
              <a:rPr lang="en-CA" dirty="0" smtClean="0"/>
              <a:t>is setting an initial high price for a product or service before competitors enter the market </a:t>
            </a:r>
          </a:p>
          <a:p>
            <a:r>
              <a:rPr lang="en-CA" dirty="0" smtClean="0"/>
              <a:t>Because there is no competition, businesses want to reach that break even point quickly</a:t>
            </a:r>
          </a:p>
          <a:p>
            <a:r>
              <a:rPr lang="en-CA" dirty="0" smtClean="0"/>
              <a:t>Then the business can lower the price when competitors enter the market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7.3 Pricing Strategies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472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en-CA" b="1" dirty="0" smtClean="0"/>
              <a:t>Penetration pricing </a:t>
            </a:r>
            <a:r>
              <a:rPr lang="en-CA" dirty="0" smtClean="0"/>
              <a:t>is initially setting a low price for a new product or service to attract customers</a:t>
            </a:r>
          </a:p>
          <a:p>
            <a:r>
              <a:rPr lang="en-CA" dirty="0" smtClean="0"/>
              <a:t>Can be effective but very risky</a:t>
            </a:r>
          </a:p>
          <a:p>
            <a:r>
              <a:rPr lang="en-CA" dirty="0" smtClean="0"/>
              <a:t>If you set your price too low, it will take you longer to reach that break even point</a:t>
            </a:r>
          </a:p>
          <a:p>
            <a:r>
              <a:rPr lang="en-CA" dirty="0" smtClean="0"/>
              <a:t>If competition enters the market, and your price is too low, it will be harder to make profit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7.3 Pricing Strategies </a:t>
            </a:r>
          </a:p>
        </p:txBody>
      </p:sp>
    </p:spTree>
    <p:extLst>
      <p:ext uri="{BB962C8B-B14F-4D97-AF65-F5344CB8AC3E}">
        <p14:creationId xmlns:p14="http://schemas.microsoft.com/office/powerpoint/2010/main" val="303497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Usually competitors follow a leader who sets the </a:t>
            </a:r>
            <a:r>
              <a:rPr lang="en-CA" b="1" dirty="0" smtClean="0"/>
              <a:t>benchmark price </a:t>
            </a:r>
            <a:r>
              <a:rPr lang="en-CA" dirty="0" smtClean="0"/>
              <a:t> (aka customary price) which is the standard price </a:t>
            </a:r>
          </a:p>
          <a:p>
            <a:r>
              <a:rPr lang="en-CA" dirty="0" smtClean="0"/>
              <a:t>The leader is usually the biggest business but it could also be whoever was first to come out with the product </a:t>
            </a:r>
          </a:p>
          <a:p>
            <a:r>
              <a:rPr lang="en-CA" dirty="0" smtClean="0"/>
              <a:t>Ex. Tim Hortons sets a benchmark price for coffee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7.3 Pricing Strategies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129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Competitive Pricing</a:t>
            </a:r>
          </a:p>
          <a:p>
            <a:r>
              <a:rPr lang="en-CA" dirty="0" smtClean="0"/>
              <a:t>Most popular pricing strategy </a:t>
            </a:r>
          </a:p>
          <a:p>
            <a:r>
              <a:rPr lang="en-CA" dirty="0" smtClean="0"/>
              <a:t>Products in a particular category match or follow the price of their competitors very closely </a:t>
            </a:r>
          </a:p>
          <a:p>
            <a:r>
              <a:rPr lang="en-CA" dirty="0" smtClean="0"/>
              <a:t>With this strategy, selling your product becomes more about advertising and promotion, distribution and unique product features </a:t>
            </a:r>
            <a:r>
              <a:rPr lang="en-CA" b="1" dirty="0" smtClean="0"/>
              <a:t> </a:t>
            </a:r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7.3 Pricing Strategies </a:t>
            </a:r>
          </a:p>
        </p:txBody>
      </p:sp>
    </p:spTree>
    <p:extLst>
      <p:ext uri="{BB962C8B-B14F-4D97-AF65-F5344CB8AC3E}">
        <p14:creationId xmlns:p14="http://schemas.microsoft.com/office/powerpoint/2010/main" val="14484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7.4 – Pricing Policies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dirty="0" smtClean="0"/>
              <a:t>Leader pricing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Offering a popular product at a low price to attract customers to the store</a:t>
            </a:r>
            <a:r>
              <a:rPr lang="en-US" sz="24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800" dirty="0" smtClean="0"/>
              <a:t>	</a:t>
            </a: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dirty="0" smtClean="0"/>
              <a:t>Price Lining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Putting all the products that are one price in one place in the store</a:t>
            </a:r>
            <a:r>
              <a:rPr lang="en-US" sz="2400" dirty="0" smtClean="0"/>
              <a:t>.</a:t>
            </a:r>
          </a:p>
          <a:p>
            <a:pPr marL="366713" lvl="1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altLang="en-US" sz="25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 dirty="0" smtClean="0"/>
              <a:t>Everyday Low Prices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Stores use sale pricing to position themselves as low-priced stores.  They guarantee the customer that the price they pay in the store is the lowest price available.</a:t>
            </a:r>
            <a:endParaRPr lang="en-US" altLang="en-US" sz="25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2211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b="1" dirty="0" smtClean="0"/>
              <a:t>Purchase Discounts</a:t>
            </a:r>
          </a:p>
          <a:p>
            <a:pPr lvl="1" eaLnBrk="1" hangingPunct="1"/>
            <a:r>
              <a:rPr lang="en-US" altLang="en-US" sz="2400" dirty="0" smtClean="0"/>
              <a:t>Price reductions in goods and services offered by the seller to the buyer to increase the volume of an order</a:t>
            </a:r>
          </a:p>
          <a:p>
            <a:pPr lvl="1" eaLnBrk="1" hangingPunct="1"/>
            <a:endParaRPr lang="en-US" altLang="en-US" sz="2400" dirty="0" smtClean="0"/>
          </a:p>
          <a:p>
            <a:pPr eaLnBrk="1" hangingPunct="1"/>
            <a:r>
              <a:rPr lang="en-US" altLang="en-US" sz="2800" b="1" dirty="0" smtClean="0"/>
              <a:t>Super Sizing</a:t>
            </a:r>
          </a:p>
          <a:p>
            <a:pPr lvl="1" eaLnBrk="1" hangingPunct="1"/>
            <a:r>
              <a:rPr lang="en-US" altLang="en-US" sz="2400" dirty="0" smtClean="0"/>
              <a:t>Paying a slightly higher price for a larger portion of an item. </a:t>
            </a:r>
          </a:p>
          <a:p>
            <a:pPr lvl="1" eaLnBrk="1" hangingPunct="1"/>
            <a:endParaRPr lang="en-US" altLang="en-US" sz="2400" dirty="0" smtClean="0"/>
          </a:p>
          <a:p>
            <a:pPr eaLnBrk="1" hangingPunct="1"/>
            <a:r>
              <a:rPr lang="en-US" altLang="en-US" sz="2800" b="1" dirty="0" smtClean="0"/>
              <a:t>Premium Prices</a:t>
            </a:r>
          </a:p>
          <a:p>
            <a:pPr lvl="1" eaLnBrk="1" hangingPunct="1"/>
            <a:r>
              <a:rPr lang="en-US" altLang="en-US" sz="2400" dirty="0" smtClean="0"/>
              <a:t>Use a high price where there is a uniqueness about the product or service.  This approach is used where a substantial competitive advantage exists. </a:t>
            </a:r>
          </a:p>
        </p:txBody>
      </p:sp>
      <p:sp>
        <p:nvSpPr>
          <p:cNvPr id="2253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7.4 – Pricing Policies</a:t>
            </a:r>
          </a:p>
        </p:txBody>
      </p:sp>
    </p:spTree>
    <p:extLst>
      <p:ext uri="{BB962C8B-B14F-4D97-AF65-F5344CB8AC3E}">
        <p14:creationId xmlns:p14="http://schemas.microsoft.com/office/powerpoint/2010/main" val="15042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Interest-Free Pricing</a:t>
            </a:r>
          </a:p>
          <a:p>
            <a:pPr lvl="1" eaLnBrk="1" hangingPunct="1"/>
            <a:r>
              <a:rPr lang="en-US" altLang="en-US" dirty="0" smtClean="0"/>
              <a:t>Offering consumers the opportunity to finance their purchase with low or no interest charges for the extent of the contract.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Negotiated Pricing</a:t>
            </a:r>
          </a:p>
          <a:p>
            <a:pPr lvl="1" eaLnBrk="1" hangingPunct="1"/>
            <a:r>
              <a:rPr lang="en-US" altLang="en-US" dirty="0" smtClean="0"/>
              <a:t>A buyer makes offers to purchase and a seller makes offer to sell a particular product or service for less than the published price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355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7.4 – Pricing Policies</a:t>
            </a:r>
          </a:p>
        </p:txBody>
      </p:sp>
    </p:spTree>
    <p:extLst>
      <p:ext uri="{BB962C8B-B14F-4D97-AF65-F5344CB8AC3E}">
        <p14:creationId xmlns:p14="http://schemas.microsoft.com/office/powerpoint/2010/main" val="25197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412776"/>
            <a:ext cx="8153400" cy="49685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Combo Pricing (bundling)</a:t>
            </a:r>
          </a:p>
          <a:p>
            <a:pPr lvl="1" eaLnBrk="1" hangingPunct="1">
              <a:defRPr/>
            </a:pPr>
            <a:r>
              <a:rPr lang="en-US" dirty="0"/>
              <a:t>Sellers combine several products in the same package</a:t>
            </a:r>
            <a:r>
              <a:rPr lang="en-US" dirty="0" smtClean="0"/>
              <a:t>. Offering a customer a deal on a part of the sale but make a large profit on the other part</a:t>
            </a:r>
            <a:endParaRPr lang="en-US" dirty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Psychological Pricing</a:t>
            </a:r>
          </a:p>
          <a:p>
            <a:pPr lvl="1" eaLnBrk="1" hangingPunct="1">
              <a:defRPr/>
            </a:pPr>
            <a:r>
              <a:rPr lang="en-US" dirty="0"/>
              <a:t>Using typical consumer </a:t>
            </a:r>
            <a:r>
              <a:rPr lang="en-US" dirty="0" err="1"/>
              <a:t>behaviour</a:t>
            </a:r>
            <a:r>
              <a:rPr lang="en-US" dirty="0"/>
              <a:t> to set prices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smtClean="0"/>
              <a:t>Selling a product for$9.99 instead of $10</a:t>
            </a:r>
            <a:endParaRPr lang="en-US" dirty="0" smtClean="0"/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Return on Investment (ROI)</a:t>
            </a:r>
          </a:p>
          <a:p>
            <a:pPr lvl="1" eaLnBrk="1" hangingPunct="1">
              <a:defRPr/>
            </a:pPr>
            <a:r>
              <a:rPr lang="en-US" dirty="0" smtClean="0"/>
              <a:t>Prices products to sell them quickly and then invests the money </a:t>
            </a:r>
            <a:r>
              <a:rPr lang="en-US" dirty="0" smtClean="0"/>
              <a:t>made</a:t>
            </a:r>
          </a:p>
          <a:p>
            <a:pPr marL="393192" lvl="1" indent="0" eaLnBrk="1" hangingPunct="1">
              <a:buNone/>
              <a:defRPr/>
            </a:pPr>
            <a:endParaRPr lang="en-US" dirty="0"/>
          </a:p>
        </p:txBody>
      </p:sp>
      <p:sp>
        <p:nvSpPr>
          <p:cNvPr id="2457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7.4 – Pricing Policies</a:t>
            </a:r>
          </a:p>
        </p:txBody>
      </p:sp>
    </p:spTree>
    <p:extLst>
      <p:ext uri="{BB962C8B-B14F-4D97-AF65-F5344CB8AC3E}">
        <p14:creationId xmlns:p14="http://schemas.microsoft.com/office/powerpoint/2010/main" val="301158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7.1 DETERMINING THE PRICE</a:t>
            </a:r>
            <a:endParaRPr lang="en-US" altLang="en-US" sz="4000" smtClean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CA" b="1" dirty="0">
                <a:ea typeface="+mn-ea"/>
              </a:rPr>
              <a:t>Variable </a:t>
            </a:r>
            <a:r>
              <a:rPr lang="en-CA" b="1" dirty="0" smtClean="0">
                <a:ea typeface="+mn-ea"/>
              </a:rPr>
              <a:t>costs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dirty="0" smtClean="0"/>
              <a:t>Depends on the # of goods or services rendered 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dirty="0" smtClean="0"/>
              <a:t>Ex: Materials needed to make a product 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dirty="0" smtClean="0">
                <a:ea typeface="+mn-ea"/>
              </a:rPr>
              <a:t>Ex: Labour – amount of people you hire to get a job done</a:t>
            </a:r>
            <a:endParaRPr lang="en-CA" dirty="0">
              <a:ea typeface="+mn-ea"/>
            </a:endParaRPr>
          </a:p>
          <a:p>
            <a:pPr marL="365760" lvl="1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CA" dirty="0">
              <a:ea typeface="+mn-ea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CA" b="1" dirty="0">
                <a:ea typeface="+mn-ea"/>
              </a:rPr>
              <a:t>Fixed </a:t>
            </a:r>
            <a:r>
              <a:rPr lang="en-CA" b="1" dirty="0" smtClean="0">
                <a:ea typeface="+mn-ea"/>
              </a:rPr>
              <a:t>costs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dirty="0" smtClean="0">
                <a:ea typeface="+mn-ea"/>
              </a:rPr>
              <a:t>Constant</a:t>
            </a:r>
            <a:r>
              <a:rPr lang="en-CA" dirty="0">
                <a:ea typeface="+mn-ea"/>
              </a:rPr>
              <a:t>, independent of sales or other variables</a:t>
            </a:r>
          </a:p>
          <a:p>
            <a:pPr marL="708660" lvl="1" indent="-342900">
              <a:lnSpc>
                <a:spcPct val="90000"/>
              </a:lnSpc>
              <a:defRPr/>
            </a:pPr>
            <a:r>
              <a:rPr lang="en-CA" u="sng" dirty="0" smtClean="0">
                <a:ea typeface="+mn-ea"/>
              </a:rPr>
              <a:t>Ex</a:t>
            </a:r>
            <a:r>
              <a:rPr lang="en-CA" dirty="0" smtClean="0">
                <a:ea typeface="+mn-ea"/>
              </a:rPr>
              <a:t>: rent</a:t>
            </a:r>
            <a:r>
              <a:rPr lang="en-CA" dirty="0">
                <a:ea typeface="+mn-ea"/>
              </a:rPr>
              <a:t>, insurance, salaries, </a:t>
            </a:r>
            <a:r>
              <a:rPr lang="en-CA" dirty="0" smtClean="0">
                <a:ea typeface="+mn-ea"/>
              </a:rPr>
              <a:t>etc.</a:t>
            </a:r>
            <a:endParaRPr lang="en-CA" dirty="0">
              <a:ea typeface="+mn-ea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0873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7.1 DETERMINING THE PRICE</a:t>
            </a:r>
            <a:endParaRPr lang="en-US" alt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5257800" cy="4495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b="1" dirty="0" smtClean="0"/>
              <a:t>Gross Profit/Contribution Margin</a:t>
            </a:r>
          </a:p>
          <a:p>
            <a:pPr marL="457200" indent="-457200"/>
            <a:r>
              <a:rPr lang="en-US" altLang="en-US" dirty="0" smtClean="0"/>
              <a:t>The selling price minus the variable cost</a:t>
            </a:r>
          </a:p>
          <a:p>
            <a:pPr marL="457200" indent="-457200"/>
            <a:r>
              <a:rPr lang="en-US" altLang="en-US" dirty="0" smtClean="0"/>
              <a:t>Ex: discussed in class </a:t>
            </a:r>
          </a:p>
          <a:p>
            <a:pPr lvl="1" eaLnBrk="1" hangingPunct="1"/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b="1" dirty="0" smtClean="0"/>
              <a:t>Breakeven Point:</a:t>
            </a:r>
          </a:p>
          <a:p>
            <a:pPr lvl="1" eaLnBrk="1" hangingPunct="1"/>
            <a:r>
              <a:rPr lang="en-US" altLang="en-US" dirty="0" smtClean="0"/>
              <a:t>Breakeven Point (BEP) = fixed costs / gross profit</a:t>
            </a:r>
          </a:p>
          <a:p>
            <a:pPr lvl="1" eaLnBrk="1" hangingPunct="1"/>
            <a:r>
              <a:rPr lang="en-US" altLang="en-US" dirty="0" smtClean="0"/>
              <a:t># of units that need to be sold to break even</a:t>
            </a:r>
          </a:p>
        </p:txBody>
      </p:sp>
      <p:pic>
        <p:nvPicPr>
          <p:cNvPr id="13316" name="Picture 4" descr="http://writeahead.ca/oldsite/wp-content/uploads/2012/12/Breakeven-Char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33600"/>
            <a:ext cx="27146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861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Break-Even Point</a:t>
            </a:r>
          </a:p>
          <a:p>
            <a:r>
              <a:rPr lang="en-CA" dirty="0" smtClean="0"/>
              <a:t>Ex: Nemesis Sports sells basketballs to retailers like Sports Check for $20. Cost of a ball is $10. Company has a fixed cost of $100 000. What is the break even point? </a:t>
            </a:r>
          </a:p>
          <a:p>
            <a:r>
              <a:rPr lang="en-CA" dirty="0" smtClean="0"/>
              <a:t>Answer: </a:t>
            </a:r>
          </a:p>
          <a:p>
            <a:r>
              <a:rPr lang="en-CA" dirty="0" smtClean="0"/>
              <a:t>Gross Profit = selling price – variable costs </a:t>
            </a:r>
          </a:p>
          <a:p>
            <a:r>
              <a:rPr lang="en-CA" dirty="0" smtClean="0"/>
              <a:t>Gross Profit = $20 - $10 = $10</a:t>
            </a:r>
          </a:p>
          <a:p>
            <a:r>
              <a:rPr lang="en-CA" dirty="0" smtClean="0"/>
              <a:t>BEP = 100 000 / $10 = 10 000 balls </a:t>
            </a:r>
          </a:p>
          <a:p>
            <a:r>
              <a:rPr lang="en-CA" dirty="0" smtClean="0"/>
              <a:t>What does this mean? Discussed in class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7.1 DETERMINING THE PRICE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778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Break Even Point Cont’d </a:t>
            </a:r>
          </a:p>
          <a:p>
            <a:r>
              <a:rPr lang="en-CA" dirty="0" smtClean="0"/>
              <a:t>The company has decisions to make </a:t>
            </a:r>
          </a:p>
          <a:p>
            <a:r>
              <a:rPr lang="en-CA" dirty="0" smtClean="0">
                <a:sym typeface="Wingdings"/>
              </a:rPr>
              <a:t> variable costs to  gross profit and </a:t>
            </a:r>
            <a:r>
              <a:rPr lang="en-CA" dirty="0">
                <a:sym typeface="Wingdings"/>
              </a:rPr>
              <a:t> </a:t>
            </a:r>
            <a:r>
              <a:rPr lang="en-CA" dirty="0" smtClean="0">
                <a:sym typeface="Wingdings"/>
              </a:rPr>
              <a:t>break even point </a:t>
            </a:r>
          </a:p>
          <a:p>
            <a:r>
              <a:rPr lang="en-CA" dirty="0" smtClean="0">
                <a:sym typeface="Wingdings"/>
              </a:rPr>
              <a:t> selling price to  gross profit and  break even point </a:t>
            </a:r>
          </a:p>
          <a:p>
            <a:r>
              <a:rPr lang="en-CA" dirty="0" smtClean="0">
                <a:sym typeface="Wingdings"/>
              </a:rPr>
              <a:t> selling price to increase demand – higher sales mean we can reach break even point faster </a:t>
            </a:r>
          </a:p>
          <a:p>
            <a:r>
              <a:rPr lang="en-CA" dirty="0" smtClean="0">
                <a:sym typeface="Wingdings"/>
              </a:rPr>
              <a:t> fixed costs to  break-even point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7.1 DETERMINING THE PRICE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32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7.1 DETERMINING THE PRICE</a:t>
            </a:r>
            <a:endParaRPr lang="en-US" alt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083425" cy="4495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altLang="en-US" sz="2800" b="1" dirty="0" smtClean="0"/>
              <a:t>Economies of Scale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800" dirty="0" smtClean="0"/>
              <a:t>The more products a company makes, the lower the cost of production </a:t>
            </a:r>
          </a:p>
          <a:p>
            <a:pPr lvl="1" eaLnBrk="1" hangingPunct="1">
              <a:lnSpc>
                <a:spcPct val="80000"/>
              </a:lnSpc>
            </a:pPr>
            <a:endParaRPr lang="en-CA" altLang="en-US" sz="2800" dirty="0"/>
          </a:p>
          <a:p>
            <a:pPr lvl="1" eaLnBrk="1" hangingPunct="1">
              <a:lnSpc>
                <a:spcPct val="80000"/>
              </a:lnSpc>
            </a:pPr>
            <a:r>
              <a:rPr lang="en-CA" altLang="en-US" sz="2800" dirty="0" smtClean="0"/>
              <a:t>Example discussed</a:t>
            </a:r>
          </a:p>
          <a:p>
            <a:pPr marL="393192" lvl="1" indent="0" eaLnBrk="1" hangingPunct="1">
              <a:lnSpc>
                <a:spcPct val="80000"/>
              </a:lnSpc>
              <a:buNone/>
            </a:pPr>
            <a:r>
              <a:rPr lang="en-CA" altLang="en-US" sz="2800" dirty="0" smtClean="0"/>
              <a:t>  in class</a:t>
            </a:r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00400"/>
            <a:ext cx="3816424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18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7.1 DETERMINING THE PRICE</a:t>
            </a:r>
            <a:endParaRPr lang="en-US" altLang="en-US" sz="400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5026025" cy="4495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CA" altLang="en-US" sz="2800" b="1" smtClean="0"/>
              <a:t>FOUR pricing strategies dependent on economies of scale: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400" smtClean="0"/>
              <a:t>1. Developing Products for Private-Label Companies</a:t>
            </a:r>
          </a:p>
          <a:p>
            <a:pPr lvl="2" eaLnBrk="1" hangingPunct="1">
              <a:lnSpc>
                <a:spcPct val="80000"/>
              </a:lnSpc>
            </a:pPr>
            <a:r>
              <a:rPr lang="en-CA" altLang="en-US" sz="2000" smtClean="0"/>
              <a:t>Same potato chips </a:t>
            </a:r>
          </a:p>
          <a:p>
            <a:pPr lvl="3" eaLnBrk="1" hangingPunct="1">
              <a:lnSpc>
                <a:spcPct val="80000"/>
              </a:lnSpc>
            </a:pPr>
            <a:r>
              <a:rPr lang="en-CA" altLang="en-US" sz="1500" smtClean="0"/>
              <a:t>Brand name – higher price</a:t>
            </a:r>
          </a:p>
          <a:p>
            <a:pPr lvl="3" eaLnBrk="1" hangingPunct="1">
              <a:lnSpc>
                <a:spcPct val="80000"/>
              </a:lnSpc>
            </a:pPr>
            <a:r>
              <a:rPr lang="en-CA" altLang="en-US" sz="1800" smtClean="0"/>
              <a:t>Store-brand name – lower price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400" smtClean="0"/>
              <a:t>2. Creating a Barrier to Entry </a:t>
            </a:r>
            <a:r>
              <a:rPr lang="en-CA" altLang="en-US" sz="1800" smtClean="0"/>
              <a:t>(low pricing)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400" smtClean="0"/>
              <a:t>3. Creating New Brands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2400" smtClean="0"/>
              <a:t>4. Merging with Competitors</a:t>
            </a:r>
            <a:endParaRPr lang="en-US" altLang="en-US" sz="1800" smtClean="0"/>
          </a:p>
        </p:txBody>
      </p:sp>
      <p:pic>
        <p:nvPicPr>
          <p:cNvPr id="15364" name="Picture 6" descr="http://cdn3.volusion.com/6f3m2.t4xnq/v/vspfiles/photos/pc18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09800"/>
            <a:ext cx="15430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65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7.1 DETERMINING THE PRICE</a:t>
            </a:r>
            <a:endParaRPr lang="en-US" alt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What are the 5 most common pricing mistakes?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18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1353</Words>
  <Application>Microsoft Office PowerPoint</Application>
  <PresentationFormat>On-screen Show (4:3)</PresentationFormat>
  <Paragraphs>166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Chapter 7: Pricing </vt:lpstr>
      <vt:lpstr>7.1 DETERMINING THE PRICE</vt:lpstr>
      <vt:lpstr>7.1 DETERMINING THE PRICE</vt:lpstr>
      <vt:lpstr>7.1 DETERMINING THE PRICE</vt:lpstr>
      <vt:lpstr>7.1 DETERMINING THE PRICE </vt:lpstr>
      <vt:lpstr>7.1 DETERMINING THE PRICE </vt:lpstr>
      <vt:lpstr>7.1 DETERMINING THE PRICE</vt:lpstr>
      <vt:lpstr>7.1 DETERMINING THE PRICE</vt:lpstr>
      <vt:lpstr>7.1 DETERMINING THE PRICE</vt:lpstr>
      <vt:lpstr>5 MOST COMMON MISTAKES</vt:lpstr>
      <vt:lpstr>5 MOST COMMON MISTAKES</vt:lpstr>
      <vt:lpstr>7.1 DETERMINING THE PRICE</vt:lpstr>
      <vt:lpstr>7.2 Factors Affecting Price</vt:lpstr>
      <vt:lpstr>7.2 Factors Affecting Price</vt:lpstr>
      <vt:lpstr>7.2 Factors Affecting Price</vt:lpstr>
      <vt:lpstr>7.2 Factors Affecting Price</vt:lpstr>
      <vt:lpstr>7.2 Factors Affecting Price</vt:lpstr>
      <vt:lpstr>7.2 Factors Affecting Price</vt:lpstr>
      <vt:lpstr>7.2 Factors Affecting Price</vt:lpstr>
      <vt:lpstr>7.3 Pricing Strategies </vt:lpstr>
      <vt:lpstr>7.3 Pricing Strategies </vt:lpstr>
      <vt:lpstr>7.3 Pricing Strategies </vt:lpstr>
      <vt:lpstr>7.3 Pricing Strategies </vt:lpstr>
      <vt:lpstr>7.3 Pricing Strategies </vt:lpstr>
      <vt:lpstr>7.4 – Pricing Policies</vt:lpstr>
      <vt:lpstr>7.4 – Pricing Policies</vt:lpstr>
      <vt:lpstr>7.4 – Pricing Policies</vt:lpstr>
      <vt:lpstr>7.4 – Pricing Policies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Pricing</dc:title>
  <dc:creator>Brian</dc:creator>
  <cp:lastModifiedBy>Brian</cp:lastModifiedBy>
  <cp:revision>15</cp:revision>
  <dcterms:created xsi:type="dcterms:W3CDTF">2018-01-08T14:34:45Z</dcterms:created>
  <dcterms:modified xsi:type="dcterms:W3CDTF">2018-01-10T16:24:26Z</dcterms:modified>
</cp:coreProperties>
</file>