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2" r:id="rId2"/>
    <p:sldId id="260" r:id="rId3"/>
    <p:sldId id="273" r:id="rId4"/>
    <p:sldId id="346" r:id="rId5"/>
    <p:sldId id="350" r:id="rId6"/>
    <p:sldId id="347" r:id="rId7"/>
    <p:sldId id="348" r:id="rId8"/>
    <p:sldId id="282" r:id="rId9"/>
    <p:sldId id="365" r:id="rId10"/>
    <p:sldId id="349" r:id="rId11"/>
    <p:sldId id="281" r:id="rId12"/>
    <p:sldId id="366" r:id="rId13"/>
    <p:sldId id="367" r:id="rId14"/>
  </p:sldIdLst>
  <p:sldSz cx="9601200" cy="73152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3"/>
  </p:normalViewPr>
  <p:slideViewPr>
    <p:cSldViewPr>
      <p:cViewPr varScale="1">
        <p:scale>
          <a:sx n="106" d="100"/>
          <a:sy n="106" d="100"/>
        </p:scale>
        <p:origin x="1752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04AE64D-01B9-8AA2-CDCA-1784F1393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8639175"/>
            <a:ext cx="10175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GB" altLang="en-US" b="0"/>
              <a:t>Page </a:t>
            </a:r>
            <a:fld id="{1AF069B7-D9EC-4B43-B18C-D71D3564E315}" type="slidenum">
              <a:rPr lang="en-GB" altLang="en-US" b="0"/>
              <a:pPr algn="l"/>
              <a:t>‹#›</a:t>
            </a:fld>
            <a:r>
              <a:rPr lang="en-GB" altLang="en-US" b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50C475-C0CD-46FA-8608-77C2DA464E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EB2A8B-D278-A20A-6DCC-DFC6EBD41DA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30288" y="573088"/>
            <a:ext cx="4797425" cy="3654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80F9591-FB13-9D03-4B49-EEBC7EA976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36638" y="539750"/>
            <a:ext cx="4784725" cy="3644900"/>
          </a:xfrm>
          <a:noFill/>
          <a:ln cap="flat"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EFADECF-547E-5BF8-49E6-D17EBE40B5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5988" y="4341813"/>
            <a:ext cx="5021262" cy="410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7" tIns="44445" rIns="90477" bIns="44445"/>
          <a:lstStyle/>
          <a:p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2506-24D3-479D-A3FA-DB1312F6D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1196975"/>
            <a:ext cx="7200900" cy="25463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3D68D-C3EB-4865-94B0-AAE4C6836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0" y="3841750"/>
            <a:ext cx="7200900" cy="17668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21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F3ECF-83A0-4F19-BA65-1EEECCC7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BA4E8-C7F3-43B0-BA36-75D138D08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28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CDBB1-A187-4A2E-BD47-5A9772812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40538" y="161925"/>
            <a:ext cx="2039937" cy="6340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7322A-AA88-4DC8-B092-2BB1A70F3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0725" y="161925"/>
            <a:ext cx="5967413" cy="6340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918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6266-6F93-4232-B6BE-29A162BE9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40891-64B5-4BC8-8043-E4A915877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70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575BD-A5D5-41B6-93B4-B92D708D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38" y="1824038"/>
            <a:ext cx="8280400" cy="3043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8DCD4-04AC-45A0-BC89-513B90E0B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38" y="4895850"/>
            <a:ext cx="8280400" cy="1600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8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D6E0-D049-45BB-B18F-8287D6A2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0181-0CCB-4655-90E9-37D40EC37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725" y="2112963"/>
            <a:ext cx="4003675" cy="4389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FCE3A-BB9B-40C3-BE67-E55E8B381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2112963"/>
            <a:ext cx="4003675" cy="43894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10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660C-DA47-49F1-9AB2-2436488AE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88" y="388938"/>
            <a:ext cx="8280400" cy="1414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9903D-6F2D-4412-B2C5-8D0D0AF8B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1988" y="1793875"/>
            <a:ext cx="4060825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73265-81FE-4B92-A73C-40D4C5607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988" y="2671763"/>
            <a:ext cx="4060825" cy="3930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5A373-FAC4-4708-9DDA-536766558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0925" y="1793875"/>
            <a:ext cx="4081463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7CB36-D2C0-4766-BFF4-9D7221919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925" y="2671763"/>
            <a:ext cx="4081463" cy="3930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348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2A78D-EB34-472D-94C5-205AC4A6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55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89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072B-9350-4E82-9372-20BA6A92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88" y="487363"/>
            <a:ext cx="3095625" cy="1706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D5169-99FE-4777-AD9D-87233DE93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1463" y="1052513"/>
            <a:ext cx="4860925" cy="5199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1FFD9-5846-4E8A-86C2-875597C8F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988" y="2193925"/>
            <a:ext cx="3095625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36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040C-CB4D-4676-A4AA-9E3E2BCE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88" y="487363"/>
            <a:ext cx="3095625" cy="1706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1C28-680B-4B06-890C-B0BE88928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81463" y="1052513"/>
            <a:ext cx="4860925" cy="51990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FB3C6-2CAD-4433-8414-06894398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988" y="2193925"/>
            <a:ext cx="3095625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064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DE4BB"/>
            </a:gs>
            <a:gs pos="100000">
              <a:srgbClr val="B09E8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46255C-8A3E-4242-A85D-8A023795B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61925"/>
            <a:ext cx="81597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B146CE-CA81-439D-16F8-C6F1B06CF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112963"/>
            <a:ext cx="8159750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C53A68-B5EC-C344-A6D0-FAC31139F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" y="736600"/>
            <a:ext cx="8018462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4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60438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defTabSz="960438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60363" indent="-360363" algn="l" defTabSz="9604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l"/>
        <a:defRPr sz="3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79463" indent="-300038" algn="l" defTabSz="9604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l"/>
        <a:defRPr sz="29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39713" algn="l" defTabSz="9604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l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79575" indent="-239713" algn="l" defTabSz="9604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l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160588" indent="-239713" algn="l" defTabSz="960438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l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7484664-1F9A-B7B8-4B3B-1B1A7B17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781800"/>
            <a:ext cx="5562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A2F66519-0EB2-4185-8717-740B100FF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876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4800">
                <a:effectLst>
                  <a:outerShdw blurRad="38100" dist="38100" dir="2700000" algn="tl">
                    <a:srgbClr val="FFFFFF"/>
                  </a:outerShdw>
                </a:effectLst>
              </a:rPr>
              <a:t>Depreciation of Fixed Assets</a:t>
            </a:r>
            <a:endParaRPr lang="en-US" altLang="en-US" sz="4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0" name="AutoShape 4" descr="Stationery">
            <a:extLst>
              <a:ext uri="{FF2B5EF4-FFF2-40B4-BE49-F238E27FC236}">
                <a16:creationId xmlns:a16="http://schemas.microsoft.com/office/drawing/2014/main" id="{4B2C9272-4B5A-7FB1-11A5-5FE7690E8FE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438400" y="914400"/>
            <a:ext cx="4572000" cy="3276600"/>
          </a:xfrm>
          <a:prstGeom prst="triangle">
            <a:avLst>
              <a:gd name="adj" fmla="val 48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B73F318C-A116-4412-9B7B-486D75BD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143000"/>
            <a:ext cx="4800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4400">
                <a:effectLst>
                  <a:outerShdw blurRad="38100" dist="38100" dir="2700000" algn="tl">
                    <a:srgbClr val="FFFFFF"/>
                  </a:outerShdw>
                </a:effectLst>
              </a:rPr>
              <a:t>CHAPTER</a:t>
            </a:r>
          </a:p>
        </p:txBody>
      </p:sp>
      <p:sp>
        <p:nvSpPr>
          <p:cNvPr id="108550" name="Text Box 6">
            <a:extLst>
              <a:ext uri="{FF2B5EF4-FFF2-40B4-BE49-F238E27FC236}">
                <a16:creationId xmlns:a16="http://schemas.microsoft.com/office/drawing/2014/main" id="{BB232DB7-7561-4ADD-AEFF-431256E0D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828800"/>
            <a:ext cx="749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8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endParaRPr lang="en-US" altLang="en-US" sz="720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733D3E5-243D-CD2F-348A-0D6E046FF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6645275"/>
            <a:ext cx="2000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21ADD0-028A-2A06-1FFE-454486672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6645275"/>
            <a:ext cx="3041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DEA167B0-E945-4217-B0FD-828979DB4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9601200" cy="812800"/>
          </a:xfrm>
        </p:spPr>
        <p:txBody>
          <a:bodyPr lIns="95655" tIns="46988" rIns="95655" bIns="46988" anchor="b"/>
          <a:lstStyle/>
          <a:p>
            <a:pPr>
              <a:defRPr/>
            </a:pPr>
            <a:r>
              <a:rPr lang="en-US" altLang="en-US" sz="3600"/>
              <a:t>DECLINING-BALANCE METHOD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C8582DA-DBD4-B448-108E-AA535B9A4B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06563"/>
            <a:ext cx="4240213" cy="5608637"/>
          </a:xfrm>
          <a:noFill/>
        </p:spPr>
        <p:txBody>
          <a:bodyPr lIns="95655" tIns="46988" rIns="95655" bIns="46988"/>
          <a:lstStyle/>
          <a:p>
            <a:r>
              <a:rPr lang="en-US" altLang="en-US"/>
              <a:t>Accelerated methods result in more depreciation in early years and less in later years</a:t>
            </a:r>
            <a:endParaRPr lang="en-US" altLang="en-US" sz="3800"/>
          </a:p>
        </p:txBody>
      </p:sp>
      <p:pic>
        <p:nvPicPr>
          <p:cNvPr id="14342" name="Picture 7" descr="09-09">
            <a:extLst>
              <a:ext uri="{FF2B5EF4-FFF2-40B4-BE49-F238E27FC236}">
                <a16:creationId xmlns:a16="http://schemas.microsoft.com/office/drawing/2014/main" id="{6ACCCC90-DB39-D3AA-07FD-5FE0DE223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1706563"/>
            <a:ext cx="5440362" cy="560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F660D27-A1DE-456B-87A3-7805BDF56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601200" cy="638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D98F1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UNITS-OF-ACTIVITY METHOD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0EF502B-39B3-7676-BF86-DBA4E70E9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601200" cy="1752600"/>
          </a:xfrm>
          <a:extLst>
            <a:ext uri="{909E8E84-426E-40DD-AFC4-6F175D3DCCD1}">
              <a14:hiddenFill xmlns:a14="http://schemas.microsoft.com/office/drawing/2010/main">
                <a:solidFill>
                  <a:srgbClr val="FCD1C1"/>
                </a:solidFill>
              </a14:hiddenFill>
            </a:ext>
          </a:extLst>
        </p:spPr>
        <p:txBody>
          <a:bodyPr/>
          <a:lstStyle/>
          <a:p>
            <a:pPr marL="0" indent="0" defTabSz="2857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GB" altLang="en-US" sz="2400"/>
              <a:t>To use the </a:t>
            </a:r>
            <a:r>
              <a:rPr lang="en-GB" altLang="en-US" sz="2400">
                <a:solidFill>
                  <a:srgbClr val="BC3700"/>
                </a:solidFill>
              </a:rPr>
              <a:t>units-of-activity method</a:t>
            </a:r>
            <a:r>
              <a:rPr lang="en-GB" altLang="en-US" sz="2400"/>
              <a:t>,</a:t>
            </a:r>
          </a:p>
          <a:p>
            <a:pPr marL="0" indent="0" defTabSz="2857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GB" altLang="en-US" sz="2400"/>
              <a:t> </a:t>
            </a:r>
            <a:r>
              <a:rPr lang="en-GB" altLang="en-US" sz="2400">
                <a:solidFill>
                  <a:srgbClr val="BC3700"/>
                </a:solidFill>
              </a:rPr>
              <a:t>1)</a:t>
            </a:r>
            <a:r>
              <a:rPr lang="en-GB" altLang="en-US" sz="2400"/>
              <a:t> the total units of activity for the entire useful life are estimated,</a:t>
            </a:r>
          </a:p>
          <a:p>
            <a:pPr marL="0" indent="0" defTabSz="2857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GB" altLang="en-US" sz="2400"/>
              <a:t> </a:t>
            </a:r>
            <a:r>
              <a:rPr lang="en-GB" altLang="en-US" sz="2400">
                <a:solidFill>
                  <a:srgbClr val="BC3700"/>
                </a:solidFill>
              </a:rPr>
              <a:t>2)</a:t>
            </a:r>
            <a:r>
              <a:rPr lang="en-GB" altLang="en-US" sz="2400"/>
              <a:t> the amount is divided into amortizable cost to calculate the amortization cost per unit, and</a:t>
            </a:r>
          </a:p>
          <a:p>
            <a:pPr marL="0" indent="0" defTabSz="285750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GB" altLang="en-US" sz="2400"/>
              <a:t> </a:t>
            </a:r>
            <a:r>
              <a:rPr lang="en-GB" altLang="en-US" sz="2400">
                <a:solidFill>
                  <a:srgbClr val="BC3700"/>
                </a:solidFill>
              </a:rPr>
              <a:t>3)</a:t>
            </a:r>
            <a:r>
              <a:rPr lang="en-GB" altLang="en-US" sz="2400"/>
              <a:t> the amortization cost per unit is then applied to the units of activity during the year to calculate the annual amortization.</a:t>
            </a:r>
          </a:p>
        </p:txBody>
      </p:sp>
      <p:grpSp>
        <p:nvGrpSpPr>
          <p:cNvPr id="30770" name="Group 50">
            <a:extLst>
              <a:ext uri="{FF2B5EF4-FFF2-40B4-BE49-F238E27FC236}">
                <a16:creationId xmlns:a16="http://schemas.microsoft.com/office/drawing/2014/main" id="{E7C4C4F6-1A74-16C0-6A05-A14FD5FEB0C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352800"/>
            <a:ext cx="8763000" cy="3292475"/>
            <a:chOff x="336" y="2112"/>
            <a:chExt cx="5520" cy="2074"/>
          </a:xfrm>
        </p:grpSpPr>
        <p:grpSp>
          <p:nvGrpSpPr>
            <p:cNvPr id="15365" name="Group 49">
              <a:extLst>
                <a:ext uri="{FF2B5EF4-FFF2-40B4-BE49-F238E27FC236}">
                  <a16:creationId xmlns:a16="http://schemas.microsoft.com/office/drawing/2014/main" id="{BF36D06D-F5FB-C5B0-6432-79BFAE912E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112"/>
              <a:ext cx="5520" cy="2074"/>
              <a:chOff x="336" y="2112"/>
              <a:chExt cx="5520" cy="2074"/>
            </a:xfrm>
          </p:grpSpPr>
          <p:grpSp>
            <p:nvGrpSpPr>
              <p:cNvPr id="15370" name="Group 48">
                <a:extLst>
                  <a:ext uri="{FF2B5EF4-FFF2-40B4-BE49-F238E27FC236}">
                    <a16:creationId xmlns:a16="http://schemas.microsoft.com/office/drawing/2014/main" id="{2FF635A2-F669-D01C-5492-D6B9BEB73F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2112"/>
                <a:ext cx="5504" cy="768"/>
                <a:chOff x="336" y="2112"/>
                <a:chExt cx="5504" cy="768"/>
              </a:xfrm>
            </p:grpSpPr>
            <p:grpSp>
              <p:nvGrpSpPr>
                <p:cNvPr id="15387" name="Group 6">
                  <a:extLst>
                    <a:ext uri="{FF2B5EF4-FFF2-40B4-BE49-F238E27FC236}">
                      <a16:creationId xmlns:a16="http://schemas.microsoft.com/office/drawing/2014/main" id="{01F62EC7-DA1A-2F30-9550-D1C9C2C65E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" y="2116"/>
                  <a:ext cx="1219" cy="758"/>
                  <a:chOff x="563" y="1998"/>
                  <a:chExt cx="957" cy="758"/>
                </a:xfrm>
              </p:grpSpPr>
              <p:sp>
                <p:nvSpPr>
                  <p:cNvPr id="30724" name="Rectangle 4">
                    <a:extLst>
                      <a:ext uri="{FF2B5EF4-FFF2-40B4-BE49-F238E27FC236}">
                        <a16:creationId xmlns:a16="http://schemas.microsoft.com/office/drawing/2014/main" id="{AFC435C1-17A9-488D-B923-D7EC56F203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3" y="1998"/>
                    <a:ext cx="957" cy="758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>
                    <a:prstShdw prst="shdw17" dist="17961" dir="2700000">
                      <a:schemeClr val="accent2">
                        <a:gamma/>
                        <a:shade val="60000"/>
                        <a:invGamma/>
                      </a:schemeClr>
                    </a:prst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pPr algn="ctr">
                      <a:defRPr/>
                    </a:pPr>
                    <a:endParaRPr lang="en-CA">
                      <a:latin typeface="Arial" charset="0"/>
                    </a:endParaRPr>
                  </a:p>
                </p:txBody>
              </p:sp>
              <p:sp>
                <p:nvSpPr>
                  <p:cNvPr id="15402" name="Rectangle 5">
                    <a:extLst>
                      <a:ext uri="{FF2B5EF4-FFF2-40B4-BE49-F238E27FC236}">
                        <a16:creationId xmlns:a16="http://schemas.microsoft.com/office/drawing/2014/main" id="{8A450AFE-FAD6-D860-211F-54F7E3E807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181"/>
                    <a:ext cx="846" cy="516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88" tIns="44450" rIns="90488" bIns="44450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2400"/>
                      <a:t>Amortized Cost</a:t>
                    </a:r>
                  </a:p>
                </p:txBody>
              </p:sp>
            </p:grpSp>
            <p:grpSp>
              <p:nvGrpSpPr>
                <p:cNvPr id="15388" name="Group 44">
                  <a:extLst>
                    <a:ext uri="{FF2B5EF4-FFF2-40B4-BE49-F238E27FC236}">
                      <a16:creationId xmlns:a16="http://schemas.microsoft.com/office/drawing/2014/main" id="{E974D6FC-301C-8DB2-22A3-4C900ED85C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87" y="2112"/>
                  <a:ext cx="963" cy="758"/>
                  <a:chOff x="2587" y="2112"/>
                  <a:chExt cx="963" cy="758"/>
                </a:xfrm>
              </p:grpSpPr>
              <p:sp>
                <p:nvSpPr>
                  <p:cNvPr id="15399" name="Rectangle 7">
                    <a:extLst>
                      <a:ext uri="{FF2B5EF4-FFF2-40B4-BE49-F238E27FC236}">
                        <a16:creationId xmlns:a16="http://schemas.microsoft.com/office/drawing/2014/main" id="{D7F7F029-FB13-652C-BFBC-F4DF6C331A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87" y="2112"/>
                    <a:ext cx="957" cy="758"/>
                  </a:xfrm>
                  <a:prstGeom prst="rect">
                    <a:avLst/>
                  </a:prstGeom>
                  <a:solidFill>
                    <a:srgbClr val="A2C1FE"/>
                  </a:solidFill>
                  <a:ln>
                    <a:noFill/>
                  </a:ln>
                  <a:effectLst>
                    <a:prstShdw prst="shdw17" dist="17961" dir="2700000">
                      <a:srgbClr val="617498"/>
                    </a:prst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CA" altLang="en-US"/>
                  </a:p>
                </p:txBody>
              </p:sp>
              <p:sp>
                <p:nvSpPr>
                  <p:cNvPr id="15400" name="Rectangle 8">
                    <a:extLst>
                      <a:ext uri="{FF2B5EF4-FFF2-40B4-BE49-F238E27FC236}">
                        <a16:creationId xmlns:a16="http://schemas.microsoft.com/office/drawing/2014/main" id="{BACCB984-5A4A-A865-BE8E-788A0879AD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7" y="2112"/>
                    <a:ext cx="943" cy="7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88" tIns="44450" rIns="90488" bIns="44450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2400"/>
                      <a:t>Total Units of </a:t>
                    </a:r>
                  </a:p>
                  <a:p>
                    <a:r>
                      <a:rPr lang="en-GB" altLang="en-US" sz="2400"/>
                      <a:t>Activity</a:t>
                    </a:r>
                  </a:p>
                </p:txBody>
              </p:sp>
            </p:grpSp>
            <p:grpSp>
              <p:nvGrpSpPr>
                <p:cNvPr id="15389" name="Group 12">
                  <a:extLst>
                    <a:ext uri="{FF2B5EF4-FFF2-40B4-BE49-F238E27FC236}">
                      <a16:creationId xmlns:a16="http://schemas.microsoft.com/office/drawing/2014/main" id="{E76D288B-397B-3964-EF42-5FC0FFBEC4F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12" y="2122"/>
                  <a:ext cx="1328" cy="758"/>
                  <a:chOff x="4520" y="2004"/>
                  <a:chExt cx="963" cy="758"/>
                </a:xfrm>
              </p:grpSpPr>
              <p:sp>
                <p:nvSpPr>
                  <p:cNvPr id="15397" name="Rectangle 10">
                    <a:extLst>
                      <a:ext uri="{FF2B5EF4-FFF2-40B4-BE49-F238E27FC236}">
                        <a16:creationId xmlns:a16="http://schemas.microsoft.com/office/drawing/2014/main" id="{1F69F271-C7EE-B47F-3396-0D85453964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526" y="2004"/>
                    <a:ext cx="957" cy="758"/>
                  </a:xfrm>
                  <a:prstGeom prst="rect">
                    <a:avLst/>
                  </a:prstGeom>
                  <a:solidFill>
                    <a:srgbClr val="FDE3BA"/>
                  </a:solidFill>
                  <a:ln>
                    <a:noFill/>
                  </a:ln>
                  <a:effectLst>
                    <a:prstShdw prst="shdw17" dist="17961" dir="2700000">
                      <a:srgbClr val="988870"/>
                    </a:prst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CA" altLang="en-US"/>
                  </a:p>
                </p:txBody>
              </p:sp>
              <p:sp>
                <p:nvSpPr>
                  <p:cNvPr id="15398" name="Rectangle 11">
                    <a:extLst>
                      <a:ext uri="{FF2B5EF4-FFF2-40B4-BE49-F238E27FC236}">
                        <a16:creationId xmlns:a16="http://schemas.microsoft.com/office/drawing/2014/main" id="{438F24E7-EA13-E0D2-5F67-1D4B320993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520" y="2187"/>
                    <a:ext cx="956" cy="51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2400"/>
                      <a:t>Amortizable</a:t>
                    </a:r>
                  </a:p>
                  <a:p>
                    <a:r>
                      <a:rPr lang="en-GB" altLang="en-US" sz="2400"/>
                      <a:t>Cost per Unit</a:t>
                    </a:r>
                  </a:p>
                </p:txBody>
              </p:sp>
            </p:grpSp>
            <p:grpSp>
              <p:nvGrpSpPr>
                <p:cNvPr id="15390" name="Group 15">
                  <a:extLst>
                    <a:ext uri="{FF2B5EF4-FFF2-40B4-BE49-F238E27FC236}">
                      <a16:creationId xmlns:a16="http://schemas.microsoft.com/office/drawing/2014/main" id="{C1A4DED0-DCF0-6B43-3099-B6AEAC78E2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95" y="2446"/>
                  <a:ext cx="496" cy="96"/>
                  <a:chOff x="3760" y="2328"/>
                  <a:chExt cx="496" cy="96"/>
                </a:xfrm>
              </p:grpSpPr>
              <p:sp>
                <p:nvSpPr>
                  <p:cNvPr id="15395" name="Line 13">
                    <a:extLst>
                      <a:ext uri="{FF2B5EF4-FFF2-40B4-BE49-F238E27FC236}">
                        <a16:creationId xmlns:a16="http://schemas.microsoft.com/office/drawing/2014/main" id="{312F8BD8-9BD2-BBCB-029B-266C1D65B7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60" y="2328"/>
                    <a:ext cx="496" cy="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96" name="Line 14">
                    <a:extLst>
                      <a:ext uri="{FF2B5EF4-FFF2-40B4-BE49-F238E27FC236}">
                        <a16:creationId xmlns:a16="http://schemas.microsoft.com/office/drawing/2014/main" id="{1E2EE65D-0DA9-039D-EA81-48D4E15178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60" y="2424"/>
                    <a:ext cx="496" cy="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91" name="Group 20">
                  <a:extLst>
                    <a:ext uri="{FF2B5EF4-FFF2-40B4-BE49-F238E27FC236}">
                      <a16:creationId xmlns:a16="http://schemas.microsoft.com/office/drawing/2014/main" id="{A34B5D17-5BAD-1C13-0999-F9D3F839973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27" y="2302"/>
                  <a:ext cx="496" cy="356"/>
                  <a:chOff x="1792" y="2184"/>
                  <a:chExt cx="496" cy="356"/>
                </a:xfrm>
              </p:grpSpPr>
              <p:sp>
                <p:nvSpPr>
                  <p:cNvPr id="15392" name="Line 17">
                    <a:extLst>
                      <a:ext uri="{FF2B5EF4-FFF2-40B4-BE49-F238E27FC236}">
                        <a16:creationId xmlns:a16="http://schemas.microsoft.com/office/drawing/2014/main" id="{0FB89053-8916-DA01-AB19-4E767E2C10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792" y="2364"/>
                    <a:ext cx="496" cy="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graphicFrame>
                <p:nvGraphicFramePr>
                  <p:cNvPr id="15393" name="Object 18">
                    <a:hlinkClick r:id="" action="ppaction://ole?verb=0"/>
                    <a:extLst>
                      <a:ext uri="{FF2B5EF4-FFF2-40B4-BE49-F238E27FC236}">
                        <a16:creationId xmlns:a16="http://schemas.microsoft.com/office/drawing/2014/main" id="{80416F11-166D-B90A-FB58-B81AEE95042B}"/>
                      </a:ext>
                    </a:extLst>
                  </p:cNvPr>
                  <p:cNvGraphicFramePr>
                    <a:graphicFrameLocks/>
                  </p:cNvGraphicFramePr>
                  <p:nvPr/>
                </p:nvGraphicFramePr>
                <p:xfrm>
                  <a:off x="1944" y="2184"/>
                  <a:ext cx="192" cy="17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Document" r:id="rId2" imgW="16459200" imgH="381000" progId="Word.Document.8">
                          <p:embed/>
                        </p:oleObj>
                      </mc:Choice>
                      <mc:Fallback>
                        <p:oleObj name="Document" r:id="rId2" imgW="16459200" imgH="381000" progId="Word.Document.8">
                          <p:embed/>
                          <p:pic>
                            <p:nvPicPr>
                              <p:cNvPr id="0" name="Object 18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 r="97591"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944" y="2184"/>
                                <a:ext cx="192" cy="17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5394" name="Object 19">
                    <a:hlinkClick r:id="" action="ppaction://ole?verb=0"/>
                    <a:extLst>
                      <a:ext uri="{FF2B5EF4-FFF2-40B4-BE49-F238E27FC236}">
                        <a16:creationId xmlns:a16="http://schemas.microsoft.com/office/drawing/2014/main" id="{A5946F1F-1D81-6CE1-BECD-261DE62C24D4}"/>
                      </a:ext>
                    </a:extLst>
                  </p:cNvPr>
                  <p:cNvGraphicFramePr>
                    <a:graphicFrameLocks/>
                  </p:cNvGraphicFramePr>
                  <p:nvPr/>
                </p:nvGraphicFramePr>
                <p:xfrm>
                  <a:off x="1944" y="2364"/>
                  <a:ext cx="192" cy="17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Document" r:id="rId4" imgW="16459200" imgH="381000" progId="Word.Document.8">
                          <p:embed/>
                        </p:oleObj>
                      </mc:Choice>
                      <mc:Fallback>
                        <p:oleObj name="Document" r:id="rId4" imgW="16459200" imgH="381000" progId="Word.Document.8">
                          <p:embed/>
                          <p:pic>
                            <p:nvPicPr>
                              <p:cNvPr id="0" name="Object 19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 r="97591"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944" y="2364"/>
                                <a:ext cx="192" cy="17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pSp>
            <p:nvGrpSpPr>
              <p:cNvPr id="15371" name="Group 47">
                <a:extLst>
                  <a:ext uri="{FF2B5EF4-FFF2-40B4-BE49-F238E27FC236}">
                    <a16:creationId xmlns:a16="http://schemas.microsoft.com/office/drawing/2014/main" id="{F6947F20-C07E-EFD7-F5C9-5F9C4A1D53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1" y="3418"/>
                <a:ext cx="5495" cy="768"/>
                <a:chOff x="361" y="3418"/>
                <a:chExt cx="5495" cy="768"/>
              </a:xfrm>
            </p:grpSpPr>
            <p:grpSp>
              <p:nvGrpSpPr>
                <p:cNvPr id="15372" name="Group 46">
                  <a:extLst>
                    <a:ext uri="{FF2B5EF4-FFF2-40B4-BE49-F238E27FC236}">
                      <a16:creationId xmlns:a16="http://schemas.microsoft.com/office/drawing/2014/main" id="{DC4F5560-7CA5-4420-C6D5-2A9C06969A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08" y="3418"/>
                  <a:ext cx="1488" cy="758"/>
                  <a:chOff x="2208" y="3360"/>
                  <a:chExt cx="1488" cy="758"/>
                </a:xfrm>
              </p:grpSpPr>
              <p:sp>
                <p:nvSpPr>
                  <p:cNvPr id="15385" name="Rectangle 22">
                    <a:extLst>
                      <a:ext uri="{FF2B5EF4-FFF2-40B4-BE49-F238E27FC236}">
                        <a16:creationId xmlns:a16="http://schemas.microsoft.com/office/drawing/2014/main" id="{91A019F3-C95C-CE8C-5770-29765D5515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71" y="3360"/>
                    <a:ext cx="1333" cy="758"/>
                  </a:xfrm>
                  <a:prstGeom prst="rect">
                    <a:avLst/>
                  </a:prstGeom>
                  <a:solidFill>
                    <a:srgbClr val="D49FFF"/>
                  </a:solidFill>
                  <a:ln>
                    <a:noFill/>
                  </a:ln>
                  <a:effectLst>
                    <a:prstShdw prst="shdw17" dist="17961" dir="2700000">
                      <a:srgbClr val="7F5F99"/>
                    </a:prst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CA" altLang="en-US"/>
                  </a:p>
                </p:txBody>
              </p:sp>
              <p:sp>
                <p:nvSpPr>
                  <p:cNvPr id="15386" name="Rectangle 23">
                    <a:extLst>
                      <a:ext uri="{FF2B5EF4-FFF2-40B4-BE49-F238E27FC236}">
                        <a16:creationId xmlns:a16="http://schemas.microsoft.com/office/drawing/2014/main" id="{FA84D138-D293-6D72-D4FB-FC0AD961BA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3360"/>
                    <a:ext cx="1488" cy="7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88" tIns="44450" rIns="90488" bIns="44450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2400"/>
                      <a:t>Units of</a:t>
                    </a:r>
                  </a:p>
                  <a:p>
                    <a:r>
                      <a:rPr lang="en-GB" altLang="en-US" sz="2400"/>
                      <a:t>Activity during the Year</a:t>
                    </a:r>
                  </a:p>
                </p:txBody>
              </p:sp>
            </p:grpSp>
            <p:grpSp>
              <p:nvGrpSpPr>
                <p:cNvPr id="15373" name="Group 27">
                  <a:extLst>
                    <a:ext uri="{FF2B5EF4-FFF2-40B4-BE49-F238E27FC236}">
                      <a16:creationId xmlns:a16="http://schemas.microsoft.com/office/drawing/2014/main" id="{47E6FCF4-F4C4-A1FB-62CE-B6F3F8C61CD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26" y="3428"/>
                  <a:ext cx="1330" cy="758"/>
                  <a:chOff x="4526" y="3428"/>
                  <a:chExt cx="957" cy="758"/>
                </a:xfrm>
              </p:grpSpPr>
              <p:sp>
                <p:nvSpPr>
                  <p:cNvPr id="15383" name="Rectangle 25">
                    <a:extLst>
                      <a:ext uri="{FF2B5EF4-FFF2-40B4-BE49-F238E27FC236}">
                        <a16:creationId xmlns:a16="http://schemas.microsoft.com/office/drawing/2014/main" id="{CE0EF9CC-B511-FA38-3FEA-238B66D5DD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526" y="3428"/>
                    <a:ext cx="957" cy="758"/>
                  </a:xfrm>
                  <a:prstGeom prst="rect">
                    <a:avLst/>
                  </a:prstGeom>
                  <a:solidFill>
                    <a:srgbClr val="8CF4EA"/>
                  </a:solidFill>
                  <a:ln>
                    <a:noFill/>
                  </a:ln>
                  <a:effectLst>
                    <a:prstShdw prst="shdw17" dist="17961" dir="2700000">
                      <a:srgbClr val="54928C"/>
                    </a:prst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CA" altLang="en-US"/>
                  </a:p>
                </p:txBody>
              </p:sp>
              <p:sp>
                <p:nvSpPr>
                  <p:cNvPr id="15384" name="Rectangle 26">
                    <a:extLst>
                      <a:ext uri="{FF2B5EF4-FFF2-40B4-BE49-F238E27FC236}">
                        <a16:creationId xmlns:a16="http://schemas.microsoft.com/office/drawing/2014/main" id="{C885703E-993D-9D34-0F5A-667A908C4B4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549" y="3611"/>
                    <a:ext cx="934" cy="516"/>
                  </a:xfrm>
                  <a:prstGeom prst="rect">
                    <a:avLst/>
                  </a:prstGeom>
                  <a:solidFill>
                    <a:srgbClr val="8CF4EA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88" tIns="44450" rIns="90488" bIns="44450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2400"/>
                      <a:t>Amortization Expense</a:t>
                    </a:r>
                  </a:p>
                </p:txBody>
              </p:sp>
            </p:grpSp>
            <p:grpSp>
              <p:nvGrpSpPr>
                <p:cNvPr id="15374" name="Group 30">
                  <a:extLst>
                    <a:ext uri="{FF2B5EF4-FFF2-40B4-BE49-F238E27FC236}">
                      <a16:creationId xmlns:a16="http://schemas.microsoft.com/office/drawing/2014/main" id="{F4073A95-08DB-9FB0-58B3-016A816587A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60" y="3752"/>
                  <a:ext cx="496" cy="96"/>
                  <a:chOff x="3760" y="3752"/>
                  <a:chExt cx="496" cy="96"/>
                </a:xfrm>
              </p:grpSpPr>
              <p:sp>
                <p:nvSpPr>
                  <p:cNvPr id="15381" name="Line 28">
                    <a:extLst>
                      <a:ext uri="{FF2B5EF4-FFF2-40B4-BE49-F238E27FC236}">
                        <a16:creationId xmlns:a16="http://schemas.microsoft.com/office/drawing/2014/main" id="{64C190EA-40FF-A683-6D09-35891FA8BE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60" y="3752"/>
                    <a:ext cx="496" cy="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2" name="Line 29">
                    <a:extLst>
                      <a:ext uri="{FF2B5EF4-FFF2-40B4-BE49-F238E27FC236}">
                        <a16:creationId xmlns:a16="http://schemas.microsoft.com/office/drawing/2014/main" id="{66717AB3-1CF7-EDEE-FF6B-36721CD788B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60" y="3848"/>
                    <a:ext cx="496" cy="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5" name="Group 33">
                  <a:extLst>
                    <a:ext uri="{FF2B5EF4-FFF2-40B4-BE49-F238E27FC236}">
                      <a16:creationId xmlns:a16="http://schemas.microsoft.com/office/drawing/2014/main" id="{0BF70813-AAAB-8096-050F-F366D82D502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1" y="3422"/>
                  <a:ext cx="1319" cy="758"/>
                  <a:chOff x="554" y="3422"/>
                  <a:chExt cx="967" cy="758"/>
                </a:xfrm>
              </p:grpSpPr>
              <p:sp>
                <p:nvSpPr>
                  <p:cNvPr id="15379" name="Rectangle 31">
                    <a:extLst>
                      <a:ext uri="{FF2B5EF4-FFF2-40B4-BE49-F238E27FC236}">
                        <a16:creationId xmlns:a16="http://schemas.microsoft.com/office/drawing/2014/main" id="{AD0A9E84-00B6-1772-35E7-7994BDAC85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3" y="3422"/>
                    <a:ext cx="957" cy="758"/>
                  </a:xfrm>
                  <a:prstGeom prst="rect">
                    <a:avLst/>
                  </a:prstGeom>
                  <a:solidFill>
                    <a:srgbClr val="FDE3BA"/>
                  </a:solidFill>
                  <a:ln>
                    <a:noFill/>
                  </a:ln>
                  <a:effectLst>
                    <a:prstShdw prst="shdw17" dist="17961" dir="2700000">
                      <a:srgbClr val="988870"/>
                    </a:prstShdw>
                  </a:effectLst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CA" altLang="en-US"/>
                  </a:p>
                </p:txBody>
              </p:sp>
              <p:sp>
                <p:nvSpPr>
                  <p:cNvPr id="15380" name="Rectangle 32">
                    <a:extLst>
                      <a:ext uri="{FF2B5EF4-FFF2-40B4-BE49-F238E27FC236}">
                        <a16:creationId xmlns:a16="http://schemas.microsoft.com/office/drawing/2014/main" id="{DAE3A962-DB61-43B5-8A1C-257DE3A072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" y="3611"/>
                    <a:ext cx="967" cy="51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algn="ctr"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GB" altLang="en-US" sz="2400"/>
                      <a:t>Amortizable</a:t>
                    </a:r>
                  </a:p>
                  <a:p>
                    <a:r>
                      <a:rPr lang="en-GB" altLang="en-US" sz="2400"/>
                      <a:t>Cost per Unit</a:t>
                    </a:r>
                  </a:p>
                </p:txBody>
              </p:sp>
            </p:grpSp>
            <p:grpSp>
              <p:nvGrpSpPr>
                <p:cNvPr id="15376" name="Group 36">
                  <a:extLst>
                    <a:ext uri="{FF2B5EF4-FFF2-40B4-BE49-F238E27FC236}">
                      <a16:creationId xmlns:a16="http://schemas.microsoft.com/office/drawing/2014/main" id="{38344EB1-0B96-7B52-661E-DAB44DB452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42" y="3668"/>
                  <a:ext cx="184" cy="240"/>
                  <a:chOff x="1942" y="3668"/>
                  <a:chExt cx="184" cy="240"/>
                </a:xfrm>
              </p:grpSpPr>
              <p:sp>
                <p:nvSpPr>
                  <p:cNvPr id="15377" name="Line 34">
                    <a:extLst>
                      <a:ext uri="{FF2B5EF4-FFF2-40B4-BE49-F238E27FC236}">
                        <a16:creationId xmlns:a16="http://schemas.microsoft.com/office/drawing/2014/main" id="{F75B6B35-481A-A490-FFCB-B4CCB78FCB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42" y="3668"/>
                    <a:ext cx="184" cy="240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78" name="Line 35">
                    <a:extLst>
                      <a:ext uri="{FF2B5EF4-FFF2-40B4-BE49-F238E27FC236}">
                        <a16:creationId xmlns:a16="http://schemas.microsoft.com/office/drawing/2014/main" id="{F22419E7-8D7E-A870-8545-7ABD4A2573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56" y="3687"/>
                    <a:ext cx="156" cy="202"/>
                  </a:xfrm>
                  <a:prstGeom prst="line">
                    <a:avLst/>
                  </a:prstGeom>
                  <a:noFill/>
                  <a:ln w="508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5366" name="Group 43">
              <a:extLst>
                <a:ext uri="{FF2B5EF4-FFF2-40B4-BE49-F238E27FC236}">
                  <a16:creationId xmlns:a16="http://schemas.microsoft.com/office/drawing/2014/main" id="{0D492877-5B9F-027E-8849-D18AE6F31E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3216"/>
              <a:ext cx="4100" cy="316"/>
              <a:chOff x="1028" y="3100"/>
              <a:chExt cx="4100" cy="316"/>
            </a:xfrm>
          </p:grpSpPr>
          <p:sp>
            <p:nvSpPr>
              <p:cNvPr id="15367" name="Line 40">
                <a:extLst>
                  <a:ext uri="{FF2B5EF4-FFF2-40B4-BE49-F238E27FC236}">
                    <a16:creationId xmlns:a16="http://schemas.microsoft.com/office/drawing/2014/main" id="{8FC0AE88-174C-FDD3-B84F-060238A59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00" y="3100"/>
                <a:ext cx="0" cy="4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Line 41">
                <a:extLst>
                  <a:ext uri="{FF2B5EF4-FFF2-40B4-BE49-F238E27FC236}">
                    <a16:creationId xmlns:a16="http://schemas.microsoft.com/office/drawing/2014/main" id="{9D6A5D12-E18C-8E4F-48B1-BF55F77CFB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3196"/>
                <a:ext cx="0" cy="22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Line 42">
                <a:extLst>
                  <a:ext uri="{FF2B5EF4-FFF2-40B4-BE49-F238E27FC236}">
                    <a16:creationId xmlns:a16="http://schemas.microsoft.com/office/drawing/2014/main" id="{127DA333-F146-70B4-366A-EAEC842CB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8" y="3180"/>
                <a:ext cx="4100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>
            <a:extLst>
              <a:ext uri="{FF2B5EF4-FFF2-40B4-BE49-F238E27FC236}">
                <a16:creationId xmlns:a16="http://schemas.microsoft.com/office/drawing/2014/main" id="{E5EF5903-3E76-4920-9D4B-0BA2604F3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Units-of-Production Method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2BC7B639-6CC8-796C-ECF8-9D60339D6B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425" y="1408113"/>
            <a:ext cx="8642350" cy="1233487"/>
          </a:xfrm>
        </p:spPr>
        <p:txBody>
          <a:bodyPr/>
          <a:lstStyle/>
          <a:p>
            <a:pPr eaLnBrk="1" hangingPunct="1"/>
            <a:r>
              <a:rPr lang="en-US" altLang="en-US" sz="2100"/>
              <a:t>Useful life expressed as total units of production or activity</a:t>
            </a:r>
          </a:p>
          <a:p>
            <a:pPr eaLnBrk="1" hangingPunct="1"/>
            <a:r>
              <a:rPr lang="en-US" altLang="en-US" sz="2100"/>
              <a:t>Must estimate the total units of production that will be obtained from asset</a:t>
            </a:r>
          </a:p>
        </p:txBody>
      </p:sp>
      <p:sp>
        <p:nvSpPr>
          <p:cNvPr id="16388" name="Slide Number Placeholder 48">
            <a:extLst>
              <a:ext uri="{FF2B5EF4-FFF2-40B4-BE49-F238E27FC236}">
                <a16:creationId xmlns:a16="http://schemas.microsoft.com/office/drawing/2014/main" id="{085F7932-16CE-B8FD-4157-069A2F24B23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880225" y="6780213"/>
            <a:ext cx="2241550" cy="38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C71E28-8CF8-B641-B3C6-518E3C2284F7}" type="slidenum">
              <a:rPr lang="en-CA" altLang="en-US">
                <a:cs typeface="Arial" panose="020B0604020202020204" pitchFamily="34" charset="0"/>
              </a:rPr>
              <a:pPr/>
              <a:t>12</a:t>
            </a:fld>
            <a:endParaRPr lang="en-CA" altLang="en-US">
              <a:cs typeface="Arial" panose="020B0604020202020204" pitchFamily="34" charset="0"/>
            </a:endParaRPr>
          </a:p>
        </p:txBody>
      </p:sp>
      <p:pic>
        <p:nvPicPr>
          <p:cNvPr id="16389" name="Picture 1">
            <a:extLst>
              <a:ext uri="{FF2B5EF4-FFF2-40B4-BE49-F238E27FC236}">
                <a16:creationId xmlns:a16="http://schemas.microsoft.com/office/drawing/2014/main" id="{B9F2C745-27AF-59C5-D4CA-9DE9533A2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868613"/>
            <a:ext cx="6159500" cy="368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>
            <a:extLst>
              <a:ext uri="{FF2B5EF4-FFF2-40B4-BE49-F238E27FC236}">
                <a16:creationId xmlns:a16="http://schemas.microsoft.com/office/drawing/2014/main" id="{5EB0F62E-A01C-9AE0-80DF-5A18A5CA6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2424113"/>
            <a:ext cx="2873375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6B5460E-9A9A-FD53-FBE2-FDAFA5FBA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6645275"/>
            <a:ext cx="2000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E9E46DB-C6E8-1193-4D90-F5FA46EB7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6645275"/>
            <a:ext cx="3041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AC9B7535-43DD-42C3-B1BA-4DB408222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25438"/>
            <a:ext cx="9601200" cy="893762"/>
          </a:xfrm>
        </p:spPr>
        <p:txBody>
          <a:bodyPr lIns="95655" tIns="46988" rIns="95655" bIns="46988" anchor="b"/>
          <a:lstStyle/>
          <a:p>
            <a:pPr>
              <a:defRPr/>
            </a:pPr>
            <a:r>
              <a:rPr lang="en-US" altLang="en-US" sz="3600"/>
              <a:t>UNITS-OF-ACTIVITY METHOD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9DFE8E2-FE37-A093-6991-224D72217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5600"/>
            <a:ext cx="4079875" cy="5202238"/>
          </a:xfrm>
          <a:noFill/>
        </p:spPr>
        <p:txBody>
          <a:bodyPr lIns="95655" tIns="46988" rIns="95655" bIns="46988"/>
          <a:lstStyle/>
          <a:p>
            <a:r>
              <a:rPr lang="en-US" altLang="en-US"/>
              <a:t>Useful life is expressed in terms of total units of production or activity expected from the asset  </a:t>
            </a:r>
          </a:p>
        </p:txBody>
      </p:sp>
      <p:pic>
        <p:nvPicPr>
          <p:cNvPr id="17414" name="Picture 7" descr="09-10">
            <a:extLst>
              <a:ext uri="{FF2B5EF4-FFF2-40B4-BE49-F238E27FC236}">
                <a16:creationId xmlns:a16="http://schemas.microsoft.com/office/drawing/2014/main" id="{C7709B63-EEF3-1C74-72CE-856799F15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1706563"/>
            <a:ext cx="5440362" cy="560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518924F-E58D-B74C-345A-668F05954E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8500" y="1676400"/>
            <a:ext cx="8159750" cy="4860925"/>
          </a:xfrm>
          <a:noFill/>
        </p:spPr>
        <p:txBody>
          <a:bodyPr/>
          <a:lstStyle/>
          <a:p>
            <a:pPr>
              <a:buClr>
                <a:srgbClr val="BC3700"/>
              </a:buClr>
            </a:pPr>
            <a:r>
              <a:rPr lang="en-GB" altLang="en-US" sz="3200">
                <a:solidFill>
                  <a:srgbClr val="CC3300"/>
                </a:solidFill>
              </a:rPr>
              <a:t>Fixed/Capital assets</a:t>
            </a:r>
            <a:r>
              <a:rPr lang="en-GB" altLang="en-US" sz="3200">
                <a:solidFill>
                  <a:srgbClr val="BC3700"/>
                </a:solidFill>
              </a:rPr>
              <a:t> </a:t>
            </a:r>
            <a:r>
              <a:rPr lang="en-GB" altLang="en-US" sz="3200"/>
              <a:t>are long-lived assets that are used in the operations of a business and are not intended for sale to customers.</a:t>
            </a:r>
          </a:p>
          <a:p>
            <a:pPr>
              <a:buClr>
                <a:srgbClr val="BC3700"/>
              </a:buClr>
            </a:pPr>
            <a:r>
              <a:rPr lang="en-GB" altLang="en-US" sz="3200"/>
              <a:t>Capital assets are recorded at cost in            accordance with the </a:t>
            </a:r>
            <a:r>
              <a:rPr lang="en-GB" altLang="en-US" sz="3200">
                <a:solidFill>
                  <a:srgbClr val="BC3700"/>
                </a:solidFill>
              </a:rPr>
              <a:t>cost principle</a:t>
            </a:r>
            <a:r>
              <a:rPr lang="en-GB" altLang="en-US" sz="3200"/>
              <a:t>. </a:t>
            </a:r>
          </a:p>
          <a:p>
            <a:pPr>
              <a:buClr>
                <a:srgbClr val="BC3700"/>
              </a:buClr>
            </a:pPr>
            <a:r>
              <a:rPr lang="en-GB" altLang="en-US" sz="3200"/>
              <a:t>Cost consists of all the list price plus tax if applicable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E3AB55E-D527-4C4F-ABDE-3385B944F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552450"/>
            <a:ext cx="5997575" cy="6381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D98F1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CAPITAL ASSETS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D88CC0C-D579-E2AC-8AFB-FF68B223D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0563" y="1447800"/>
            <a:ext cx="8478837" cy="5559425"/>
          </a:xfrm>
          <a:noFill/>
        </p:spPr>
        <p:txBody>
          <a:bodyPr/>
          <a:lstStyle/>
          <a:p>
            <a:pPr>
              <a:buClr>
                <a:srgbClr val="BC3700"/>
              </a:buClr>
            </a:pPr>
            <a:r>
              <a:rPr lang="en-GB" altLang="en-US" sz="2800" dirty="0">
                <a:solidFill>
                  <a:srgbClr val="BC3700"/>
                </a:solidFill>
              </a:rPr>
              <a:t>Depreciation</a:t>
            </a:r>
            <a:r>
              <a:rPr lang="en-GB" altLang="en-US" sz="2800" dirty="0"/>
              <a:t> is the process of allocating to an expense account the cost of a capital asset over its useful (service) life in a rational and systematic manner.</a:t>
            </a:r>
          </a:p>
          <a:p>
            <a:pPr>
              <a:buClr>
                <a:srgbClr val="BC3700"/>
              </a:buClr>
            </a:pPr>
            <a:r>
              <a:rPr lang="en-GB" altLang="en-US" sz="2800" dirty="0"/>
              <a:t>Cost allocation is designed to provide for the proper </a:t>
            </a:r>
            <a:r>
              <a:rPr lang="en-GB" altLang="en-US" sz="2800" dirty="0">
                <a:solidFill>
                  <a:srgbClr val="BC3700"/>
                </a:solidFill>
              </a:rPr>
              <a:t>matching</a:t>
            </a:r>
            <a:r>
              <a:rPr lang="en-GB" altLang="en-US" sz="2800" dirty="0"/>
              <a:t> of expenses with revenues in accordance with the </a:t>
            </a:r>
            <a:r>
              <a:rPr lang="en-GB" altLang="en-US" sz="2800" dirty="0">
                <a:solidFill>
                  <a:srgbClr val="BC3700"/>
                </a:solidFill>
              </a:rPr>
              <a:t>matching principle</a:t>
            </a:r>
            <a:r>
              <a:rPr lang="en-GB" altLang="en-US" sz="2800" dirty="0"/>
              <a:t>.</a:t>
            </a:r>
          </a:p>
          <a:p>
            <a:pPr>
              <a:buClr>
                <a:srgbClr val="BC3700"/>
              </a:buClr>
            </a:pPr>
            <a:r>
              <a:rPr lang="en-GB" altLang="en-US" sz="2800" dirty="0"/>
              <a:t>During an asset’s life, its usefulness may decline because of wear and tear or obsolescence.</a:t>
            </a:r>
          </a:p>
          <a:p>
            <a:pPr>
              <a:buClr>
                <a:srgbClr val="BC3700"/>
              </a:buClr>
            </a:pPr>
            <a:r>
              <a:rPr lang="en-GB" altLang="en-US" sz="2800" dirty="0"/>
              <a:t>Land is the only capital asset that is </a:t>
            </a:r>
            <a:r>
              <a:rPr lang="en-GB" altLang="en-US" sz="2800" dirty="0">
                <a:solidFill>
                  <a:srgbClr val="BC3700"/>
                </a:solidFill>
              </a:rPr>
              <a:t>not</a:t>
            </a:r>
            <a:r>
              <a:rPr lang="en-GB" altLang="en-US" sz="2800" dirty="0"/>
              <a:t> depreciated.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4D541F0-AA00-408B-AA38-51C9ADF7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438150"/>
            <a:ext cx="6342062" cy="6381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D98F1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Depreciation/Amortization</a:t>
            </a:r>
            <a:endParaRPr lang="en-GB" altLang="en-US" sz="36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439CC237-F001-4EE8-86D6-34E3E67DB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-157163"/>
            <a:ext cx="8159750" cy="1708151"/>
          </a:xfrm>
        </p:spPr>
        <p:txBody>
          <a:bodyPr/>
          <a:lstStyle/>
          <a:p>
            <a:pPr>
              <a:defRPr/>
            </a:pPr>
            <a:r>
              <a:rPr lang="en-US" altLang="en-US" sz="3600"/>
              <a:t>FACTORS IN CALCULATING depreciation</a:t>
            </a:r>
            <a:endParaRPr lang="en-CA" altLang="en-US" sz="3600"/>
          </a:p>
        </p:txBody>
      </p:sp>
      <p:pic>
        <p:nvPicPr>
          <p:cNvPr id="8195" name="Picture 3" descr="9_6">
            <a:extLst>
              <a:ext uri="{FF2B5EF4-FFF2-40B4-BE49-F238E27FC236}">
                <a16:creationId xmlns:a16="http://schemas.microsoft.com/office/drawing/2014/main" id="{0E297269-AC72-2F3F-55D6-ACAB8DEE7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0025"/>
            <a:ext cx="9601200" cy="584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Line 4">
            <a:extLst>
              <a:ext uri="{FF2B5EF4-FFF2-40B4-BE49-F238E27FC236}">
                <a16:creationId xmlns:a16="http://schemas.microsoft.com/office/drawing/2014/main" id="{D511C04F-583F-A7FE-A2DB-9A7A50C77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73200"/>
            <a:ext cx="960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8D13E375-2A0D-EEA1-6975-5D70CB23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113" y="0"/>
            <a:ext cx="18430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96661" tIns="48331" rIns="96661" bIns="48331">
            <a:spAutoFit/>
          </a:bodyPr>
          <a:lstStyle>
            <a:lvl1pPr defTabSz="966788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l"/>
              <a:defRPr sz="3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2600" indent="-300038" defTabSz="966788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l"/>
              <a:defRPr sz="29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66788" indent="-239713" defTabSz="966788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l"/>
              <a:defRPr sz="25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49388" indent="-239713" defTabSz="966788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l"/>
              <a:defRPr sz="21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33575" indent="-239713" defTabSz="966788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Char char="l"/>
              <a:defRPr sz="21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90775" indent="-239713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5000"/>
              <a:buFont typeface="Wingdings" pitchFamily="2" charset="2"/>
              <a:buChar char="l"/>
              <a:defRPr sz="21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47975" indent="-239713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5000"/>
              <a:buFont typeface="Wingdings" pitchFamily="2" charset="2"/>
              <a:buChar char="l"/>
              <a:defRPr sz="21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175" indent="-239713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5000"/>
              <a:buFont typeface="Wingdings" pitchFamily="2" charset="2"/>
              <a:buChar char="l"/>
              <a:defRPr sz="21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62375" indent="-239713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5000"/>
              <a:buFont typeface="Wingdings" pitchFamily="2" charset="2"/>
              <a:buChar char="l"/>
              <a:defRPr sz="21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500" b="0">
                <a:solidFill>
                  <a:srgbClr val="CC3300"/>
                </a:solidFill>
                <a:latin typeface="Arial Black" panose="020B0604020202020204" pitchFamily="34" charset="0"/>
              </a:rPr>
              <a:t>Illustration 10-6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2298DE3-F1F0-4D3B-8CBD-1AFE0B189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38163"/>
            <a:ext cx="7273925" cy="528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D98F1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GB" alt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DEPRECIATION METHODS</a:t>
            </a:r>
            <a:endParaRPr lang="en-GB" altLang="en-US" sz="3600" dirty="0">
              <a:latin typeface="Arial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9F21148-740A-1A46-1ADA-F2FBD6279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839200" cy="3886200"/>
          </a:xfrm>
          <a:extLst>
            <a:ext uri="{909E8E84-426E-40DD-AFC4-6F175D3DCCD1}">
              <a14:hiddenFill xmlns:a14="http://schemas.microsoft.com/office/drawing/2010/main">
                <a:solidFill>
                  <a:srgbClr val="FCD1C1"/>
                </a:solidFill>
              </a14:hiddenFill>
            </a:ext>
          </a:extLst>
        </p:spPr>
        <p:txBody>
          <a:bodyPr/>
          <a:lstStyle/>
          <a:p>
            <a:pPr marL="0" indent="0" defTabSz="2857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altLang="en-US" sz="3200"/>
              <a:t>Three methods of recognizing amortization are:</a:t>
            </a:r>
            <a:br>
              <a:rPr lang="en-GB" altLang="en-US" sz="3200"/>
            </a:br>
            <a:r>
              <a:rPr lang="en-GB" altLang="en-US" sz="3200"/>
              <a:t>  	</a:t>
            </a:r>
            <a:r>
              <a:rPr lang="en-GB" altLang="en-US" sz="3200">
                <a:solidFill>
                  <a:srgbClr val="BC3700"/>
                </a:solidFill>
              </a:rPr>
              <a:t>1. Straight-line</a:t>
            </a:r>
            <a:r>
              <a:rPr lang="en-GB" altLang="en-US" sz="3200"/>
              <a:t>,</a:t>
            </a:r>
            <a:br>
              <a:rPr lang="en-GB" altLang="en-US" sz="3200"/>
            </a:br>
            <a:r>
              <a:rPr lang="en-GB" altLang="en-US" sz="3200"/>
              <a:t> 	</a:t>
            </a:r>
            <a:r>
              <a:rPr lang="en-GB" altLang="en-US" sz="3200">
                <a:solidFill>
                  <a:srgbClr val="BC3700"/>
                </a:solidFill>
              </a:rPr>
              <a:t>2. Units of activity</a:t>
            </a:r>
            <a:r>
              <a:rPr lang="en-GB" altLang="en-US" sz="3200"/>
              <a:t>, and </a:t>
            </a:r>
            <a:br>
              <a:rPr lang="en-GB" altLang="en-US" sz="3200"/>
            </a:br>
            <a:r>
              <a:rPr lang="en-GB" altLang="en-US" sz="3200"/>
              <a:t>	</a:t>
            </a:r>
            <a:r>
              <a:rPr lang="en-GB" altLang="en-US" sz="3200">
                <a:solidFill>
                  <a:srgbClr val="BC3700"/>
                </a:solidFill>
              </a:rPr>
              <a:t>3. Declining-balance</a:t>
            </a:r>
            <a:r>
              <a:rPr lang="en-GB" altLang="en-US" sz="3200"/>
              <a:t>.  </a:t>
            </a:r>
            <a:br>
              <a:rPr lang="en-GB" altLang="en-US" sz="3200"/>
            </a:br>
            <a:r>
              <a:rPr lang="en-GB" altLang="en-US" sz="3200"/>
              <a:t>Each method is acceptable under </a:t>
            </a:r>
            <a:r>
              <a:rPr lang="en-GB" altLang="en-US" sz="3200">
                <a:solidFill>
                  <a:srgbClr val="BC3700"/>
                </a:solidFill>
              </a:rPr>
              <a:t>generally accepted accounting principles</a:t>
            </a:r>
            <a:r>
              <a:rPr lang="en-GB" altLang="en-US" sz="3200"/>
              <a:t>.  Management selects the method that is appropriate for their company.  Once a method is chosen, it should be applied </a:t>
            </a:r>
            <a:r>
              <a:rPr lang="en-GB" altLang="en-US" sz="3200">
                <a:solidFill>
                  <a:srgbClr val="BC3700"/>
                </a:solidFill>
              </a:rPr>
              <a:t>consistently</a:t>
            </a:r>
            <a:r>
              <a:rPr lang="en-GB" altLang="en-US" sz="3200"/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E724221-76C0-498D-86FB-437A29A9A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20788"/>
            <a:ext cx="9601200" cy="79375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Right"/>
            <a:lightRig rig="legacyHarsh3" dir="t"/>
          </a:scene3d>
          <a:sp3d extrusionH="100000" prstMaterial="legacyMatte">
            <a:bevelT w="13500" h="13500" prst="angle"/>
            <a:bevelB w="13500" h="13500" prst="angle"/>
            <a:extrusionClr>
              <a:srgbClr val="663300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79E34DCE-7CF2-4F6A-9CF6-091764B63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9525"/>
            <a:ext cx="8915400" cy="1252538"/>
          </a:xfrm>
        </p:spPr>
        <p:txBody>
          <a:bodyPr/>
          <a:lstStyle/>
          <a:p>
            <a:pPr>
              <a:defRPr/>
            </a:pPr>
            <a:r>
              <a:rPr lang="en-US" altLang="en-US" sz="3600"/>
              <a:t>STRAIGHT-LINE METHOD</a:t>
            </a:r>
            <a:endParaRPr lang="en-CA" altLang="en-US" sz="3600"/>
          </a:p>
        </p:txBody>
      </p:sp>
      <p:pic>
        <p:nvPicPr>
          <p:cNvPr id="10244" name="Picture 5" descr="09-07">
            <a:extLst>
              <a:ext uri="{FF2B5EF4-FFF2-40B4-BE49-F238E27FC236}">
                <a16:creationId xmlns:a16="http://schemas.microsoft.com/office/drawing/2014/main" id="{448720C4-1DA7-795F-29D5-018582890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0163"/>
            <a:ext cx="9601200" cy="601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0A0D415-D1AF-761A-8988-6B4E86A84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6645275"/>
            <a:ext cx="2000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2B51DA6-CE08-2EDD-3374-89233B5DA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6645275"/>
            <a:ext cx="3041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CA" altLang="en-US"/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F190689A-2C18-4322-B4A9-94635BC00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25438"/>
            <a:ext cx="9601200" cy="893762"/>
          </a:xfrm>
        </p:spPr>
        <p:txBody>
          <a:bodyPr lIns="95655" tIns="46988" rIns="95655" bIns="46988" anchor="b"/>
          <a:lstStyle/>
          <a:p>
            <a:pPr>
              <a:lnSpc>
                <a:spcPct val="110000"/>
              </a:lnSpc>
              <a:defRPr/>
            </a:pPr>
            <a:r>
              <a:rPr lang="en-US" altLang="en-US" sz="3600"/>
              <a:t>STRAIGHT-LINE METHOD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1596D46-D67D-21F6-4592-9B4C21D63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0050" y="1870075"/>
            <a:ext cx="3679825" cy="5283200"/>
          </a:xfrm>
          <a:noFill/>
        </p:spPr>
        <p:txBody>
          <a:bodyPr lIns="95655" tIns="46988" rIns="95655" bIns="46988"/>
          <a:lstStyle/>
          <a:p>
            <a:r>
              <a:rPr lang="en-US" altLang="en-US"/>
              <a:t>depreciation is constant for each year of the asset's useful life</a:t>
            </a:r>
          </a:p>
        </p:txBody>
      </p:sp>
      <p:pic>
        <p:nvPicPr>
          <p:cNvPr id="11270" name="Picture 7" descr="09-08">
            <a:extLst>
              <a:ext uri="{FF2B5EF4-FFF2-40B4-BE49-F238E27FC236}">
                <a16:creationId xmlns:a16="http://schemas.microsoft.com/office/drawing/2014/main" id="{76FFAC2B-7710-F579-7159-DE906BF1A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1706563"/>
            <a:ext cx="5357812" cy="560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4347357-FB53-47CF-B1F6-9681659D0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38" y="438150"/>
            <a:ext cx="7864475" cy="6381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D98F1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DECLINING-BALANCE METHOD</a:t>
            </a:r>
            <a:endParaRPr lang="en-GB" altLang="en-US" sz="36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48B189D-C60D-8FE3-9533-207CEE6F3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1050" y="1371600"/>
            <a:ext cx="8191500" cy="5462588"/>
          </a:xfrm>
          <a:noFill/>
        </p:spPr>
        <p:txBody>
          <a:bodyPr/>
          <a:lstStyle/>
          <a:p>
            <a:pPr marL="279400" indent="-279400" defTabSz="400050">
              <a:buClr>
                <a:srgbClr val="BC3700"/>
              </a:buClr>
            </a:pPr>
            <a:r>
              <a:rPr lang="en-GB" altLang="en-US" sz="3200"/>
              <a:t>The calculation of periodic depreciation is based on a </a:t>
            </a:r>
            <a:r>
              <a:rPr lang="en-GB" altLang="en-US" sz="3200">
                <a:solidFill>
                  <a:srgbClr val="BC3700"/>
                </a:solidFill>
              </a:rPr>
              <a:t>declining net book value</a:t>
            </a:r>
            <a:r>
              <a:rPr lang="en-GB" altLang="en-US" sz="3200"/>
              <a:t> (cost less accumulated depreciation) of the asset.</a:t>
            </a:r>
          </a:p>
          <a:p>
            <a:pPr marL="279400" indent="-279400" defTabSz="400050">
              <a:buClr>
                <a:srgbClr val="BC3700"/>
              </a:buClr>
            </a:pPr>
            <a:r>
              <a:rPr lang="en-GB" altLang="en-US" sz="3200"/>
              <a:t>The depreciation rate remains constant from year to year, but the net book value to which the rate is applied declines each year.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A22BC6DC-8264-695B-B7F5-65F629188D6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181600"/>
            <a:ext cx="7696200" cy="1295400"/>
            <a:chOff x="576" y="3264"/>
            <a:chExt cx="4848" cy="816"/>
          </a:xfrm>
        </p:grpSpPr>
        <p:sp>
          <p:nvSpPr>
            <p:cNvPr id="12313" name="Rectangle 5">
              <a:extLst>
                <a:ext uri="{FF2B5EF4-FFF2-40B4-BE49-F238E27FC236}">
                  <a16:creationId xmlns:a16="http://schemas.microsoft.com/office/drawing/2014/main" id="{6A5A936B-F7DA-1EB8-7718-7766BF273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264"/>
              <a:ext cx="1344" cy="81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Net Book Value (at beginning of year)</a:t>
              </a:r>
            </a:p>
          </p:txBody>
        </p:sp>
        <p:sp>
          <p:nvSpPr>
            <p:cNvPr id="12314" name="Rectangle 6">
              <a:extLst>
                <a:ext uri="{FF2B5EF4-FFF2-40B4-BE49-F238E27FC236}">
                  <a16:creationId xmlns:a16="http://schemas.microsoft.com/office/drawing/2014/main" id="{A7CC245D-2583-7AB3-33D9-0FC57B32C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264"/>
              <a:ext cx="1344" cy="816"/>
            </a:xfrm>
            <a:prstGeom prst="rect">
              <a:avLst/>
            </a:prstGeom>
            <a:solidFill>
              <a:srgbClr val="D49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Revenue Canada’s Rate</a:t>
              </a:r>
            </a:p>
            <a:p>
              <a:r>
                <a:rPr lang="en-GB" altLang="en-US"/>
                <a:t>(p345)</a:t>
              </a:r>
            </a:p>
          </p:txBody>
        </p:sp>
        <p:sp>
          <p:nvSpPr>
            <p:cNvPr id="12315" name="Rectangle 7">
              <a:extLst>
                <a:ext uri="{FF2B5EF4-FFF2-40B4-BE49-F238E27FC236}">
                  <a16:creationId xmlns:a16="http://schemas.microsoft.com/office/drawing/2014/main" id="{1F496F97-E8E8-C017-F489-F337457A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264"/>
              <a:ext cx="1344" cy="816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Depreciation Expense</a:t>
              </a:r>
            </a:p>
          </p:txBody>
        </p:sp>
        <p:grpSp>
          <p:nvGrpSpPr>
            <p:cNvPr id="12316" name="Group 8">
              <a:extLst>
                <a:ext uri="{FF2B5EF4-FFF2-40B4-BE49-F238E27FC236}">
                  <a16:creationId xmlns:a16="http://schemas.microsoft.com/office/drawing/2014/main" id="{007AEC80-F3AD-7537-DFDC-223B1FFF8E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3648"/>
              <a:ext cx="240" cy="48"/>
              <a:chOff x="3760" y="2088"/>
              <a:chExt cx="496" cy="96"/>
            </a:xfrm>
          </p:grpSpPr>
          <p:sp>
            <p:nvSpPr>
              <p:cNvPr id="12320" name="Line 9">
                <a:extLst>
                  <a:ext uri="{FF2B5EF4-FFF2-40B4-BE49-F238E27FC236}">
                    <a16:creationId xmlns:a16="http://schemas.microsoft.com/office/drawing/2014/main" id="{01D3939A-133B-BECA-2D18-99264FCB41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2088"/>
                <a:ext cx="49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Line 10">
                <a:extLst>
                  <a:ext uri="{FF2B5EF4-FFF2-40B4-BE49-F238E27FC236}">
                    <a16:creationId xmlns:a16="http://schemas.microsoft.com/office/drawing/2014/main" id="{6B9372AF-D977-D53C-E231-CD5EF5481A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2184"/>
                <a:ext cx="49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17" name="Group 11">
              <a:extLst>
                <a:ext uri="{FF2B5EF4-FFF2-40B4-BE49-F238E27FC236}">
                  <a16:creationId xmlns:a16="http://schemas.microsoft.com/office/drawing/2014/main" id="{053ECC2A-CC85-BCB4-6571-D2EC9A1F94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3552"/>
              <a:ext cx="184" cy="240"/>
              <a:chOff x="1942" y="3476"/>
              <a:chExt cx="184" cy="240"/>
            </a:xfrm>
          </p:grpSpPr>
          <p:sp>
            <p:nvSpPr>
              <p:cNvPr id="12318" name="Line 12">
                <a:extLst>
                  <a:ext uri="{FF2B5EF4-FFF2-40B4-BE49-F238E27FC236}">
                    <a16:creationId xmlns:a16="http://schemas.microsoft.com/office/drawing/2014/main" id="{FE5C0F39-E71A-DBC3-D494-38B72E807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2" y="3476"/>
                <a:ext cx="184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Line 13">
                <a:extLst>
                  <a:ext uri="{FF2B5EF4-FFF2-40B4-BE49-F238E27FC236}">
                    <a16:creationId xmlns:a16="http://schemas.microsoft.com/office/drawing/2014/main" id="{9D064F2C-2428-7889-704D-51BB332660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3495"/>
                <a:ext cx="156" cy="20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758" name="Group 14">
            <a:extLst>
              <a:ext uri="{FF2B5EF4-FFF2-40B4-BE49-F238E27FC236}">
                <a16:creationId xmlns:a16="http://schemas.microsoft.com/office/drawing/2014/main" id="{06F7E7AE-0EAA-C39A-44DB-348ADCD424E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181600"/>
            <a:ext cx="7696200" cy="1295400"/>
            <a:chOff x="576" y="3264"/>
            <a:chExt cx="4848" cy="816"/>
          </a:xfrm>
        </p:grpSpPr>
        <p:sp>
          <p:nvSpPr>
            <p:cNvPr id="12304" name="Rectangle 15">
              <a:extLst>
                <a:ext uri="{FF2B5EF4-FFF2-40B4-BE49-F238E27FC236}">
                  <a16:creationId xmlns:a16="http://schemas.microsoft.com/office/drawing/2014/main" id="{FE2091F1-3E88-96AA-950F-49D57279C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264"/>
              <a:ext cx="1344" cy="81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Net Book Value (at beginning of year)</a:t>
              </a:r>
            </a:p>
          </p:txBody>
        </p:sp>
        <p:sp>
          <p:nvSpPr>
            <p:cNvPr id="12305" name="Rectangle 16">
              <a:extLst>
                <a:ext uri="{FF2B5EF4-FFF2-40B4-BE49-F238E27FC236}">
                  <a16:creationId xmlns:a16="http://schemas.microsoft.com/office/drawing/2014/main" id="{C93AF68F-4F11-6A09-9823-098FFBBF5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264"/>
              <a:ext cx="1344" cy="816"/>
            </a:xfrm>
            <a:prstGeom prst="rect">
              <a:avLst/>
            </a:prstGeom>
            <a:solidFill>
              <a:srgbClr val="D49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Revenue Canada’s Rate</a:t>
              </a:r>
            </a:p>
            <a:p>
              <a:r>
                <a:rPr lang="en-GB" altLang="en-US"/>
                <a:t>(p345)</a:t>
              </a:r>
            </a:p>
          </p:txBody>
        </p:sp>
        <p:sp>
          <p:nvSpPr>
            <p:cNvPr id="12306" name="Rectangle 17">
              <a:extLst>
                <a:ext uri="{FF2B5EF4-FFF2-40B4-BE49-F238E27FC236}">
                  <a16:creationId xmlns:a16="http://schemas.microsoft.com/office/drawing/2014/main" id="{0C3FE9BA-E009-A4E6-372A-6E345F41F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264"/>
              <a:ext cx="1344" cy="816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Depreciation Expense</a:t>
              </a:r>
            </a:p>
          </p:txBody>
        </p:sp>
        <p:grpSp>
          <p:nvGrpSpPr>
            <p:cNvPr id="12307" name="Group 18">
              <a:extLst>
                <a:ext uri="{FF2B5EF4-FFF2-40B4-BE49-F238E27FC236}">
                  <a16:creationId xmlns:a16="http://schemas.microsoft.com/office/drawing/2014/main" id="{E2DEC406-2498-D2DF-DE07-E0C82908EB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3648"/>
              <a:ext cx="240" cy="48"/>
              <a:chOff x="3760" y="2088"/>
              <a:chExt cx="496" cy="96"/>
            </a:xfrm>
          </p:grpSpPr>
          <p:sp>
            <p:nvSpPr>
              <p:cNvPr id="12311" name="Line 19">
                <a:extLst>
                  <a:ext uri="{FF2B5EF4-FFF2-40B4-BE49-F238E27FC236}">
                    <a16:creationId xmlns:a16="http://schemas.microsoft.com/office/drawing/2014/main" id="{DC521C58-7B87-B33C-B4C3-1F4453E13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2088"/>
                <a:ext cx="49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2" name="Line 20">
                <a:extLst>
                  <a:ext uri="{FF2B5EF4-FFF2-40B4-BE49-F238E27FC236}">
                    <a16:creationId xmlns:a16="http://schemas.microsoft.com/office/drawing/2014/main" id="{696E5B12-F9E7-0518-5491-7CC8EE2819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2184"/>
                <a:ext cx="49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8" name="Group 21">
              <a:extLst>
                <a:ext uri="{FF2B5EF4-FFF2-40B4-BE49-F238E27FC236}">
                  <a16:creationId xmlns:a16="http://schemas.microsoft.com/office/drawing/2014/main" id="{CEC4A4BE-671A-E006-C82D-7220666605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3552"/>
              <a:ext cx="184" cy="240"/>
              <a:chOff x="1942" y="3476"/>
              <a:chExt cx="184" cy="240"/>
            </a:xfrm>
          </p:grpSpPr>
          <p:sp>
            <p:nvSpPr>
              <p:cNvPr id="12309" name="Line 22">
                <a:extLst>
                  <a:ext uri="{FF2B5EF4-FFF2-40B4-BE49-F238E27FC236}">
                    <a16:creationId xmlns:a16="http://schemas.microsoft.com/office/drawing/2014/main" id="{F713C1EC-C6F1-68CB-5032-649560D2F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2" y="3476"/>
                <a:ext cx="184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Line 23">
                <a:extLst>
                  <a:ext uri="{FF2B5EF4-FFF2-40B4-BE49-F238E27FC236}">
                    <a16:creationId xmlns:a16="http://schemas.microsoft.com/office/drawing/2014/main" id="{4A65BAA5-A571-F6F3-723E-6DB0940766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3495"/>
                <a:ext cx="156" cy="20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769" name="Group 25">
            <a:extLst>
              <a:ext uri="{FF2B5EF4-FFF2-40B4-BE49-F238E27FC236}">
                <a16:creationId xmlns:a16="http://schemas.microsoft.com/office/drawing/2014/main" id="{BC6EBBE0-4D8F-7DD5-49E3-253136F900C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5181600"/>
            <a:ext cx="7696200" cy="1295400"/>
            <a:chOff x="576" y="3264"/>
            <a:chExt cx="4848" cy="816"/>
          </a:xfrm>
        </p:grpSpPr>
        <p:sp>
          <p:nvSpPr>
            <p:cNvPr id="12295" name="Rectangle 26">
              <a:extLst>
                <a:ext uri="{FF2B5EF4-FFF2-40B4-BE49-F238E27FC236}">
                  <a16:creationId xmlns:a16="http://schemas.microsoft.com/office/drawing/2014/main" id="{9F3848B9-77BD-A912-6386-FF9250A46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264"/>
              <a:ext cx="1344" cy="81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Net Book Value (at beginning of year)</a:t>
              </a:r>
            </a:p>
          </p:txBody>
        </p:sp>
        <p:sp>
          <p:nvSpPr>
            <p:cNvPr id="12296" name="Rectangle 27">
              <a:extLst>
                <a:ext uri="{FF2B5EF4-FFF2-40B4-BE49-F238E27FC236}">
                  <a16:creationId xmlns:a16="http://schemas.microsoft.com/office/drawing/2014/main" id="{42D288A6-2B02-A4CF-AD2D-EBBDD742B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264"/>
              <a:ext cx="1344" cy="816"/>
            </a:xfrm>
            <a:prstGeom prst="rect">
              <a:avLst/>
            </a:prstGeom>
            <a:solidFill>
              <a:srgbClr val="D49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Revenue Canada’s Rate</a:t>
              </a:r>
            </a:p>
            <a:p>
              <a:r>
                <a:rPr lang="en-GB" altLang="en-US"/>
                <a:t>(p345)</a:t>
              </a:r>
            </a:p>
          </p:txBody>
        </p:sp>
        <p:sp>
          <p:nvSpPr>
            <p:cNvPr id="12297" name="Rectangle 28">
              <a:extLst>
                <a:ext uri="{FF2B5EF4-FFF2-40B4-BE49-F238E27FC236}">
                  <a16:creationId xmlns:a16="http://schemas.microsoft.com/office/drawing/2014/main" id="{EC4B69C1-F9A9-77B7-AB56-184D6981E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264"/>
              <a:ext cx="1344" cy="816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/>
                <a:t>Depreciation Expense</a:t>
              </a:r>
            </a:p>
          </p:txBody>
        </p:sp>
        <p:grpSp>
          <p:nvGrpSpPr>
            <p:cNvPr id="12298" name="Group 29">
              <a:extLst>
                <a:ext uri="{FF2B5EF4-FFF2-40B4-BE49-F238E27FC236}">
                  <a16:creationId xmlns:a16="http://schemas.microsoft.com/office/drawing/2014/main" id="{EF76995F-CF05-8BEB-0842-40C2682F1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3648"/>
              <a:ext cx="240" cy="48"/>
              <a:chOff x="3760" y="2088"/>
              <a:chExt cx="496" cy="96"/>
            </a:xfrm>
          </p:grpSpPr>
          <p:sp>
            <p:nvSpPr>
              <p:cNvPr id="12302" name="Line 30">
                <a:extLst>
                  <a:ext uri="{FF2B5EF4-FFF2-40B4-BE49-F238E27FC236}">
                    <a16:creationId xmlns:a16="http://schemas.microsoft.com/office/drawing/2014/main" id="{F31AC53B-CE83-E0EA-19A8-D09D668E40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2088"/>
                <a:ext cx="49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Line 31">
                <a:extLst>
                  <a:ext uri="{FF2B5EF4-FFF2-40B4-BE49-F238E27FC236}">
                    <a16:creationId xmlns:a16="http://schemas.microsoft.com/office/drawing/2014/main" id="{4A1BB207-0E9C-69B4-F05C-23AA6B4E7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0" y="2184"/>
                <a:ext cx="49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9" name="Group 32">
              <a:extLst>
                <a:ext uri="{FF2B5EF4-FFF2-40B4-BE49-F238E27FC236}">
                  <a16:creationId xmlns:a16="http://schemas.microsoft.com/office/drawing/2014/main" id="{CF658667-C124-C7B0-86EB-527CEFF174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3552"/>
              <a:ext cx="184" cy="240"/>
              <a:chOff x="1942" y="3476"/>
              <a:chExt cx="184" cy="240"/>
            </a:xfrm>
          </p:grpSpPr>
          <p:sp>
            <p:nvSpPr>
              <p:cNvPr id="12300" name="Line 33">
                <a:extLst>
                  <a:ext uri="{FF2B5EF4-FFF2-40B4-BE49-F238E27FC236}">
                    <a16:creationId xmlns:a16="http://schemas.microsoft.com/office/drawing/2014/main" id="{FD897754-C007-8491-C46B-8CE0E27E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42" y="3476"/>
                <a:ext cx="184" cy="24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" name="Line 34">
                <a:extLst>
                  <a:ext uri="{FF2B5EF4-FFF2-40B4-BE49-F238E27FC236}">
                    <a16:creationId xmlns:a16="http://schemas.microsoft.com/office/drawing/2014/main" id="{BACADC12-CC5B-E95E-FAE6-E51A52C857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6" y="3495"/>
                <a:ext cx="156" cy="20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BD0EFCAE-23A0-4893-BF6A-1B99A9484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161925"/>
            <a:ext cx="8159750" cy="120967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/>
              <a:t>Diminishing-Balance Method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1A942735-6F59-611C-A71C-830577DA75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425" y="1449388"/>
            <a:ext cx="8642350" cy="1598612"/>
          </a:xfrm>
        </p:spPr>
        <p:txBody>
          <a:bodyPr/>
          <a:lstStyle/>
          <a:p>
            <a:pPr eaLnBrk="1" hangingPunct="1"/>
            <a:r>
              <a:rPr lang="en-US" altLang="en-US" sz="2100"/>
              <a:t>Depreciation expense </a:t>
            </a:r>
            <a:r>
              <a:rPr lang="en-US" altLang="en-US" sz="2600"/>
              <a:t>based</a:t>
            </a:r>
            <a:r>
              <a:rPr lang="en-US" altLang="en-US" sz="2100"/>
              <a:t> on asset’s </a:t>
            </a:r>
            <a:r>
              <a:rPr lang="en-US" altLang="en-US" sz="2100">
                <a:solidFill>
                  <a:srgbClr val="C90A03"/>
                </a:solidFill>
              </a:rPr>
              <a:t>diminishing carrying amount </a:t>
            </a:r>
            <a:r>
              <a:rPr lang="en-US" altLang="en-US" sz="2100"/>
              <a:t>(cost less accumulated depreciation)</a:t>
            </a:r>
          </a:p>
          <a:p>
            <a:pPr eaLnBrk="1" hangingPunct="1"/>
            <a:r>
              <a:rPr lang="en-US" altLang="en-US" sz="2100"/>
              <a:t>Depreciation rate remains constant, but depreciation expense declines each year</a:t>
            </a:r>
          </a:p>
        </p:txBody>
      </p:sp>
      <p:sp>
        <p:nvSpPr>
          <p:cNvPr id="13316" name="Slide Number Placeholder 48">
            <a:extLst>
              <a:ext uri="{FF2B5EF4-FFF2-40B4-BE49-F238E27FC236}">
                <a16:creationId xmlns:a16="http://schemas.microsoft.com/office/drawing/2014/main" id="{C822202D-2393-1F51-0DDB-B5BB34BD46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880225" y="6780213"/>
            <a:ext cx="2241550" cy="38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>
            <a:lvl1pPr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F91FA0-82FA-9C4F-A893-300962E9837B}" type="slidenum">
              <a:rPr lang="en-CA" altLang="en-US">
                <a:cs typeface="Arial" panose="020B0604020202020204" pitchFamily="34" charset="0"/>
              </a:rPr>
              <a:pPr/>
              <a:t>9</a:t>
            </a:fld>
            <a:endParaRPr lang="en-CA" altLang="en-US">
              <a:cs typeface="Arial" panose="020B0604020202020204" pitchFamily="34" charset="0"/>
            </a:endParaRPr>
          </a:p>
        </p:txBody>
      </p:sp>
      <p:pic>
        <p:nvPicPr>
          <p:cNvPr id="13317" name="Picture 1">
            <a:extLst>
              <a:ext uri="{FF2B5EF4-FFF2-40B4-BE49-F238E27FC236}">
                <a16:creationId xmlns:a16="http://schemas.microsoft.com/office/drawing/2014/main" id="{15BCA008-489E-8C5C-1D4B-4C0C11050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4999038"/>
            <a:ext cx="7280275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">
            <a:extLst>
              <a:ext uri="{FF2B5EF4-FFF2-40B4-BE49-F238E27FC236}">
                <a16:creationId xmlns:a16="http://schemas.microsoft.com/office/drawing/2014/main" id="{0B5CE2AA-D7DF-D96B-6F12-8C18B7B9E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655888"/>
            <a:ext cx="2373313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y Documents">
  <a:themeElements>
    <a:clrScheme name="">
      <a:dk1>
        <a:srgbClr val="000105"/>
      </a:dk1>
      <a:lt1>
        <a:srgbClr val="E8D5D5"/>
      </a:lt1>
      <a:dk2>
        <a:srgbClr val="000000"/>
      </a:dk2>
      <a:lt2>
        <a:srgbClr val="618FFD"/>
      </a:lt2>
      <a:accent1>
        <a:srgbClr val="8901F3"/>
      </a:accent1>
      <a:accent2>
        <a:srgbClr val="00DFCA"/>
      </a:accent2>
      <a:accent3>
        <a:srgbClr val="F2E7E7"/>
      </a:accent3>
      <a:accent4>
        <a:srgbClr val="000103"/>
      </a:accent4>
      <a:accent5>
        <a:srgbClr val="C4AAF8"/>
      </a:accent5>
      <a:accent6>
        <a:srgbClr val="00CAB7"/>
      </a:accent6>
      <a:hlink>
        <a:srgbClr val="DC0081"/>
      </a:hlink>
      <a:folHlink>
        <a:srgbClr val="FFFFFF"/>
      </a:folHlink>
    </a:clrScheme>
    <a:fontScheme name="My Document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y Docume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Docume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Pages>74</Pages>
  <Words>506</Words>
  <Application>Microsoft Macintosh PowerPoint</Application>
  <PresentationFormat>Custom</PresentationFormat>
  <Paragraphs>61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</vt:lpstr>
      <vt:lpstr>Arial Black</vt:lpstr>
      <vt:lpstr>My Documents</vt:lpstr>
      <vt:lpstr>Microsoft Word Document</vt:lpstr>
      <vt:lpstr>PowerPoint Presentation</vt:lpstr>
      <vt:lpstr>PowerPoint Presentation</vt:lpstr>
      <vt:lpstr>PowerPoint Presentation</vt:lpstr>
      <vt:lpstr>FACTORS IN CALCULATING depreciation</vt:lpstr>
      <vt:lpstr>PowerPoint Presentation</vt:lpstr>
      <vt:lpstr>STRAIGHT-LINE METHOD</vt:lpstr>
      <vt:lpstr>STRAIGHT-LINE METHOD</vt:lpstr>
      <vt:lpstr>PowerPoint Presentation</vt:lpstr>
      <vt:lpstr>Diminishing-Balance Method</vt:lpstr>
      <vt:lpstr>DECLINING-BALANCE METHOD</vt:lpstr>
      <vt:lpstr>PowerPoint Presentation</vt:lpstr>
      <vt:lpstr>Units-of-Production Method</vt:lpstr>
      <vt:lpstr>UNITS-OF-ACTIVITY METHOD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subject>Capital Assets</dc:subject>
  <dc:creator>Carole Bowman</dc:creator>
  <cp:keywords/>
  <dc:description>_x000d_
</dc:description>
  <cp:lastModifiedBy>Singh, Brian</cp:lastModifiedBy>
  <cp:revision>238</cp:revision>
  <cp:lastPrinted>1999-02-22T14:20:12Z</cp:lastPrinted>
  <dcterms:created xsi:type="dcterms:W3CDTF">1997-06-01T21:53:28Z</dcterms:created>
  <dcterms:modified xsi:type="dcterms:W3CDTF">2024-01-08T17:43:20Z</dcterms:modified>
</cp:coreProperties>
</file>