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79" autoAdjust="0"/>
  </p:normalViewPr>
  <p:slideViewPr>
    <p:cSldViewPr>
      <p:cViewPr>
        <p:scale>
          <a:sx n="70" d="100"/>
          <a:sy n="70" d="100"/>
        </p:scale>
        <p:origin x="-1338"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776714-A7A7-4C52-9902-E11A28D15BCB}" type="datetimeFigureOut">
              <a:rPr lang="en-US" smtClean="0"/>
              <a:t>6/7/2017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A16469-D64C-46FE-B74E-9B82F69A9866}" type="slidenum">
              <a:rPr lang="en-US" smtClean="0"/>
              <a:t>‹#›</a:t>
            </a:fld>
            <a:endParaRPr lang="en-US"/>
          </a:p>
        </p:txBody>
      </p:sp>
    </p:spTree>
    <p:extLst>
      <p:ext uri="{BB962C8B-B14F-4D97-AF65-F5344CB8AC3E}">
        <p14:creationId xmlns:p14="http://schemas.microsoft.com/office/powerpoint/2010/main" val="2988175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sz="900" b="1">
                <a:latin typeface="Arial" charset="0"/>
                <a:ea typeface="ＭＳ Ｐゴシック" charset="0"/>
              </a:rPr>
              <a:t>PREPARTING AN INCOME STATEMENT</a:t>
            </a:r>
          </a:p>
          <a:p>
            <a:pPr defTabSz="914400" eaLnBrk="1" hangingPunct="1">
              <a:buFontTx/>
              <a:buChar char="•"/>
            </a:pPr>
            <a:r>
              <a:rPr lang="en-US" sz="900">
                <a:latin typeface="Arial" charset="0"/>
                <a:ea typeface="ＭＳ Ｐゴシック" charset="0"/>
              </a:rPr>
              <a:t>An income statement is like a movie that shows what happened over a period of time (week, month, quarter, or year).</a:t>
            </a:r>
          </a:p>
          <a:p>
            <a:pPr defTabSz="914400" eaLnBrk="1" hangingPunct="1">
              <a:buFontTx/>
              <a:buChar char="•"/>
            </a:pPr>
            <a:r>
              <a:rPr lang="en-US" sz="900">
                <a:latin typeface="Arial" charset="0"/>
                <a:ea typeface="ＭＳ Ｐゴシック" charset="0"/>
              </a:rPr>
              <a:t>Examples of expenses include salaries, advertising, maintenance, and utilities.</a:t>
            </a:r>
          </a:p>
          <a:p>
            <a:pPr defTabSz="914400" eaLnBrk="1" hangingPunct="1">
              <a:buFontTx/>
              <a:buChar char="•"/>
            </a:pPr>
            <a:r>
              <a:rPr lang="en-US" sz="900">
                <a:latin typeface="Arial" charset="0"/>
                <a:ea typeface="ＭＳ Ｐゴシック" charset="0"/>
              </a:rPr>
              <a:t>Shows profitability</a:t>
            </a:r>
          </a:p>
          <a:p>
            <a:pPr defTabSz="914400" eaLnBrk="1" hangingPunct="1"/>
            <a:endParaRPr lang="en-US" sz="900" b="1">
              <a:latin typeface="Arial" charset="0"/>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sz="900" b="1" dirty="0">
                <a:latin typeface="Arial" charset="0"/>
                <a:ea typeface="ＭＳ Ｐゴシック" charset="0"/>
              </a:rPr>
              <a:t>Income Statement for Retail Businesses</a:t>
            </a:r>
          </a:p>
          <a:p>
            <a:pPr defTabSz="914400" eaLnBrk="1" hangingPunct="1">
              <a:buFontTx/>
              <a:buChar char="•"/>
            </a:pPr>
            <a:r>
              <a:rPr lang="en-US" sz="900" b="1" dirty="0">
                <a:latin typeface="Arial" charset="0"/>
                <a:ea typeface="ＭＳ Ｐゴシック" charset="0"/>
              </a:rPr>
              <a:t>Inventory</a:t>
            </a:r>
            <a:r>
              <a:rPr lang="en-US" sz="900" dirty="0">
                <a:latin typeface="Arial" charset="0"/>
                <a:ea typeface="ＭＳ Ｐゴシック" charset="0"/>
              </a:rPr>
              <a:t> is the goods and materials kept on hand by a business.</a:t>
            </a:r>
          </a:p>
          <a:p>
            <a:pPr defTabSz="914400" eaLnBrk="1" hangingPunct="1"/>
            <a:r>
              <a:rPr lang="en-US" sz="900" b="1" dirty="0">
                <a:latin typeface="Arial" charset="0"/>
                <a:ea typeface="ＭＳ Ｐゴシック" charset="0"/>
              </a:rPr>
              <a:t>Income Statement Equations</a:t>
            </a:r>
          </a:p>
          <a:p>
            <a:pPr defTabSz="914400" eaLnBrk="1" hangingPunct="1">
              <a:buFontTx/>
              <a:buChar char="•"/>
            </a:pPr>
            <a:r>
              <a:rPr lang="en-US" sz="900" b="1" dirty="0">
                <a:latin typeface="Arial" charset="0"/>
                <a:ea typeface="ＭＳ Ｐゴシック" charset="0"/>
              </a:rPr>
              <a:t>Gross profit</a:t>
            </a:r>
            <a:r>
              <a:rPr lang="en-US" sz="900" dirty="0">
                <a:latin typeface="Arial" charset="0"/>
                <a:ea typeface="ＭＳ Ｐゴシック" charset="0"/>
              </a:rPr>
              <a:t>, or gross margin, is the money left over after deducting the cost of goods sold from the revenue, but before deduction the business expenses that helped generate the revenue.</a:t>
            </a:r>
          </a:p>
          <a:p>
            <a:pPr defTabSz="914400" eaLnBrk="1" hangingPunct="1">
              <a:buFontTx/>
              <a:buChar char="•"/>
            </a:pPr>
            <a:r>
              <a:rPr lang="en-US" sz="900" dirty="0">
                <a:latin typeface="Arial" charset="0"/>
                <a:ea typeface="ＭＳ Ｐゴシック" charset="0"/>
              </a:rPr>
              <a:t>The </a:t>
            </a:r>
            <a:r>
              <a:rPr lang="en-US" sz="900" b="1" dirty="0">
                <a:latin typeface="Arial" charset="0"/>
                <a:ea typeface="ＭＳ Ｐゴシック" charset="0"/>
              </a:rPr>
              <a:t>cost of goods sold</a:t>
            </a:r>
            <a:r>
              <a:rPr lang="en-US" sz="900" dirty="0">
                <a:latin typeface="Arial" charset="0"/>
                <a:ea typeface="ＭＳ Ｐゴシック" charset="0"/>
              </a:rPr>
              <a:t> is calculated by starting with the opening inventory figure (goods and services purchased in previous months but not yet used), adding the new purchases made during the period, and subtracting the inventory remaining at the end of the time period.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sz="900" b="1">
                <a:latin typeface="Arial" charset="0"/>
                <a:ea typeface="ＭＳ Ｐゴシック" charset="0"/>
              </a:rPr>
              <a:t>Income Statement for Retail Businesses</a:t>
            </a:r>
          </a:p>
          <a:p>
            <a:pPr defTabSz="914400" eaLnBrk="1" hangingPunct="1">
              <a:buFontTx/>
              <a:buChar char="•"/>
            </a:pPr>
            <a:r>
              <a:rPr lang="en-US" sz="900" b="1">
                <a:latin typeface="Arial" charset="0"/>
                <a:ea typeface="ＭＳ Ｐゴシック" charset="0"/>
              </a:rPr>
              <a:t>Inventory</a:t>
            </a:r>
            <a:r>
              <a:rPr lang="en-US" sz="900">
                <a:latin typeface="Arial" charset="0"/>
                <a:ea typeface="ＭＳ Ｐゴシック" charset="0"/>
              </a:rPr>
              <a:t> is the goods and materials kept on hand by a business.</a:t>
            </a:r>
          </a:p>
          <a:p>
            <a:pPr defTabSz="914400" eaLnBrk="1" hangingPunct="1"/>
            <a:r>
              <a:rPr lang="en-US" sz="900" b="1">
                <a:latin typeface="Arial" charset="0"/>
                <a:ea typeface="ＭＳ Ｐゴシック" charset="0"/>
              </a:rPr>
              <a:t>Income Statement Equations</a:t>
            </a:r>
          </a:p>
          <a:p>
            <a:pPr defTabSz="914400" eaLnBrk="1" hangingPunct="1">
              <a:buFontTx/>
              <a:buChar char="•"/>
            </a:pPr>
            <a:r>
              <a:rPr lang="en-US" sz="900" b="1">
                <a:latin typeface="Arial" charset="0"/>
                <a:ea typeface="ＭＳ Ｐゴシック" charset="0"/>
              </a:rPr>
              <a:t>Gross profit</a:t>
            </a:r>
            <a:r>
              <a:rPr lang="en-US" sz="900">
                <a:latin typeface="Arial" charset="0"/>
                <a:ea typeface="ＭＳ Ｐゴシック" charset="0"/>
              </a:rPr>
              <a:t>, or gross margin, is the money left over after deducting the cost of goods sold from the revenue, but before deduction the business expenses that helped generate the revenue.</a:t>
            </a:r>
          </a:p>
          <a:p>
            <a:pPr defTabSz="914400" eaLnBrk="1" hangingPunct="1">
              <a:buFontTx/>
              <a:buChar char="•"/>
            </a:pPr>
            <a:r>
              <a:rPr lang="en-US" sz="900">
                <a:latin typeface="Arial" charset="0"/>
                <a:ea typeface="ＭＳ Ｐゴシック" charset="0"/>
              </a:rPr>
              <a:t>The </a:t>
            </a:r>
            <a:r>
              <a:rPr lang="en-US" sz="900" b="1">
                <a:latin typeface="Arial" charset="0"/>
                <a:ea typeface="ＭＳ Ｐゴシック" charset="0"/>
              </a:rPr>
              <a:t>cost of goods sold</a:t>
            </a:r>
            <a:r>
              <a:rPr lang="en-US" sz="900">
                <a:latin typeface="Arial" charset="0"/>
                <a:ea typeface="ＭＳ Ｐゴシック" charset="0"/>
              </a:rPr>
              <a:t> is calculated by starting with the opening inventory figure (goods and services purchased in previous months but not yet used), adding the new purchases made during the period, and subtracting the inventory remaining at the end of the time period.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sz="900" b="1" dirty="0">
                <a:latin typeface="Arial" charset="0"/>
                <a:ea typeface="ＭＳ Ｐゴシック" charset="0"/>
              </a:rPr>
              <a:t>ACCOUNTING AND INDIVIDUALS</a:t>
            </a:r>
          </a:p>
          <a:p>
            <a:pPr defTabSz="914400" eaLnBrk="1" hangingPunct="1">
              <a:buFontTx/>
              <a:buChar char="•"/>
            </a:pPr>
            <a:r>
              <a:rPr lang="en-US" sz="900" dirty="0">
                <a:latin typeface="Arial" charset="0"/>
                <a:ea typeface="ＭＳ Ｐゴシック" charset="0"/>
              </a:rPr>
              <a:t>A </a:t>
            </a:r>
            <a:r>
              <a:rPr lang="en-US" sz="900" b="1" dirty="0">
                <a:latin typeface="Arial" charset="0"/>
                <a:ea typeface="ＭＳ Ｐゴシック" charset="0"/>
              </a:rPr>
              <a:t>fiscal year</a:t>
            </a:r>
            <a:r>
              <a:rPr lang="en-US" sz="900" dirty="0">
                <a:latin typeface="Arial" charset="0"/>
                <a:ea typeface="ＭＳ Ｐゴシック" charset="0"/>
              </a:rPr>
              <a:t>, or business year, is any 12-month operating period.</a:t>
            </a:r>
          </a:p>
          <a:p>
            <a:pPr defTabSz="914400" eaLnBrk="1" hangingPunct="1">
              <a:buFontTx/>
              <a:buChar char="•"/>
            </a:pPr>
            <a:r>
              <a:rPr lang="en-US" sz="900" dirty="0">
                <a:latin typeface="Arial" charset="0"/>
                <a:ea typeface="ＭＳ Ｐゴシック" charset="0"/>
              </a:rPr>
              <a:t>The fiscal year often, but not always, corresponds to the calendar year,; it could be January 1 to December 31, or April 1 to March 31.</a:t>
            </a:r>
          </a:p>
          <a:p>
            <a:pPr defTabSz="914400" eaLnBrk="1" hangingPunct="1">
              <a:buFontTx/>
              <a:buChar char="•"/>
            </a:pPr>
            <a:r>
              <a:rPr lang="en-US" sz="900" dirty="0">
                <a:latin typeface="Arial" charset="0"/>
                <a:ea typeface="ＭＳ Ｐゴシック" charset="0"/>
              </a:rPr>
              <a:t>At the beginning of the fiscal year (Jan. 1, 20__) the shoe store had $50 000 in inventory. </a:t>
            </a:r>
          </a:p>
          <a:p>
            <a:pPr defTabSz="914400" eaLnBrk="1" hangingPunct="1">
              <a:buFontTx/>
              <a:buChar char="•"/>
            </a:pPr>
            <a:r>
              <a:rPr lang="en-US" sz="900" dirty="0">
                <a:latin typeface="Arial" charset="0"/>
                <a:ea typeface="ＭＳ Ｐゴシック" charset="0"/>
              </a:rPr>
              <a:t>The shoe store, through the year, buy $75 000 worth of additional inventory.</a:t>
            </a:r>
          </a:p>
          <a:p>
            <a:pPr defTabSz="914400" eaLnBrk="1" hangingPunct="1">
              <a:buFontTx/>
              <a:buChar char="•"/>
            </a:pPr>
            <a:r>
              <a:rPr lang="en-US" sz="900" dirty="0">
                <a:latin typeface="Arial" charset="0"/>
                <a:ea typeface="ＭＳ Ｐゴシック" charset="0"/>
              </a:rPr>
              <a:t>Over the whole year the store has a total of $125 000 in inventory to sell.</a:t>
            </a:r>
          </a:p>
          <a:p>
            <a:pPr defTabSz="914400" eaLnBrk="1" hangingPunct="1">
              <a:buFontTx/>
              <a:buChar char="•"/>
            </a:pPr>
            <a:r>
              <a:rPr lang="en-US" sz="900" dirty="0">
                <a:latin typeface="Arial" charset="0"/>
                <a:ea typeface="ＭＳ Ｐゴシック" charset="0"/>
              </a:rPr>
              <a:t>At the end of the twelve month period an actual physical count is done. There is $40 000 in unsold inventory.</a:t>
            </a:r>
          </a:p>
          <a:p>
            <a:pPr defTabSz="914400" eaLnBrk="1" hangingPunct="1">
              <a:buFontTx/>
              <a:buChar char="•"/>
            </a:pPr>
            <a:r>
              <a:rPr lang="en-US" sz="900" dirty="0">
                <a:latin typeface="Arial" charset="0"/>
                <a:ea typeface="ＭＳ Ｐゴシック" charset="0"/>
              </a:rPr>
              <a:t>Subtract the $40 000 (ending inventory) from the $125 000 (cost of all goods available for sale) and the cost of goods sold in $85 000.</a:t>
            </a:r>
          </a:p>
          <a:p>
            <a:pPr defTabSz="914400" eaLnBrk="1" hangingPunct="1">
              <a:buFontTx/>
              <a:buChar char="•"/>
            </a:pPr>
            <a:r>
              <a:rPr lang="en-US" sz="900" dirty="0">
                <a:latin typeface="Arial" charset="0"/>
                <a:ea typeface="ＭＳ Ｐゴシック" charset="0"/>
              </a:rPr>
              <a:t>Remember the cost of goods sold is not the price the customer paid.</a:t>
            </a:r>
          </a:p>
          <a:p>
            <a:pPr defTabSz="914400" eaLnBrk="1" hangingPunct="1">
              <a:buFontTx/>
              <a:buChar char="•"/>
            </a:pPr>
            <a:r>
              <a:rPr lang="en-US" sz="900" dirty="0">
                <a:latin typeface="Arial" charset="0"/>
                <a:ea typeface="ＭＳ Ｐゴシック" charset="0"/>
              </a:rPr>
              <a:t>The store collected $150 000 in sales revenue (from goods sold) during the year.</a:t>
            </a:r>
          </a:p>
          <a:p>
            <a:pPr defTabSz="914400" eaLnBrk="1" hangingPunct="1">
              <a:buFontTx/>
              <a:buChar char="•"/>
            </a:pPr>
            <a:r>
              <a:rPr lang="en-US" sz="900" dirty="0">
                <a:latin typeface="Arial" charset="0"/>
                <a:ea typeface="ＭＳ Ｐゴシック" charset="0"/>
              </a:rPr>
              <a:t>$85 000 (cost of goods sold) is deducted from $150 000 (sales revenue) and the gross profit is $65 000 (this is the amount before deducting the business expenses that helped to generate the revenue).</a:t>
            </a:r>
          </a:p>
          <a:p>
            <a:pPr defTabSz="914400" eaLnBrk="1" hangingPunct="1">
              <a:buFontTx/>
              <a:buChar char="•"/>
            </a:pPr>
            <a:r>
              <a:rPr lang="en-US" sz="900" dirty="0">
                <a:latin typeface="Arial" charset="0"/>
                <a:ea typeface="ＭＳ Ｐゴシック" charset="0"/>
              </a:rPr>
              <a:t>Expenses ($25 000) are deducted from gross profit ($65 000) and it results in net profit ($40 000).</a:t>
            </a:r>
          </a:p>
          <a:p>
            <a:pPr defTabSz="914400" eaLnBrk="1" hangingPunct="1">
              <a:buFontTx/>
              <a:buChar char="•"/>
            </a:pPr>
            <a:r>
              <a:rPr lang="en-US" sz="900" dirty="0">
                <a:latin typeface="Arial" charset="0"/>
                <a:ea typeface="ＭＳ Ｐゴシック" charset="0"/>
              </a:rPr>
              <a:t>Net profit is the amount the storeowner can declare as income for income tax purposes.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CF55A07-49C8-4B88-B862-AF06408D002E}"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1384894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CF55A07-49C8-4B88-B862-AF06408D002E}"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123732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CF55A07-49C8-4B88-B862-AF06408D002E}"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91166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CF55A07-49C8-4B88-B862-AF06408D002E}"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382192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55A07-49C8-4B88-B862-AF06408D002E}"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4045937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CF55A07-49C8-4B88-B862-AF06408D002E}"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14637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CF55A07-49C8-4B88-B862-AF06408D002E}" type="datetimeFigureOut">
              <a:rPr lang="en-US" smtClean="0"/>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1029324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CF55A07-49C8-4B88-B862-AF06408D002E}" type="datetimeFigureOut">
              <a:rPr lang="en-US" smtClean="0"/>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243439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55A07-49C8-4B88-B862-AF06408D002E}" type="datetimeFigureOut">
              <a:rPr lang="en-US" smtClean="0"/>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162814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55A07-49C8-4B88-B862-AF06408D002E}"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120694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55A07-49C8-4B88-B862-AF06408D002E}"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8687D-CAB8-40D2-8701-6C86A613BBBF}" type="slidenum">
              <a:rPr lang="en-US" smtClean="0"/>
              <a:t>‹#›</a:t>
            </a:fld>
            <a:endParaRPr lang="en-US"/>
          </a:p>
        </p:txBody>
      </p:sp>
    </p:spTree>
    <p:extLst>
      <p:ext uri="{BB962C8B-B14F-4D97-AF65-F5344CB8AC3E}">
        <p14:creationId xmlns:p14="http://schemas.microsoft.com/office/powerpoint/2010/main" val="284264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55A07-49C8-4B88-B862-AF06408D002E}" type="datetimeFigureOut">
              <a:rPr lang="en-US" smtClean="0"/>
              <a:t>6/7/2017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8687D-CAB8-40D2-8701-6C86A613BBBF}" type="slidenum">
              <a:rPr lang="en-US" smtClean="0"/>
              <a:t>‹#›</a:t>
            </a:fld>
            <a:endParaRPr lang="en-US"/>
          </a:p>
        </p:txBody>
      </p:sp>
    </p:spTree>
    <p:extLst>
      <p:ext uri="{BB962C8B-B14F-4D97-AF65-F5344CB8AC3E}">
        <p14:creationId xmlns:p14="http://schemas.microsoft.com/office/powerpoint/2010/main" val="25825672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Income Statements</a:t>
            </a:r>
            <a:endParaRPr lang="en-US" dirty="0"/>
          </a:p>
        </p:txBody>
      </p:sp>
      <p:sp>
        <p:nvSpPr>
          <p:cNvPr id="3" name="Subtitle 2"/>
          <p:cNvSpPr>
            <a:spLocks noGrp="1"/>
          </p:cNvSpPr>
          <p:nvPr>
            <p:ph type="subTitle" idx="1"/>
          </p:nvPr>
        </p:nvSpPr>
        <p:spPr/>
        <p:txBody>
          <a:bodyPr/>
          <a:lstStyle/>
          <a:p>
            <a:r>
              <a:rPr lang="en-US" dirty="0" smtClean="0"/>
              <a:t>Mr. Singh </a:t>
            </a:r>
            <a:endParaRPr lang="en-US" dirty="0"/>
          </a:p>
        </p:txBody>
      </p:sp>
    </p:spTree>
    <p:extLst>
      <p:ext uri="{BB962C8B-B14F-4D97-AF65-F5344CB8AC3E}">
        <p14:creationId xmlns:p14="http://schemas.microsoft.com/office/powerpoint/2010/main" val="3337045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12775" y="228600"/>
            <a:ext cx="8153400" cy="990600"/>
          </a:xfrm>
        </p:spPr>
        <p:txBody>
          <a:bodyPr>
            <a:normAutofit fontScale="90000"/>
          </a:bodyPr>
          <a:lstStyle/>
          <a:p>
            <a:pPr eaLnBrk="1" hangingPunct="1"/>
            <a:r>
              <a:rPr lang="en-US" sz="3600" b="1">
                <a:solidFill>
                  <a:schemeClr val="accent2"/>
                </a:solidFill>
                <a:latin typeface="Tw Cen MT" charset="0"/>
                <a:ea typeface="ＭＳ Ｐゴシック" charset="0"/>
              </a:rPr>
              <a:t>4 Steps to Prepare Income Statement</a:t>
            </a:r>
            <a:endParaRPr lang="en-US" sz="3600">
              <a:latin typeface="Tw Cen MT" charset="0"/>
              <a:ea typeface="ＭＳ Ｐゴシック" charset="0"/>
            </a:endParaRPr>
          </a:p>
        </p:txBody>
      </p:sp>
      <p:sp>
        <p:nvSpPr>
          <p:cNvPr id="68611" name="Rectangle 3"/>
          <p:cNvSpPr>
            <a:spLocks noGrp="1" noChangeArrowheads="1"/>
          </p:cNvSpPr>
          <p:nvPr>
            <p:ph idx="1"/>
          </p:nvPr>
        </p:nvSpPr>
        <p:spPr>
          <a:xfrm>
            <a:off x="612775" y="1600200"/>
            <a:ext cx="8153400" cy="4495800"/>
          </a:xfrm>
        </p:spPr>
        <p:txBody>
          <a:bodyPr>
            <a:normAutofit fontScale="92500" lnSpcReduction="20000"/>
          </a:bodyPr>
          <a:lstStyle/>
          <a:p>
            <a:pPr marL="533400" indent="-533400" eaLnBrk="1" hangingPunct="1">
              <a:buFontTx/>
              <a:buAutoNum type="arabicPeriod" startAt="4"/>
            </a:pPr>
            <a:r>
              <a:rPr lang="en-US" b="1" i="1" dirty="0">
                <a:solidFill>
                  <a:schemeClr val="tx2"/>
                </a:solidFill>
                <a:latin typeface="Tw Cen MT" charset="0"/>
                <a:ea typeface="ＭＳ Ｐゴシック" charset="0"/>
              </a:rPr>
              <a:t>Calculate Net Income or Net Loss</a:t>
            </a:r>
          </a:p>
          <a:p>
            <a:pPr marL="533400" indent="-533400" eaLnBrk="1" hangingPunct="1">
              <a:buFont typeface="Wingdings" charset="0"/>
              <a:buNone/>
            </a:pPr>
            <a:r>
              <a:rPr lang="en-US" dirty="0">
                <a:latin typeface="Tw Cen MT" charset="0"/>
                <a:ea typeface="ＭＳ Ｐゴシック" charset="0"/>
              </a:rPr>
              <a:t>Use the information from steps 2 and 3 (and the equation for calculating profit) to determine a </a:t>
            </a:r>
            <a:r>
              <a:rPr lang="en-US" dirty="0">
                <a:solidFill>
                  <a:srgbClr val="CC0000"/>
                </a:solidFill>
                <a:latin typeface="Tw Cen MT" charset="0"/>
                <a:ea typeface="ＭＳ Ｐゴシック" charset="0"/>
              </a:rPr>
              <a:t>NET INCOME</a:t>
            </a:r>
            <a:r>
              <a:rPr lang="en-US" dirty="0">
                <a:latin typeface="Tw Cen MT" charset="0"/>
                <a:ea typeface="ＭＳ Ｐゴシック" charset="0"/>
              </a:rPr>
              <a:t> or </a:t>
            </a:r>
            <a:r>
              <a:rPr lang="en-US" dirty="0">
                <a:solidFill>
                  <a:srgbClr val="CC0000"/>
                </a:solidFill>
                <a:latin typeface="Tw Cen MT" charset="0"/>
                <a:ea typeface="ＭＳ Ｐゴシック" charset="0"/>
              </a:rPr>
              <a:t>NET LOSS</a:t>
            </a:r>
          </a:p>
          <a:p>
            <a:pPr marL="533400" indent="-533400" eaLnBrk="1" hangingPunct="1">
              <a:buFontTx/>
              <a:buNone/>
            </a:pPr>
            <a:endParaRPr lang="en-US" dirty="0">
              <a:latin typeface="Tw Cen MT" charset="0"/>
              <a:ea typeface="ＭＳ Ｐゴシック" charset="0"/>
            </a:endParaRPr>
          </a:p>
          <a:p>
            <a:pPr marL="533400" indent="-533400" eaLnBrk="1" hangingPunct="1">
              <a:buFontTx/>
              <a:buNone/>
            </a:pPr>
            <a:r>
              <a:rPr lang="en-US" sz="3200" b="1" dirty="0">
                <a:solidFill>
                  <a:srgbClr val="4BACC6"/>
                </a:solidFill>
                <a:latin typeface="Tw Cen MT" charset="0"/>
                <a:ea typeface="ＭＳ Ｐゴシック" charset="0"/>
              </a:rPr>
              <a:t>Total Revenue – Total Expenses = Net Income</a:t>
            </a:r>
            <a:endParaRPr lang="en-US" dirty="0">
              <a:latin typeface="Tw Cen MT" charset="0"/>
              <a:ea typeface="ＭＳ Ｐゴシック" charset="0"/>
            </a:endParaRPr>
          </a:p>
          <a:p>
            <a:pPr marL="533400" indent="-533400" eaLnBrk="1" hangingPunct="1">
              <a:buFont typeface="Wingdings" charset="0"/>
              <a:buNone/>
            </a:pPr>
            <a:r>
              <a:rPr lang="en-US" b="1" dirty="0">
                <a:latin typeface="Tw Cen MT" charset="0"/>
                <a:ea typeface="ＭＳ Ｐゴシック" charset="0"/>
              </a:rPr>
              <a:t>Net income</a:t>
            </a:r>
            <a:r>
              <a:rPr lang="en-US" dirty="0">
                <a:latin typeface="Tw Cen MT" charset="0"/>
                <a:ea typeface="ＭＳ Ｐゴシック" charset="0"/>
              </a:rPr>
              <a:t> occurs when revenues &gt; expenses</a:t>
            </a:r>
          </a:p>
          <a:p>
            <a:pPr marL="533400" indent="-533400" eaLnBrk="1" hangingPunct="1">
              <a:buFont typeface="Wingdings" charset="0"/>
              <a:buNone/>
            </a:pPr>
            <a:r>
              <a:rPr lang="en-US" b="1" dirty="0">
                <a:latin typeface="Tw Cen MT" charset="0"/>
                <a:ea typeface="ＭＳ Ｐゴシック" charset="0"/>
              </a:rPr>
              <a:t>Net loss</a:t>
            </a:r>
            <a:r>
              <a:rPr lang="en-US" dirty="0">
                <a:latin typeface="Tw Cen MT" charset="0"/>
                <a:ea typeface="ＭＳ Ｐゴシック" charset="0"/>
              </a:rPr>
              <a:t> occurs when revenues &lt; expenses</a:t>
            </a:r>
          </a:p>
        </p:txBody>
      </p:sp>
    </p:spTree>
    <p:extLst>
      <p:ext uri="{BB962C8B-B14F-4D97-AF65-F5344CB8AC3E}">
        <p14:creationId xmlns:p14="http://schemas.microsoft.com/office/powerpoint/2010/main" val="21510166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fade">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fade">
                                      <p:cBhvr>
                                        <p:cTn id="12" dur="5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Effect transition="in" filter="fade">
                                      <p:cBhvr>
                                        <p:cTn id="17" dur="500"/>
                                        <p:tgtEl>
                                          <p:spTgt spid="686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8611">
                                            <p:txEl>
                                              <p:pRg st="4" end="4"/>
                                            </p:txEl>
                                          </p:spTgt>
                                        </p:tgtEl>
                                        <p:attrNameLst>
                                          <p:attrName>style.visibility</p:attrName>
                                        </p:attrNameLst>
                                      </p:cBhvr>
                                      <p:to>
                                        <p:strVal val="visible"/>
                                      </p:to>
                                    </p:set>
                                    <p:animEffect transition="in" filter="fade">
                                      <p:cBhvr>
                                        <p:cTn id="22" dur="500"/>
                                        <p:tgtEl>
                                          <p:spTgt spid="68611">
                                            <p:txEl>
                                              <p:pRg st="4" end="4"/>
                                            </p:txEl>
                                          </p:spTgt>
                                        </p:tgtEl>
                                      </p:cBhvr>
                                    </p:animEffect>
                                  </p:childTnLst>
                                </p:cTn>
                              </p:par>
                            </p:childTnLst>
                          </p:cTn>
                        </p:par>
                        <p:par>
                          <p:cTn id="23" fill="hold" nodeType="afterGroup">
                            <p:stCondLst>
                              <p:cond delay="500"/>
                            </p:stCondLst>
                            <p:childTnLst>
                              <p:par>
                                <p:cTn id="24" presetID="10" presetClass="entr" presetSubtype="0" fill="hold" nodeType="afterEffect">
                                  <p:stCondLst>
                                    <p:cond delay="0"/>
                                  </p:stCondLst>
                                  <p:childTnLst>
                                    <p:set>
                                      <p:cBhvr>
                                        <p:cTn id="25" dur="1" fill="hold">
                                          <p:stCondLst>
                                            <p:cond delay="0"/>
                                          </p:stCondLst>
                                        </p:cTn>
                                        <p:tgtEl>
                                          <p:spTgt spid="68611">
                                            <p:txEl>
                                              <p:pRg st="5" end="5"/>
                                            </p:txEl>
                                          </p:spTgt>
                                        </p:tgtEl>
                                        <p:attrNameLst>
                                          <p:attrName>style.visibility</p:attrName>
                                        </p:attrNameLst>
                                      </p:cBhvr>
                                      <p:to>
                                        <p:strVal val="visible"/>
                                      </p:to>
                                    </p:set>
                                    <p:animEffect transition="in" filter="fade">
                                      <p:cBhvr>
                                        <p:cTn id="26" dur="500"/>
                                        <p:tgtEl>
                                          <p:spTgt spid="6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12775" y="228600"/>
            <a:ext cx="8153400" cy="990600"/>
          </a:xfrm>
        </p:spPr>
        <p:txBody>
          <a:bodyPr/>
          <a:lstStyle/>
          <a:p>
            <a:pPr eaLnBrk="1" hangingPunct="1"/>
            <a:r>
              <a:rPr lang="en-US" sz="3600" b="1">
                <a:solidFill>
                  <a:schemeClr val="accent2"/>
                </a:solidFill>
                <a:latin typeface="Tw Cen MT" charset="0"/>
                <a:ea typeface="ＭＳ Ｐゴシック" charset="0"/>
              </a:rPr>
              <a:t>Income Statement</a:t>
            </a:r>
            <a:endParaRPr lang="en-US" sz="3600">
              <a:latin typeface="Tw Cen MT" charset="0"/>
              <a:ea typeface="ＭＳ Ｐゴシック" charset="0"/>
            </a:endParaRPr>
          </a:p>
        </p:txBody>
      </p:sp>
      <p:graphicFrame>
        <p:nvGraphicFramePr>
          <p:cNvPr id="46142" name="Group 62"/>
          <p:cNvGraphicFramePr>
            <a:graphicFrameLocks noGrp="1"/>
          </p:cNvGraphicFramePr>
          <p:nvPr/>
        </p:nvGraphicFramePr>
        <p:xfrm>
          <a:off x="1074738" y="1635125"/>
          <a:ext cx="6943725" cy="4918080"/>
        </p:xfrm>
        <a:graphic>
          <a:graphicData uri="http://schemas.openxmlformats.org/drawingml/2006/table">
            <a:tbl>
              <a:tblPr/>
              <a:tblGrid>
                <a:gridCol w="2332037"/>
                <a:gridCol w="1700213"/>
                <a:gridCol w="2911475"/>
              </a:tblGrid>
              <a:tr h="919163">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Jackson’s Shoe Cleaning Company</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Income Statement</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Year Ending December 31, 2012</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txBody>
                  <a:tcPr marL="8965" marR="8965" marT="8965" marB="0" anchor="b" horzOverflow="overflow">
                    <a:lnL>
                      <a:noFill/>
                    </a:lnL>
                    <a:lnR>
                      <a:noFill/>
                    </a:lnR>
                    <a:lnT>
                      <a:noFill/>
                    </a:lnT>
                    <a:lnB>
                      <a:noFill/>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Revenue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Sales</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$150,000.00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Total Revenue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sng" strike="noStrike" cap="none" normalizeH="0" baseline="0">
                          <a:ln>
                            <a:noFill/>
                          </a:ln>
                          <a:solidFill>
                            <a:srgbClr val="000000"/>
                          </a:solidFill>
                          <a:effectLst/>
                          <a:latin typeface="Tw Cen MT" charset="0"/>
                          <a:ea typeface="ＭＳ Ｐゴシック" charset="0"/>
                          <a:cs typeface="ＭＳ Ｐゴシック" charset="0"/>
                        </a:rPr>
                        <a:t>$    150,000.00</a:t>
                      </a:r>
                      <a:endParaRPr kumimoji="0" lang="en-CA"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Expenses</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Rent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10,000.00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Salaries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10,000.00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Supplies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5,000.00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Total Expenses</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a:ln>
                            <a:noFill/>
                          </a:ln>
                          <a:solidFill>
                            <a:srgbClr val="000000"/>
                          </a:solidFill>
                          <a:effectLst/>
                          <a:latin typeface="Tw Cen MT" charset="0"/>
                          <a:ea typeface="ＭＳ Ｐゴシック" charset="0"/>
                          <a:cs typeface="ＭＳ Ｐゴシック" charset="0"/>
                        </a:rPr>
                        <a:t>25,000.00</a:t>
                      </a: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6987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Net Income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sng" strike="noStrike" cap="none" normalizeH="0" baseline="0">
                          <a:ln>
                            <a:noFill/>
                          </a:ln>
                          <a:solidFill>
                            <a:srgbClr val="000000"/>
                          </a:solidFill>
                          <a:effectLst/>
                          <a:latin typeface="Tw Cen MT" charset="0"/>
                          <a:ea typeface="ＭＳ Ｐゴシック" charset="0"/>
                          <a:cs typeface="ＭＳ Ｐゴシック" charset="0"/>
                        </a:rPr>
                        <a:t> $       125,000.00</a:t>
                      </a: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bl>
          </a:graphicData>
        </a:graphic>
      </p:graphicFrame>
    </p:spTree>
    <p:extLst>
      <p:ext uri="{BB962C8B-B14F-4D97-AF65-F5344CB8AC3E}">
        <p14:creationId xmlns:p14="http://schemas.microsoft.com/office/powerpoint/2010/main" val="40016635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6142"/>
                                        </p:tgtEl>
                                        <p:attrNameLst>
                                          <p:attrName>style.visibility</p:attrName>
                                        </p:attrNameLst>
                                      </p:cBhvr>
                                      <p:to>
                                        <p:strVal val="visible"/>
                                      </p:to>
                                    </p:set>
                                    <p:animEffect transition="in" filter="fade">
                                      <p:cBhvr>
                                        <p:cTn id="7" dur="500"/>
                                        <p:tgtEl>
                                          <p:spTgt spid="46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612775" y="228600"/>
            <a:ext cx="8153400" cy="990600"/>
          </a:xfrm>
        </p:spPr>
        <p:txBody>
          <a:bodyPr>
            <a:normAutofit fontScale="90000"/>
          </a:bodyPr>
          <a:lstStyle/>
          <a:p>
            <a:pPr eaLnBrk="1" hangingPunct="1">
              <a:tabLst>
                <a:tab pos="0" algn="l"/>
                <a:tab pos="446088" algn="l"/>
                <a:tab pos="892175" algn="l"/>
              </a:tabLst>
            </a:pPr>
            <a:r>
              <a:rPr lang="en-US" sz="3600" b="1">
                <a:solidFill>
                  <a:schemeClr val="accent2"/>
                </a:solidFill>
                <a:latin typeface="Tw Cen MT" charset="0"/>
                <a:ea typeface="ＭＳ Ｐゴシック" charset="0"/>
              </a:rPr>
              <a:t>Income Statements for Retail Businesses</a:t>
            </a:r>
          </a:p>
        </p:txBody>
      </p:sp>
      <p:sp>
        <p:nvSpPr>
          <p:cNvPr id="48131" name="Rectangle 3"/>
          <p:cNvSpPr>
            <a:spLocks noGrp="1"/>
          </p:cNvSpPr>
          <p:nvPr>
            <p:ph idx="1"/>
          </p:nvPr>
        </p:nvSpPr>
        <p:spPr>
          <a:xfrm>
            <a:off x="612775" y="1600200"/>
            <a:ext cx="6051550" cy="4495800"/>
          </a:xfrm>
        </p:spPr>
        <p:txBody>
          <a:bodyPr>
            <a:normAutofit/>
          </a:bodyPr>
          <a:lstStyle/>
          <a:p>
            <a:pPr marL="0" indent="0" eaLnBrk="1" hangingPunct="1">
              <a:buFont typeface="Wingdings" charset="0"/>
              <a:buNone/>
              <a:tabLst>
                <a:tab pos="0" algn="l"/>
                <a:tab pos="446088" algn="l"/>
                <a:tab pos="892175" algn="l"/>
              </a:tabLst>
            </a:pPr>
            <a:r>
              <a:rPr lang="en-US" sz="3100" dirty="0" smtClean="0">
                <a:latin typeface="Tw Cen MT" charset="0"/>
                <a:ea typeface="ＭＳ Ｐゴシック" charset="0"/>
              </a:rPr>
              <a:t>Retail </a:t>
            </a:r>
            <a:r>
              <a:rPr lang="en-US" sz="3100" dirty="0">
                <a:latin typeface="Tw Cen MT" charset="0"/>
                <a:ea typeface="ＭＳ Ｐゴシック" charset="0"/>
              </a:rPr>
              <a:t>businesses </a:t>
            </a:r>
            <a:r>
              <a:rPr lang="en-US" sz="3100" dirty="0" smtClean="0">
                <a:latin typeface="Tw Cen MT" charset="0"/>
                <a:ea typeface="ＭＳ Ｐゴシック" charset="0"/>
              </a:rPr>
              <a:t>also need </a:t>
            </a:r>
            <a:r>
              <a:rPr lang="en-US" sz="3100" dirty="0">
                <a:latin typeface="Tw Cen MT" charset="0"/>
                <a:ea typeface="ＭＳ Ｐゴシック" charset="0"/>
              </a:rPr>
              <a:t>to </a:t>
            </a:r>
            <a:r>
              <a:rPr lang="en-US" sz="3100" dirty="0" smtClean="0">
                <a:latin typeface="Tw Cen MT" charset="0"/>
                <a:ea typeface="ＭＳ Ｐゴシック" charset="0"/>
              </a:rPr>
              <a:t>include the </a:t>
            </a:r>
            <a:r>
              <a:rPr lang="en-US" sz="3100" dirty="0">
                <a:latin typeface="Tw Cen MT" charset="0"/>
                <a:ea typeface="ＭＳ Ｐゴシック" charset="0"/>
              </a:rPr>
              <a:t>cost of </a:t>
            </a:r>
            <a:r>
              <a:rPr lang="en-US" sz="3100" dirty="0" smtClean="0">
                <a:latin typeface="Tw Cen MT" charset="0"/>
                <a:ea typeface="ＭＳ Ｐゴシック" charset="0"/>
              </a:rPr>
              <a:t>the</a:t>
            </a:r>
            <a:r>
              <a:rPr lang="en-US" sz="3100" b="1" dirty="0" smtClean="0">
                <a:latin typeface="Tw Cen MT" charset="0"/>
                <a:ea typeface="ＭＳ Ｐゴシック" charset="0"/>
              </a:rPr>
              <a:t> goods (inventory) that were sold. </a:t>
            </a:r>
            <a:endParaRPr lang="en-US" sz="3100" b="1" dirty="0" smtClean="0">
              <a:latin typeface="Tw Cen MT" charset="0"/>
              <a:ea typeface="ＭＳ Ｐゴシック" charset="0"/>
            </a:endParaRPr>
          </a:p>
          <a:p>
            <a:pPr>
              <a:buFontTx/>
              <a:buChar char="•"/>
            </a:pPr>
            <a:r>
              <a:rPr lang="en-US" sz="2800" b="1" dirty="0">
                <a:latin typeface="Arial" charset="0"/>
                <a:ea typeface="ＭＳ Ｐゴシック" charset="0"/>
              </a:rPr>
              <a:t>Inventory</a:t>
            </a:r>
            <a:r>
              <a:rPr lang="en-US" sz="2800" dirty="0">
                <a:latin typeface="Arial" charset="0"/>
                <a:ea typeface="ＭＳ Ｐゴシック" charset="0"/>
              </a:rPr>
              <a:t> is the goods and materials kept on hand by a business</a:t>
            </a:r>
            <a:r>
              <a:rPr lang="en-US" sz="2800" dirty="0" smtClean="0">
                <a:latin typeface="Arial" charset="0"/>
                <a:ea typeface="ＭＳ Ｐゴシック" charset="0"/>
              </a:rPr>
              <a:t>.</a:t>
            </a:r>
            <a:endParaRPr lang="en-US" sz="2800" dirty="0">
              <a:latin typeface="Arial" charset="0"/>
              <a:ea typeface="ＭＳ Ｐゴシック" charset="0"/>
            </a:endParaRPr>
          </a:p>
        </p:txBody>
      </p:sp>
      <p:pic>
        <p:nvPicPr>
          <p:cNvPr id="39940" name="Picture 4" descr="IMG_2463"/>
          <p:cNvPicPr>
            <a:picLocks noChangeAspect="1" noChangeArrowheads="1"/>
          </p:cNvPicPr>
          <p:nvPr/>
        </p:nvPicPr>
        <p:blipFill>
          <a:blip r:embed="rId3"/>
          <a:srcRect l="9973"/>
          <a:stretch>
            <a:fillRect/>
          </a:stretch>
        </p:blipFill>
        <p:spPr bwMode="auto">
          <a:xfrm>
            <a:off x="6877050" y="1484313"/>
            <a:ext cx="2006600" cy="2971800"/>
          </a:xfrm>
          <a:prstGeom prst="rect">
            <a:avLst/>
          </a:prstGeom>
          <a:ln>
            <a:noFill/>
          </a:ln>
          <a:effectLst>
            <a:softEdge rad="112500"/>
          </a:effectLst>
        </p:spPr>
      </p:pic>
    </p:spTree>
    <p:extLst>
      <p:ext uri="{BB962C8B-B14F-4D97-AF65-F5344CB8AC3E}">
        <p14:creationId xmlns:p14="http://schemas.microsoft.com/office/powerpoint/2010/main" val="3310223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Income Statement </a:t>
            </a:r>
            <a:endParaRPr lang="en-CA" dirty="0"/>
          </a:p>
        </p:txBody>
      </p:sp>
      <p:sp>
        <p:nvSpPr>
          <p:cNvPr id="3" name="Content Placeholder 2"/>
          <p:cNvSpPr>
            <a:spLocks noGrp="1"/>
          </p:cNvSpPr>
          <p:nvPr>
            <p:ph idx="1"/>
          </p:nvPr>
        </p:nvSpPr>
        <p:spPr/>
        <p:txBody>
          <a:bodyPr>
            <a:normAutofit fontScale="85000" lnSpcReduction="10000"/>
          </a:bodyPr>
          <a:lstStyle/>
          <a:p>
            <a:pPr>
              <a:buFontTx/>
              <a:buChar char="•"/>
            </a:pPr>
            <a:r>
              <a:rPr lang="en-US" b="1" dirty="0" smtClean="0">
                <a:latin typeface="Arial" charset="0"/>
                <a:ea typeface="ＭＳ Ｐゴシック" charset="0"/>
              </a:rPr>
              <a:t>Gross profit</a:t>
            </a:r>
            <a:r>
              <a:rPr lang="en-US" dirty="0" smtClean="0">
                <a:latin typeface="Arial" charset="0"/>
                <a:ea typeface="ＭＳ Ｐゴシック" charset="0"/>
              </a:rPr>
              <a:t>, or gross margin, is the money left over after deducting the cost of goods sold from the revenue, but before deduction the business expenses that helped generate the revenue.</a:t>
            </a:r>
          </a:p>
          <a:p>
            <a:pPr>
              <a:buFontTx/>
              <a:buChar char="•"/>
            </a:pPr>
            <a:r>
              <a:rPr lang="en-US" dirty="0" smtClean="0">
                <a:latin typeface="Arial" charset="0"/>
                <a:ea typeface="ＭＳ Ｐゴシック" charset="0"/>
              </a:rPr>
              <a:t>The </a:t>
            </a:r>
            <a:r>
              <a:rPr lang="en-US" b="1" dirty="0" smtClean="0">
                <a:latin typeface="Arial" charset="0"/>
                <a:ea typeface="ＭＳ Ｐゴシック" charset="0"/>
              </a:rPr>
              <a:t>cost of goods sold</a:t>
            </a:r>
            <a:r>
              <a:rPr lang="en-US" dirty="0" smtClean="0">
                <a:latin typeface="Arial" charset="0"/>
                <a:ea typeface="ＭＳ Ｐゴシック" charset="0"/>
              </a:rPr>
              <a:t> is calculated by starting with the opening inventory figure (goods and services purchased in previous months but not yet used), adding the new purchases made during the period, and subtracting the inventory remaining at the end of the time period. </a:t>
            </a:r>
          </a:p>
          <a:p>
            <a:pPr marL="0" indent="0">
              <a:buNone/>
              <a:tabLst>
                <a:tab pos="0" algn="l"/>
                <a:tab pos="446088" algn="l"/>
                <a:tab pos="892175" algn="l"/>
              </a:tabLst>
            </a:pPr>
            <a:endParaRPr lang="en-US" sz="3600" dirty="0" smtClean="0">
              <a:latin typeface="Tw Cen MT" charset="0"/>
              <a:ea typeface="ＭＳ Ｐゴシック" charset="0"/>
            </a:endParaRPr>
          </a:p>
          <a:p>
            <a:endParaRPr lang="en-CA" dirty="0"/>
          </a:p>
        </p:txBody>
      </p:sp>
    </p:spTree>
    <p:extLst>
      <p:ext uri="{BB962C8B-B14F-4D97-AF65-F5344CB8AC3E}">
        <p14:creationId xmlns:p14="http://schemas.microsoft.com/office/powerpoint/2010/main" val="1743997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a:xfrm>
            <a:off x="612775" y="228600"/>
            <a:ext cx="8153400" cy="990600"/>
          </a:xfrm>
        </p:spPr>
        <p:txBody>
          <a:bodyPr/>
          <a:lstStyle/>
          <a:p>
            <a:pPr eaLnBrk="1" hangingPunct="1"/>
            <a:r>
              <a:rPr lang="en-US" sz="3600" b="1">
                <a:solidFill>
                  <a:schemeClr val="accent2"/>
                </a:solidFill>
                <a:latin typeface="Tw Cen MT" charset="0"/>
                <a:ea typeface="ＭＳ Ｐゴシック" charset="0"/>
              </a:rPr>
              <a:t>Income Statement Equations</a:t>
            </a:r>
            <a:endParaRPr lang="en-CA" sz="3600" b="1">
              <a:solidFill>
                <a:schemeClr val="accent2"/>
              </a:solidFill>
              <a:latin typeface="Tw Cen MT" charset="0"/>
              <a:ea typeface="ＭＳ Ｐゴシック" charset="0"/>
            </a:endParaRPr>
          </a:p>
        </p:txBody>
      </p:sp>
      <p:sp>
        <p:nvSpPr>
          <p:cNvPr id="50179" name="Rectangle 3"/>
          <p:cNvSpPr>
            <a:spLocks noGrp="1"/>
          </p:cNvSpPr>
          <p:nvPr>
            <p:ph idx="1"/>
          </p:nvPr>
        </p:nvSpPr>
        <p:spPr>
          <a:xfrm>
            <a:off x="612775" y="1600200"/>
            <a:ext cx="8153400" cy="4495800"/>
          </a:xfrm>
        </p:spPr>
        <p:txBody>
          <a:bodyPr>
            <a:normAutofit lnSpcReduction="10000"/>
          </a:bodyPr>
          <a:lstStyle/>
          <a:p>
            <a:pPr marL="0" indent="0" eaLnBrk="1" hangingPunct="1">
              <a:buFont typeface="Wingdings 2" charset="0"/>
              <a:buNone/>
              <a:tabLst>
                <a:tab pos="0" algn="l"/>
                <a:tab pos="446088" algn="l"/>
                <a:tab pos="892175" algn="l"/>
              </a:tabLst>
            </a:pPr>
            <a:r>
              <a:rPr lang="en-US" sz="3000" dirty="0">
                <a:latin typeface="Tw Cen MT" charset="0"/>
                <a:ea typeface="ＭＳ Ｐゴシック" charset="0"/>
              </a:rPr>
              <a:t>Income statement equation for a </a:t>
            </a:r>
            <a:r>
              <a:rPr lang="en-US" sz="3000" b="1" dirty="0">
                <a:latin typeface="Tw Cen MT" charset="0"/>
                <a:ea typeface="ＭＳ Ｐゴシック" charset="0"/>
              </a:rPr>
              <a:t>service </a:t>
            </a:r>
            <a:r>
              <a:rPr lang="en-US" sz="3000" b="1" dirty="0" smtClean="0">
                <a:latin typeface="Tw Cen MT" charset="0"/>
                <a:ea typeface="ＭＳ Ｐゴシック" charset="0"/>
              </a:rPr>
              <a:t>business</a:t>
            </a:r>
            <a:r>
              <a:rPr lang="en-US" sz="3000" dirty="0">
                <a:latin typeface="Tw Cen MT" charset="0"/>
                <a:ea typeface="ＭＳ Ｐゴシック" charset="0"/>
              </a:rPr>
              <a:t> </a:t>
            </a:r>
            <a:r>
              <a:rPr lang="en-US" sz="3000" dirty="0" smtClean="0">
                <a:latin typeface="Tw Cen MT" charset="0"/>
                <a:ea typeface="ＭＳ Ｐゴシック" charset="0"/>
              </a:rPr>
              <a:t>(no goods sold!)</a:t>
            </a:r>
            <a:endParaRPr lang="en-US" sz="3000" dirty="0">
              <a:latin typeface="Tw Cen MT" charset="0"/>
              <a:ea typeface="ＭＳ Ｐゴシック" charset="0"/>
            </a:endParaRPr>
          </a:p>
          <a:p>
            <a:pPr marL="0" indent="0" eaLnBrk="1" hangingPunct="1">
              <a:buFont typeface="Wingdings" charset="0"/>
              <a:buNone/>
              <a:tabLst>
                <a:tab pos="0" algn="l"/>
                <a:tab pos="446088" algn="l"/>
                <a:tab pos="892175" algn="l"/>
              </a:tabLst>
            </a:pPr>
            <a:r>
              <a:rPr lang="en-US" sz="3000" b="1" dirty="0">
                <a:solidFill>
                  <a:srgbClr val="4BACC6"/>
                </a:solidFill>
                <a:latin typeface="Tw Cen MT" charset="0"/>
                <a:ea typeface="ＭＳ Ｐゴシック" charset="0"/>
              </a:rPr>
              <a:t>Revenue – Expenses = Net Income</a:t>
            </a:r>
          </a:p>
          <a:p>
            <a:pPr marL="0" indent="0" eaLnBrk="1" hangingPunct="1">
              <a:buFont typeface="Wingdings" charset="0"/>
              <a:buNone/>
              <a:tabLst>
                <a:tab pos="0" algn="l"/>
                <a:tab pos="446088" algn="l"/>
                <a:tab pos="892175" algn="l"/>
              </a:tabLst>
            </a:pPr>
            <a:endParaRPr lang="en-US" sz="3000" b="1" dirty="0">
              <a:solidFill>
                <a:srgbClr val="4BACC6"/>
              </a:solidFill>
              <a:latin typeface="Tw Cen MT" charset="0"/>
              <a:ea typeface="ＭＳ Ｐゴシック" charset="0"/>
            </a:endParaRPr>
          </a:p>
          <a:p>
            <a:pPr marL="0" indent="0" eaLnBrk="1" hangingPunct="1">
              <a:buFont typeface="Wingdings 2" charset="0"/>
              <a:buNone/>
              <a:tabLst>
                <a:tab pos="0" algn="l"/>
                <a:tab pos="446088" algn="l"/>
                <a:tab pos="892175" algn="l"/>
              </a:tabLst>
            </a:pPr>
            <a:r>
              <a:rPr lang="en-US" sz="3000" dirty="0">
                <a:latin typeface="Tw Cen MT" charset="0"/>
                <a:ea typeface="ＭＳ Ｐゴシック" charset="0"/>
              </a:rPr>
              <a:t>Income statement equation for a </a:t>
            </a:r>
            <a:r>
              <a:rPr lang="en-US" sz="3000" b="1" dirty="0">
                <a:latin typeface="Tw Cen MT" charset="0"/>
                <a:ea typeface="ＭＳ Ｐゴシック" charset="0"/>
              </a:rPr>
              <a:t>retail </a:t>
            </a:r>
            <a:r>
              <a:rPr lang="en-US" sz="3000" b="1" dirty="0" smtClean="0">
                <a:latin typeface="Tw Cen MT" charset="0"/>
                <a:ea typeface="ＭＳ Ｐゴシック" charset="0"/>
              </a:rPr>
              <a:t>business</a:t>
            </a:r>
            <a:r>
              <a:rPr lang="en-US" sz="3000" dirty="0">
                <a:latin typeface="Tw Cen MT" charset="0"/>
                <a:ea typeface="ＭＳ Ｐゴシック" charset="0"/>
              </a:rPr>
              <a:t> </a:t>
            </a:r>
            <a:r>
              <a:rPr lang="en-US" sz="3000" dirty="0" smtClean="0">
                <a:latin typeface="Tw Cen MT" charset="0"/>
                <a:ea typeface="ＭＳ Ｐゴシック" charset="0"/>
              </a:rPr>
              <a:t>(goods sold!)</a:t>
            </a:r>
            <a:endParaRPr lang="en-US" sz="3000" dirty="0">
              <a:latin typeface="Tw Cen MT" charset="0"/>
              <a:ea typeface="ＭＳ Ｐゴシック" charset="0"/>
            </a:endParaRPr>
          </a:p>
          <a:p>
            <a:pPr marL="0" indent="0" eaLnBrk="1" hangingPunct="1">
              <a:buFont typeface="Wingdings" charset="0"/>
              <a:buNone/>
              <a:tabLst>
                <a:tab pos="0" algn="l"/>
                <a:tab pos="446088" algn="l"/>
                <a:tab pos="892175" algn="l"/>
              </a:tabLst>
            </a:pPr>
            <a:r>
              <a:rPr lang="en-US" sz="3000" b="1" dirty="0">
                <a:solidFill>
                  <a:srgbClr val="4BACC6"/>
                </a:solidFill>
                <a:latin typeface="Tw Cen MT" charset="0"/>
                <a:ea typeface="ＭＳ Ｐゴシック" charset="0"/>
              </a:rPr>
              <a:t>Revenue – Cost of Goods Sold = Gross Profit 			</a:t>
            </a:r>
          </a:p>
          <a:p>
            <a:pPr marL="0" indent="0" eaLnBrk="1" hangingPunct="1">
              <a:buFont typeface="Wingdings" charset="0"/>
              <a:buNone/>
              <a:tabLst>
                <a:tab pos="0" algn="l"/>
                <a:tab pos="446088" algn="l"/>
                <a:tab pos="892175" algn="l"/>
              </a:tabLst>
            </a:pPr>
            <a:r>
              <a:rPr lang="en-US" sz="3000" b="1" dirty="0">
                <a:solidFill>
                  <a:srgbClr val="4BACC6"/>
                </a:solidFill>
                <a:latin typeface="Tw Cen MT" charset="0"/>
                <a:ea typeface="ＭＳ Ｐゴシック" charset="0"/>
              </a:rPr>
              <a:t>Gross Profit – Expenses = Net Income</a:t>
            </a:r>
            <a:endParaRPr lang="en-CA" sz="3000" b="1" dirty="0">
              <a:solidFill>
                <a:srgbClr val="4BACC6"/>
              </a:solidFill>
              <a:latin typeface="Tw Cen MT" charset="0"/>
              <a:ea typeface="ＭＳ Ｐゴシック" charset="0"/>
            </a:endParaRPr>
          </a:p>
        </p:txBody>
      </p:sp>
    </p:spTree>
    <p:extLst>
      <p:ext uri="{BB962C8B-B14F-4D97-AF65-F5344CB8AC3E}">
        <p14:creationId xmlns:p14="http://schemas.microsoft.com/office/powerpoint/2010/main" val="4188712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xfrm>
            <a:off x="250825" y="260350"/>
            <a:ext cx="7772400" cy="1008063"/>
          </a:xfrm>
        </p:spPr>
        <p:txBody>
          <a:bodyPr/>
          <a:lstStyle/>
          <a:p>
            <a:pPr eaLnBrk="1" hangingPunct="1">
              <a:lnSpc>
                <a:spcPct val="90000"/>
              </a:lnSpc>
            </a:pPr>
            <a:r>
              <a:rPr lang="en-US" sz="3600" b="1">
                <a:solidFill>
                  <a:schemeClr val="accent2"/>
                </a:solidFill>
                <a:latin typeface="Tw Cen MT" charset="0"/>
                <a:ea typeface="ＭＳ Ｐゴシック" charset="0"/>
              </a:rPr>
              <a:t>Cost of Goods Sold</a:t>
            </a:r>
            <a:endParaRPr lang="en-CA" sz="3600" b="1">
              <a:solidFill>
                <a:schemeClr val="accent2"/>
              </a:solidFill>
              <a:latin typeface="Tw Cen MT" charset="0"/>
              <a:ea typeface="ＭＳ Ｐゴシック"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029531389"/>
              </p:ext>
            </p:extLst>
          </p:nvPr>
        </p:nvGraphicFramePr>
        <p:xfrm>
          <a:off x="3605213" y="1600200"/>
          <a:ext cx="5227637" cy="4754620"/>
        </p:xfrm>
        <a:graphic>
          <a:graphicData uri="http://schemas.openxmlformats.org/drawingml/2006/table">
            <a:tbl>
              <a:tblPr firstRow="1" bandRow="1">
                <a:tableStyleId>{5C22544A-7EE6-4342-B048-85BDC9FD1C3A}</a:tableStyleId>
              </a:tblPr>
              <a:tblGrid>
                <a:gridCol w="3466117"/>
                <a:gridCol w="1761520"/>
              </a:tblGrid>
              <a:tr h="365736">
                <a:tc>
                  <a:txBody>
                    <a:bodyPr/>
                    <a:lstStyle/>
                    <a:p>
                      <a:r>
                        <a:rPr lang="en-CA" sz="1800" b="0" dirty="0" smtClean="0">
                          <a:solidFill>
                            <a:schemeClr val="tx2"/>
                          </a:solidFill>
                        </a:rPr>
                        <a:t>Beginning Inventory, Jan. 1, 20__</a:t>
                      </a:r>
                      <a:endParaRPr lang="en-CA" sz="1800" b="0" dirty="0">
                        <a:solidFill>
                          <a:schemeClr val="tx2"/>
                        </a:solidFill>
                      </a:endParaRPr>
                    </a:p>
                  </a:txBody>
                  <a:tcPr marL="91452" marR="91452" marT="45710" marB="45710">
                    <a:solidFill>
                      <a:schemeClr val="accent1">
                        <a:lumMod val="20000"/>
                        <a:lumOff val="80000"/>
                      </a:schemeClr>
                    </a:solidFill>
                  </a:tcPr>
                </a:tc>
                <a:tc>
                  <a:txBody>
                    <a:bodyPr/>
                    <a:lstStyle/>
                    <a:p>
                      <a:pPr algn="r"/>
                      <a:r>
                        <a:rPr lang="en-CA" sz="1800" b="0" dirty="0" smtClean="0">
                          <a:solidFill>
                            <a:schemeClr val="tx2"/>
                          </a:solidFill>
                        </a:rPr>
                        <a:t>$50 000</a:t>
                      </a:r>
                      <a:endParaRPr lang="en-CA" sz="1800" b="0" dirty="0">
                        <a:solidFill>
                          <a:schemeClr val="tx2"/>
                        </a:solidFill>
                      </a:endParaRPr>
                    </a:p>
                  </a:txBody>
                  <a:tcPr marL="91452" marR="91452" marT="45710" marB="45710">
                    <a:solidFill>
                      <a:schemeClr val="accent1">
                        <a:lumMod val="20000"/>
                        <a:lumOff val="80000"/>
                      </a:schemeClr>
                    </a:solidFill>
                  </a:tcPr>
                </a:tc>
              </a:tr>
              <a:tr h="365736">
                <a:tc>
                  <a:txBody>
                    <a:bodyPr/>
                    <a:lstStyle/>
                    <a:p>
                      <a:r>
                        <a:rPr lang="en-CA" sz="1800" dirty="0" smtClean="0">
                          <a:solidFill>
                            <a:schemeClr val="tx2"/>
                          </a:solidFill>
                        </a:rPr>
                        <a:t>Inventory Purchased</a:t>
                      </a:r>
                      <a:endParaRPr lang="en-CA" sz="1800" dirty="0">
                        <a:solidFill>
                          <a:schemeClr val="tx2"/>
                        </a:solidFill>
                      </a:endParaRPr>
                    </a:p>
                  </a:txBody>
                  <a:tcPr marL="91452" marR="91452" marT="45710" marB="45710"/>
                </a:tc>
                <a:tc>
                  <a:txBody>
                    <a:bodyPr/>
                    <a:lstStyle/>
                    <a:p>
                      <a:pPr algn="r"/>
                      <a:r>
                        <a:rPr lang="en-CA" sz="1800" u="sng" dirty="0" smtClean="0">
                          <a:solidFill>
                            <a:schemeClr val="tx2"/>
                          </a:solidFill>
                        </a:rPr>
                        <a:t>+75</a:t>
                      </a:r>
                      <a:r>
                        <a:rPr lang="en-CA" sz="1800" u="sng" baseline="0" dirty="0" smtClean="0">
                          <a:solidFill>
                            <a:schemeClr val="tx2"/>
                          </a:solidFill>
                        </a:rPr>
                        <a:t> 000</a:t>
                      </a:r>
                      <a:endParaRPr lang="en-CA" sz="1800" u="sng" dirty="0">
                        <a:solidFill>
                          <a:schemeClr val="tx2"/>
                        </a:solidFill>
                      </a:endParaRPr>
                    </a:p>
                  </a:txBody>
                  <a:tcPr marL="91452" marR="91452" marT="45710" marB="45710"/>
                </a:tc>
              </a:tr>
              <a:tr h="365736">
                <a:tc>
                  <a:txBody>
                    <a:bodyPr/>
                    <a:lstStyle/>
                    <a:p>
                      <a:r>
                        <a:rPr lang="en-CA" sz="1800" dirty="0" smtClean="0">
                          <a:solidFill>
                            <a:schemeClr val="tx2"/>
                          </a:solidFill>
                        </a:rPr>
                        <a:t>Costs</a:t>
                      </a:r>
                      <a:r>
                        <a:rPr lang="en-CA" sz="1800" baseline="0" dirty="0" smtClean="0">
                          <a:solidFill>
                            <a:schemeClr val="tx2"/>
                          </a:solidFill>
                        </a:rPr>
                        <a:t> of All Goods for Sale</a:t>
                      </a:r>
                      <a:endParaRPr lang="en-CA" sz="1800" dirty="0">
                        <a:solidFill>
                          <a:schemeClr val="tx2"/>
                        </a:solidFill>
                      </a:endParaRPr>
                    </a:p>
                  </a:txBody>
                  <a:tcPr marL="91452" marR="91452" marT="45710" marB="45710"/>
                </a:tc>
                <a:tc>
                  <a:txBody>
                    <a:bodyPr/>
                    <a:lstStyle/>
                    <a:p>
                      <a:pPr algn="r"/>
                      <a:r>
                        <a:rPr lang="en-CA" sz="1800" dirty="0" smtClean="0">
                          <a:solidFill>
                            <a:schemeClr val="tx2"/>
                          </a:solidFill>
                        </a:rPr>
                        <a:t>125 000</a:t>
                      </a:r>
                      <a:endParaRPr lang="en-CA" sz="1800" dirty="0">
                        <a:solidFill>
                          <a:schemeClr val="tx2"/>
                        </a:solidFill>
                      </a:endParaRPr>
                    </a:p>
                  </a:txBody>
                  <a:tcPr marL="91452" marR="91452" marT="45710" marB="45710"/>
                </a:tc>
              </a:tr>
              <a:tr h="365736">
                <a:tc>
                  <a:txBody>
                    <a:bodyPr/>
                    <a:lstStyle/>
                    <a:p>
                      <a:r>
                        <a:rPr lang="en-CA" sz="1800" dirty="0" smtClean="0">
                          <a:solidFill>
                            <a:schemeClr val="tx2"/>
                          </a:solidFill>
                        </a:rPr>
                        <a:t>Ending</a:t>
                      </a:r>
                      <a:r>
                        <a:rPr lang="en-CA" sz="1800" baseline="0" dirty="0" smtClean="0">
                          <a:solidFill>
                            <a:schemeClr val="tx2"/>
                          </a:solidFill>
                        </a:rPr>
                        <a:t> Inventory, Dec 31, 20__</a:t>
                      </a:r>
                      <a:endParaRPr lang="en-CA" sz="1800" dirty="0">
                        <a:solidFill>
                          <a:schemeClr val="tx2"/>
                        </a:solidFill>
                      </a:endParaRPr>
                    </a:p>
                  </a:txBody>
                  <a:tcPr marL="91452" marR="91452" marT="45710" marB="45710"/>
                </a:tc>
                <a:tc>
                  <a:txBody>
                    <a:bodyPr/>
                    <a:lstStyle/>
                    <a:p>
                      <a:pPr algn="r"/>
                      <a:r>
                        <a:rPr lang="en-CA" sz="1800" u="sng" dirty="0" smtClean="0">
                          <a:solidFill>
                            <a:schemeClr val="tx2"/>
                          </a:solidFill>
                        </a:rPr>
                        <a:t>-40</a:t>
                      </a:r>
                      <a:r>
                        <a:rPr lang="en-CA" sz="1800" u="sng" baseline="0" dirty="0" smtClean="0">
                          <a:solidFill>
                            <a:schemeClr val="tx2"/>
                          </a:solidFill>
                        </a:rPr>
                        <a:t> 000</a:t>
                      </a:r>
                      <a:endParaRPr lang="en-CA" sz="1800" u="sng" dirty="0">
                        <a:solidFill>
                          <a:schemeClr val="tx2"/>
                        </a:solidFill>
                      </a:endParaRPr>
                    </a:p>
                  </a:txBody>
                  <a:tcPr marL="91452" marR="91452" marT="45710" marB="45710"/>
                </a:tc>
              </a:tr>
              <a:tr h="365736">
                <a:tc>
                  <a:txBody>
                    <a:bodyPr/>
                    <a:lstStyle/>
                    <a:p>
                      <a:r>
                        <a:rPr lang="en-CA" sz="1800" dirty="0" smtClean="0">
                          <a:solidFill>
                            <a:schemeClr val="tx2"/>
                          </a:solidFill>
                        </a:rPr>
                        <a:t>Costs of Goods Sold</a:t>
                      </a:r>
                      <a:endParaRPr lang="en-CA" sz="1800" dirty="0">
                        <a:solidFill>
                          <a:schemeClr val="tx2"/>
                        </a:solidFill>
                      </a:endParaRPr>
                    </a:p>
                  </a:txBody>
                  <a:tcPr marL="91452" marR="91452" marT="45710" marB="45710"/>
                </a:tc>
                <a:tc>
                  <a:txBody>
                    <a:bodyPr/>
                    <a:lstStyle/>
                    <a:p>
                      <a:pPr algn="r"/>
                      <a:r>
                        <a:rPr lang="en-CA" sz="1800" dirty="0" smtClean="0">
                          <a:solidFill>
                            <a:schemeClr val="tx2"/>
                          </a:solidFill>
                        </a:rPr>
                        <a:t>85 000</a:t>
                      </a:r>
                      <a:endParaRPr lang="en-CA" sz="1800" dirty="0">
                        <a:solidFill>
                          <a:schemeClr val="tx2"/>
                        </a:solidFill>
                      </a:endParaRPr>
                    </a:p>
                  </a:txBody>
                  <a:tcPr marL="91452" marR="91452" marT="45710" marB="45710"/>
                </a:tc>
              </a:tr>
              <a:tr h="365736">
                <a:tc>
                  <a:txBody>
                    <a:bodyPr/>
                    <a:lstStyle/>
                    <a:p>
                      <a:endParaRPr lang="en-CA" sz="1800" dirty="0">
                        <a:solidFill>
                          <a:schemeClr val="tx2"/>
                        </a:solidFill>
                      </a:endParaRPr>
                    </a:p>
                  </a:txBody>
                  <a:tcPr marL="91452" marR="91452" marT="45710" marB="45710"/>
                </a:tc>
                <a:tc>
                  <a:txBody>
                    <a:bodyPr/>
                    <a:lstStyle/>
                    <a:p>
                      <a:pPr algn="r"/>
                      <a:endParaRPr lang="en-CA" sz="1800" dirty="0">
                        <a:solidFill>
                          <a:schemeClr val="tx2"/>
                        </a:solidFill>
                      </a:endParaRPr>
                    </a:p>
                  </a:txBody>
                  <a:tcPr marL="91452" marR="91452" marT="45710" marB="45710"/>
                </a:tc>
              </a:tr>
              <a:tr h="365736">
                <a:tc>
                  <a:txBody>
                    <a:bodyPr/>
                    <a:lstStyle/>
                    <a:p>
                      <a:r>
                        <a:rPr lang="en-CA" sz="1800" dirty="0" smtClean="0">
                          <a:solidFill>
                            <a:schemeClr val="tx2"/>
                          </a:solidFill>
                        </a:rPr>
                        <a:t>Sales Revenue</a:t>
                      </a:r>
                      <a:endParaRPr lang="en-CA" sz="1800" dirty="0">
                        <a:solidFill>
                          <a:schemeClr val="tx2"/>
                        </a:solidFill>
                      </a:endParaRPr>
                    </a:p>
                  </a:txBody>
                  <a:tcPr marL="91452" marR="91452" marT="45710" marB="45710"/>
                </a:tc>
                <a:tc>
                  <a:txBody>
                    <a:bodyPr/>
                    <a:lstStyle/>
                    <a:p>
                      <a:pPr algn="r"/>
                      <a:r>
                        <a:rPr lang="en-CA" sz="1800" dirty="0" smtClean="0">
                          <a:solidFill>
                            <a:schemeClr val="tx2"/>
                          </a:solidFill>
                        </a:rPr>
                        <a:t>$150 000</a:t>
                      </a:r>
                      <a:endParaRPr lang="en-CA" sz="1800" dirty="0">
                        <a:solidFill>
                          <a:schemeClr val="tx2"/>
                        </a:solidFill>
                      </a:endParaRPr>
                    </a:p>
                  </a:txBody>
                  <a:tcPr marL="91452" marR="91452" marT="45710" marB="45710"/>
                </a:tc>
              </a:tr>
              <a:tr h="365736">
                <a:tc>
                  <a:txBody>
                    <a:bodyPr/>
                    <a:lstStyle/>
                    <a:p>
                      <a:r>
                        <a:rPr lang="en-CA" sz="1800" dirty="0" smtClean="0">
                          <a:solidFill>
                            <a:schemeClr val="tx2"/>
                          </a:solidFill>
                        </a:rPr>
                        <a:t>Cost</a:t>
                      </a:r>
                      <a:r>
                        <a:rPr lang="en-CA" sz="1800" baseline="0" dirty="0" smtClean="0">
                          <a:solidFill>
                            <a:schemeClr val="tx2"/>
                          </a:solidFill>
                        </a:rPr>
                        <a:t> of Goods sold</a:t>
                      </a:r>
                      <a:endParaRPr lang="en-CA" sz="1800" dirty="0">
                        <a:solidFill>
                          <a:schemeClr val="tx2"/>
                        </a:solidFill>
                      </a:endParaRPr>
                    </a:p>
                  </a:txBody>
                  <a:tcPr marL="91452" marR="91452" marT="45710" marB="45710"/>
                </a:tc>
                <a:tc>
                  <a:txBody>
                    <a:bodyPr/>
                    <a:lstStyle/>
                    <a:p>
                      <a:pPr algn="r"/>
                      <a:r>
                        <a:rPr lang="en-CA" sz="1800" u="sng" dirty="0" smtClean="0">
                          <a:solidFill>
                            <a:schemeClr val="tx2"/>
                          </a:solidFill>
                        </a:rPr>
                        <a:t>-85</a:t>
                      </a:r>
                      <a:r>
                        <a:rPr lang="en-CA" sz="1800" u="sng" baseline="0" dirty="0" smtClean="0">
                          <a:solidFill>
                            <a:schemeClr val="tx2"/>
                          </a:solidFill>
                        </a:rPr>
                        <a:t> 000</a:t>
                      </a:r>
                    </a:p>
                  </a:txBody>
                  <a:tcPr marL="91452" marR="91452" marT="45710" marB="45710"/>
                </a:tc>
              </a:tr>
              <a:tr h="365736">
                <a:tc>
                  <a:txBody>
                    <a:bodyPr/>
                    <a:lstStyle/>
                    <a:p>
                      <a:r>
                        <a:rPr lang="en-CA" sz="1800" dirty="0" smtClean="0">
                          <a:solidFill>
                            <a:schemeClr val="tx2"/>
                          </a:solidFill>
                        </a:rPr>
                        <a:t>Gross Profit</a:t>
                      </a:r>
                      <a:endParaRPr lang="en-CA" sz="1800" dirty="0">
                        <a:solidFill>
                          <a:schemeClr val="tx2"/>
                        </a:solidFill>
                      </a:endParaRPr>
                    </a:p>
                  </a:txBody>
                  <a:tcPr marL="91452" marR="91452" marT="45710" marB="45710"/>
                </a:tc>
                <a:tc>
                  <a:txBody>
                    <a:bodyPr/>
                    <a:lstStyle/>
                    <a:p>
                      <a:pPr algn="r"/>
                      <a:r>
                        <a:rPr lang="en-CA" sz="1800" baseline="0" dirty="0" smtClean="0">
                          <a:solidFill>
                            <a:schemeClr val="tx2"/>
                          </a:solidFill>
                        </a:rPr>
                        <a:t>65 000</a:t>
                      </a:r>
                    </a:p>
                  </a:txBody>
                  <a:tcPr marL="91452" marR="91452" marT="45710" marB="45710"/>
                </a:tc>
              </a:tr>
              <a:tr h="365736">
                <a:tc>
                  <a:txBody>
                    <a:bodyPr/>
                    <a:lstStyle/>
                    <a:p>
                      <a:endParaRPr lang="en-CA" sz="1800" dirty="0">
                        <a:solidFill>
                          <a:schemeClr val="tx2"/>
                        </a:solidFill>
                      </a:endParaRPr>
                    </a:p>
                  </a:txBody>
                  <a:tcPr marL="91452" marR="91452" marT="45710" marB="45710"/>
                </a:tc>
                <a:tc>
                  <a:txBody>
                    <a:bodyPr/>
                    <a:lstStyle/>
                    <a:p>
                      <a:pPr algn="r"/>
                      <a:endParaRPr lang="en-CA" sz="1800" baseline="0" dirty="0" smtClean="0">
                        <a:solidFill>
                          <a:schemeClr val="tx2"/>
                        </a:solidFill>
                      </a:endParaRPr>
                    </a:p>
                  </a:txBody>
                  <a:tcPr marL="91452" marR="91452" marT="45710" marB="45710"/>
                </a:tc>
              </a:tr>
              <a:tr h="365736">
                <a:tc>
                  <a:txBody>
                    <a:bodyPr/>
                    <a:lstStyle/>
                    <a:p>
                      <a:r>
                        <a:rPr lang="en-CA" sz="1800" dirty="0" smtClean="0">
                          <a:solidFill>
                            <a:schemeClr val="tx2"/>
                          </a:solidFill>
                        </a:rPr>
                        <a:t>Gross Profit</a:t>
                      </a:r>
                      <a:endParaRPr lang="en-CA" sz="1800" dirty="0">
                        <a:solidFill>
                          <a:schemeClr val="tx2"/>
                        </a:solidFill>
                      </a:endParaRPr>
                    </a:p>
                  </a:txBody>
                  <a:tcPr marL="91452" marR="91452" marT="45710" marB="45710"/>
                </a:tc>
                <a:tc>
                  <a:txBody>
                    <a:bodyPr/>
                    <a:lstStyle/>
                    <a:p>
                      <a:pPr algn="r"/>
                      <a:r>
                        <a:rPr lang="en-CA" sz="1800" baseline="0" dirty="0" smtClean="0">
                          <a:solidFill>
                            <a:schemeClr val="tx2"/>
                          </a:solidFill>
                        </a:rPr>
                        <a:t>$65 000</a:t>
                      </a:r>
                    </a:p>
                  </a:txBody>
                  <a:tcPr marL="91452" marR="91452" marT="45710" marB="45710"/>
                </a:tc>
              </a:tr>
              <a:tr h="365736">
                <a:tc>
                  <a:txBody>
                    <a:bodyPr/>
                    <a:lstStyle/>
                    <a:p>
                      <a:r>
                        <a:rPr lang="en-CA" sz="1800" dirty="0" smtClean="0">
                          <a:solidFill>
                            <a:schemeClr val="tx2"/>
                          </a:solidFill>
                        </a:rPr>
                        <a:t>Expenses</a:t>
                      </a:r>
                      <a:endParaRPr lang="en-CA" sz="1800" dirty="0">
                        <a:solidFill>
                          <a:schemeClr val="tx2"/>
                        </a:solidFill>
                      </a:endParaRPr>
                    </a:p>
                  </a:txBody>
                  <a:tcPr marL="91452" marR="91452" marT="45710" marB="45710"/>
                </a:tc>
                <a:tc>
                  <a:txBody>
                    <a:bodyPr/>
                    <a:lstStyle/>
                    <a:p>
                      <a:pPr algn="r"/>
                      <a:r>
                        <a:rPr lang="en-CA" sz="1800" u="sng" baseline="0" dirty="0" smtClean="0">
                          <a:solidFill>
                            <a:schemeClr val="tx2"/>
                          </a:solidFill>
                        </a:rPr>
                        <a:t>-25 000</a:t>
                      </a:r>
                    </a:p>
                  </a:txBody>
                  <a:tcPr marL="91452" marR="91452" marT="45710" marB="45710"/>
                </a:tc>
              </a:tr>
              <a:tr h="365736">
                <a:tc>
                  <a:txBody>
                    <a:bodyPr/>
                    <a:lstStyle/>
                    <a:p>
                      <a:r>
                        <a:rPr lang="en-CA" sz="1800" dirty="0" smtClean="0">
                          <a:solidFill>
                            <a:schemeClr val="tx2"/>
                          </a:solidFill>
                        </a:rPr>
                        <a:t>Net Profit</a:t>
                      </a:r>
                      <a:endParaRPr lang="en-CA" sz="1800" dirty="0">
                        <a:solidFill>
                          <a:schemeClr val="tx2"/>
                        </a:solidFill>
                      </a:endParaRPr>
                    </a:p>
                  </a:txBody>
                  <a:tcPr marL="91452" marR="91452" marT="45710" marB="45710"/>
                </a:tc>
                <a:tc>
                  <a:txBody>
                    <a:bodyPr/>
                    <a:lstStyle/>
                    <a:p>
                      <a:pPr algn="r"/>
                      <a:r>
                        <a:rPr lang="en-CA" sz="1800" u="dbl" baseline="0" dirty="0" smtClean="0">
                          <a:solidFill>
                            <a:schemeClr val="tx2"/>
                          </a:solidFill>
                        </a:rPr>
                        <a:t>$40 000</a:t>
                      </a:r>
                    </a:p>
                  </a:txBody>
                  <a:tcPr marL="91452" marR="91452" marT="45710" marB="45710"/>
                </a:tc>
              </a:tr>
            </a:tbl>
          </a:graphicData>
        </a:graphic>
      </p:graphicFrame>
      <p:sp>
        <p:nvSpPr>
          <p:cNvPr id="9" name="Rectangular Callout 8"/>
          <p:cNvSpPr>
            <a:spLocks noChangeArrowheads="1"/>
          </p:cNvSpPr>
          <p:nvPr/>
        </p:nvSpPr>
        <p:spPr bwMode="auto">
          <a:xfrm>
            <a:off x="250825" y="2251075"/>
            <a:ext cx="2720975" cy="2338388"/>
          </a:xfrm>
          <a:prstGeom prst="wedgeRectCallout">
            <a:avLst>
              <a:gd name="adj1" fmla="val 72764"/>
              <a:gd name="adj2" fmla="val 84755"/>
            </a:avLst>
          </a:prstGeom>
          <a:solidFill>
            <a:schemeClr val="accent1"/>
          </a:solidFill>
          <a:ln w="10000">
            <a:solidFill>
              <a:schemeClr val="accent1"/>
            </a:solidFill>
            <a:miter lim="800000"/>
            <a:headEnd/>
            <a:tailEnd/>
          </a:ln>
          <a:effectLst>
            <a:outerShdw blurRad="63500" dist="30000" dir="5400000" rotWithShape="0">
              <a:srgbClr val="000000">
                <a:alpha val="45000"/>
              </a:srgbClr>
            </a:outerShdw>
          </a:effectLst>
        </p:spPr>
        <p:txBody>
          <a:bodyPr anchor="ctr"/>
          <a:lstStyle/>
          <a:p>
            <a:pPr>
              <a:lnSpc>
                <a:spcPct val="90000"/>
              </a:lnSpc>
              <a:spcBef>
                <a:spcPct val="20000"/>
              </a:spcBef>
              <a:buFontTx/>
              <a:buNone/>
              <a:defRPr/>
            </a:pPr>
            <a:r>
              <a:rPr lang="en-US" dirty="0">
                <a:latin typeface="+mn-lt"/>
                <a:ea typeface="+mn-ea"/>
                <a:cs typeface="+mn-cs"/>
              </a:rPr>
              <a:t>Operating expenses are deducted from the gross profit to determine the</a:t>
            </a:r>
            <a:r>
              <a:rPr lang="en-US" b="1" dirty="0">
                <a:latin typeface="+mn-lt"/>
                <a:ea typeface="+mn-ea"/>
                <a:cs typeface="+mn-cs"/>
              </a:rPr>
              <a:t> net profit</a:t>
            </a:r>
            <a:endParaRPr lang="en-CA" dirty="0">
              <a:solidFill>
                <a:schemeClr val="tx2"/>
              </a:solidFill>
              <a:latin typeface="+mn-lt"/>
              <a:ea typeface="+mn-ea"/>
              <a:cs typeface="+mn-cs"/>
            </a:endParaRPr>
          </a:p>
        </p:txBody>
      </p:sp>
    </p:spTree>
    <p:extLst>
      <p:ext uri="{BB962C8B-B14F-4D97-AF65-F5344CB8AC3E}">
        <p14:creationId xmlns:p14="http://schemas.microsoft.com/office/powerpoint/2010/main" val="773055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p:cNvSpPr>
          <p:nvPr>
            <p:ph type="title"/>
          </p:nvPr>
        </p:nvSpPr>
        <p:spPr>
          <a:xfrm>
            <a:off x="612775" y="228600"/>
            <a:ext cx="8153400" cy="990600"/>
          </a:xfrm>
        </p:spPr>
        <p:txBody>
          <a:bodyPr/>
          <a:lstStyle/>
          <a:p>
            <a:pPr eaLnBrk="1" hangingPunct="1"/>
            <a:r>
              <a:rPr lang="en-CA" sz="3600" b="1">
                <a:solidFill>
                  <a:schemeClr val="accent2"/>
                </a:solidFill>
                <a:latin typeface="Tw Cen MT" charset="0"/>
                <a:ea typeface="ＭＳ Ｐゴシック" charset="0"/>
              </a:rPr>
              <a:t>Owner’s Equity Account</a:t>
            </a:r>
          </a:p>
        </p:txBody>
      </p:sp>
      <p:sp>
        <p:nvSpPr>
          <p:cNvPr id="52227" name="Content Placeholder 4"/>
          <p:cNvSpPr>
            <a:spLocks noGrp="1"/>
          </p:cNvSpPr>
          <p:nvPr>
            <p:ph idx="1"/>
          </p:nvPr>
        </p:nvSpPr>
        <p:spPr>
          <a:xfrm>
            <a:off x="457200" y="1295400"/>
            <a:ext cx="8153400" cy="4495800"/>
          </a:xfrm>
        </p:spPr>
        <p:txBody>
          <a:bodyPr>
            <a:normAutofit/>
          </a:bodyPr>
          <a:lstStyle/>
          <a:p>
            <a:pPr marL="0" indent="0" eaLnBrk="1" hangingPunct="1">
              <a:buFont typeface="Wingdings" charset="0"/>
              <a:buNone/>
            </a:pPr>
            <a:r>
              <a:rPr lang="en-CA" sz="2800" dirty="0">
                <a:latin typeface="Tw Cen MT" charset="0"/>
                <a:ea typeface="ＭＳ Ｐゴシック" charset="0"/>
              </a:rPr>
              <a:t>Net profit is calculated first then transferred to the balance sheet as part of owner’s equity</a:t>
            </a:r>
          </a:p>
          <a:p>
            <a:pPr marL="0" indent="0" eaLnBrk="1" hangingPunct="1">
              <a:buFont typeface="Wingdings" charset="0"/>
              <a:buNone/>
            </a:pPr>
            <a:endParaRPr lang="en-CA" sz="2800" dirty="0">
              <a:latin typeface="Tw Cen MT" charset="0"/>
              <a:ea typeface="ＭＳ Ｐゴシック" charset="0"/>
            </a:endParaRPr>
          </a:p>
          <a:p>
            <a:pPr marL="0" indent="0" eaLnBrk="1" hangingPunct="1">
              <a:buFont typeface="Wingdings" charset="0"/>
              <a:buNone/>
            </a:pPr>
            <a:r>
              <a:rPr lang="en-CA" sz="2800" dirty="0">
                <a:latin typeface="Tw Cen MT" charset="0"/>
                <a:ea typeface="ＭＳ Ｐゴシック" charset="0"/>
              </a:rPr>
              <a:t>Creditors and owners have claims on the assets of the business</a:t>
            </a:r>
          </a:p>
        </p:txBody>
      </p:sp>
      <p:graphicFrame>
        <p:nvGraphicFramePr>
          <p:cNvPr id="7" name="Table 6"/>
          <p:cNvGraphicFramePr>
            <a:graphicFrameLocks noGrp="1"/>
          </p:cNvGraphicFramePr>
          <p:nvPr>
            <p:extLst>
              <p:ext uri="{D42A27DB-BD31-4B8C-83A1-F6EECF244321}">
                <p14:modId xmlns:p14="http://schemas.microsoft.com/office/powerpoint/2010/main" val="3411905496"/>
              </p:ext>
            </p:extLst>
          </p:nvPr>
        </p:nvGraphicFramePr>
        <p:xfrm>
          <a:off x="1455738" y="4500563"/>
          <a:ext cx="6677025" cy="2023110"/>
        </p:xfrm>
        <a:graphic>
          <a:graphicData uri="http://schemas.openxmlformats.org/drawingml/2006/table">
            <a:tbl>
              <a:tblPr/>
              <a:tblGrid>
                <a:gridCol w="3338512"/>
                <a:gridCol w="3338513"/>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a:ln>
                            <a:noFill/>
                          </a:ln>
                          <a:solidFill>
                            <a:schemeClr val="tx2"/>
                          </a:solidFill>
                          <a:effectLst/>
                          <a:latin typeface="Tw Cen MT" charset="0"/>
                          <a:ea typeface="ＭＳ Ｐゴシック" charset="0"/>
                          <a:cs typeface="ＭＳ Ｐゴシック" charset="0"/>
                        </a:rPr>
                        <a:t>Owner’s Equity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CE6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a:ln>
                          <a:noFill/>
                        </a:ln>
                        <a:solidFill>
                          <a:srgbClr val="FFFFFF"/>
                        </a:solidFill>
                        <a:effectLst/>
                        <a:latin typeface="Tw Cen MT"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CE6F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a:ln>
                            <a:noFill/>
                          </a:ln>
                          <a:solidFill>
                            <a:srgbClr val="000000"/>
                          </a:solidFill>
                          <a:effectLst/>
                          <a:latin typeface="Tw Cen MT" charset="0"/>
                          <a:ea typeface="ＭＳ Ｐゴシック" charset="0"/>
                          <a:cs typeface="ＭＳ Ｐゴシック" charset="0"/>
                        </a:rPr>
                        <a:t>A. Jackson. Capital Jan. 1, 20__</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a:ln>
                            <a:noFill/>
                          </a:ln>
                          <a:solidFill>
                            <a:srgbClr val="000000"/>
                          </a:solidFill>
                          <a:effectLst/>
                          <a:latin typeface="Tw Cen MT" charset="0"/>
                          <a:ea typeface="ＭＳ Ｐゴシック" charset="0"/>
                          <a:cs typeface="ＭＳ Ｐゴシック" charset="0"/>
                        </a:rPr>
                        <a:t>$75 000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a:ln>
                            <a:noFill/>
                          </a:ln>
                          <a:solidFill>
                            <a:srgbClr val="000000"/>
                          </a:solidFill>
                          <a:effectLst/>
                          <a:latin typeface="Tw Cen MT" charset="0"/>
                          <a:ea typeface="ＭＳ Ｐゴシック" charset="0"/>
                          <a:cs typeface="ＭＳ Ｐゴシック" charset="0"/>
                        </a:rPr>
                        <a:t>Add: Net Income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a:ln>
                            <a:noFill/>
                          </a:ln>
                          <a:solidFill>
                            <a:srgbClr val="000000"/>
                          </a:solidFill>
                          <a:effectLst/>
                          <a:latin typeface="Tw Cen MT" charset="0"/>
                          <a:ea typeface="ＭＳ Ｐゴシック" charset="0"/>
                          <a:cs typeface="ＭＳ Ｐゴシック" charset="0"/>
                        </a:rPr>
                        <a:t>$40 000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a:ln>
                            <a:noFill/>
                          </a:ln>
                          <a:solidFill>
                            <a:srgbClr val="000000"/>
                          </a:solidFill>
                          <a:effectLst/>
                          <a:latin typeface="Tw Cen MT" charset="0"/>
                          <a:ea typeface="ＭＳ Ｐゴシック" charset="0"/>
                          <a:cs typeface="ＭＳ Ｐゴシック" charset="0"/>
                        </a:rPr>
                        <a:t>A. Jackson, Capital. Dec. 31, 20__</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a:ln>
                            <a:noFill/>
                          </a:ln>
                          <a:solidFill>
                            <a:srgbClr val="000000"/>
                          </a:solidFill>
                          <a:effectLst/>
                          <a:latin typeface="Tw Cen MT" charset="0"/>
                          <a:ea typeface="ＭＳ Ｐゴシック" charset="0"/>
                          <a:cs typeface="ＭＳ Ｐゴシック" charset="0"/>
                        </a:rPr>
                        <a:t>$115 000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8" name="Rounded Rectangular Callout 7"/>
          <p:cNvSpPr>
            <a:spLocks noChangeArrowheads="1"/>
          </p:cNvSpPr>
          <p:nvPr/>
        </p:nvSpPr>
        <p:spPr bwMode="auto">
          <a:xfrm>
            <a:off x="3684588" y="3581400"/>
            <a:ext cx="4448175" cy="919163"/>
          </a:xfrm>
          <a:prstGeom prst="wedgeRoundRectCallout">
            <a:avLst>
              <a:gd name="adj1" fmla="val -57986"/>
              <a:gd name="adj2" fmla="val 98819"/>
              <a:gd name="adj3" fmla="val 16667"/>
            </a:avLst>
          </a:prstGeom>
          <a:solidFill>
            <a:schemeClr val="accent1"/>
          </a:solidFill>
          <a:ln w="10000">
            <a:solidFill>
              <a:schemeClr val="accent1"/>
            </a:solidFill>
            <a:miter lim="800000"/>
            <a:headEnd/>
            <a:tailEnd/>
          </a:ln>
          <a:effectLst>
            <a:outerShdw blurRad="63500" dist="30000" dir="5400000" rotWithShape="0">
              <a:srgbClr val="000000">
                <a:alpha val="45000"/>
              </a:srgbClr>
            </a:outerShdw>
          </a:effectLst>
        </p:spPr>
        <p:txBody>
          <a:bodyPr anchor="ctr"/>
          <a:lstStyle/>
          <a:p>
            <a:pPr algn="ctr">
              <a:lnSpc>
                <a:spcPct val="100000"/>
              </a:lnSpc>
            </a:pPr>
            <a:r>
              <a:rPr lang="en-CA" dirty="0">
                <a:solidFill>
                  <a:srgbClr val="FFFFFF"/>
                </a:solidFill>
                <a:latin typeface="Tw Cen MT" charset="0"/>
              </a:rPr>
              <a:t>“Capital is added to identify the owner’s account</a:t>
            </a:r>
          </a:p>
        </p:txBody>
      </p:sp>
    </p:spTree>
    <p:extLst>
      <p:ext uri="{BB962C8B-B14F-4D97-AF65-F5344CB8AC3E}">
        <p14:creationId xmlns:p14="http://schemas.microsoft.com/office/powerpoint/2010/main" val="1278633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612775" y="228600"/>
            <a:ext cx="8153400" cy="990600"/>
          </a:xfrm>
        </p:spPr>
        <p:txBody>
          <a:bodyPr/>
          <a:lstStyle/>
          <a:p>
            <a:pPr eaLnBrk="1" hangingPunct="1"/>
            <a:r>
              <a:rPr lang="en-US" sz="3600" b="1">
                <a:solidFill>
                  <a:schemeClr val="accent2"/>
                </a:solidFill>
                <a:latin typeface="Tw Cen MT" charset="0"/>
                <a:ea typeface="ＭＳ Ｐゴシック" charset="0"/>
              </a:rPr>
              <a:t>Income Statement</a:t>
            </a:r>
            <a:endParaRPr lang="en-CA" sz="3600" b="1">
              <a:solidFill>
                <a:schemeClr val="accent2"/>
              </a:solidFill>
              <a:latin typeface="Tw Cen MT" charset="0"/>
              <a:ea typeface="ＭＳ Ｐゴシック" charset="0"/>
            </a:endParaRPr>
          </a:p>
        </p:txBody>
      </p:sp>
      <p:sp>
        <p:nvSpPr>
          <p:cNvPr id="37891" name="Rectangle 3"/>
          <p:cNvSpPr>
            <a:spLocks noGrp="1"/>
          </p:cNvSpPr>
          <p:nvPr>
            <p:ph idx="1"/>
          </p:nvPr>
        </p:nvSpPr>
        <p:spPr>
          <a:xfrm>
            <a:off x="612775" y="1600200"/>
            <a:ext cx="8153400" cy="4495800"/>
          </a:xfrm>
        </p:spPr>
        <p:txBody>
          <a:bodyPr/>
          <a:lstStyle/>
          <a:p>
            <a:pPr marL="6350" indent="0" eaLnBrk="1" hangingPunct="1">
              <a:buFont typeface="Wingdings" charset="0"/>
              <a:buNone/>
            </a:pPr>
            <a:r>
              <a:rPr lang="en-US" sz="3100" dirty="0">
                <a:latin typeface="Tw Cen MT" charset="0"/>
                <a:ea typeface="ＭＳ Ｐゴシック" charset="0"/>
              </a:rPr>
              <a:t>Financial statement that shows a business</a:t>
            </a:r>
            <a:r>
              <a:rPr lang="en-US" altLang="ja-JP" sz="3100" dirty="0">
                <a:latin typeface="Tw Cen MT" charset="0"/>
                <a:ea typeface="ＭＳ Ｐゴシック" charset="0"/>
              </a:rPr>
              <a:t> </a:t>
            </a:r>
            <a:r>
              <a:rPr lang="en-US" altLang="ja-JP" sz="3100" b="1" dirty="0">
                <a:solidFill>
                  <a:srgbClr val="FF0000"/>
                </a:solidFill>
                <a:latin typeface="Tw Cen MT" charset="0"/>
                <a:ea typeface="ＭＳ Ｐゴシック" charset="0"/>
              </a:rPr>
              <a:t>profit</a:t>
            </a:r>
            <a:r>
              <a:rPr lang="en-US" altLang="ja-JP" sz="3100" dirty="0">
                <a:latin typeface="Tw Cen MT" charset="0"/>
                <a:ea typeface="ＭＳ Ｐゴシック" charset="0"/>
              </a:rPr>
              <a:t> (or </a:t>
            </a:r>
            <a:r>
              <a:rPr lang="en-US" altLang="ja-JP" sz="3100" b="1" dirty="0">
                <a:solidFill>
                  <a:srgbClr val="FF0000"/>
                </a:solidFill>
                <a:latin typeface="Tw Cen MT" charset="0"/>
                <a:ea typeface="ＭＳ Ｐゴシック" charset="0"/>
              </a:rPr>
              <a:t>loss</a:t>
            </a:r>
            <a:r>
              <a:rPr lang="en-US" altLang="ja-JP" sz="3100" dirty="0">
                <a:latin typeface="Tw Cen MT" charset="0"/>
                <a:ea typeface="ＭＳ Ｐゴシック" charset="0"/>
              </a:rPr>
              <a:t>) over a stated period of time – week, month, quarter &amp; year. </a:t>
            </a:r>
          </a:p>
          <a:p>
            <a:pPr marL="6350" indent="0" eaLnBrk="1" hangingPunct="1">
              <a:buFont typeface="Wingdings" charset="0"/>
              <a:buNone/>
            </a:pPr>
            <a:r>
              <a:rPr lang="en-US" sz="2800" b="1" dirty="0">
                <a:latin typeface="Tw Cen MT" charset="0"/>
                <a:ea typeface="ＭＳ Ｐゴシック" charset="0"/>
              </a:rPr>
              <a:t>Revenue</a:t>
            </a:r>
            <a:r>
              <a:rPr lang="en-US" sz="2800" dirty="0">
                <a:latin typeface="Tw Cen MT" charset="0"/>
                <a:ea typeface="ＭＳ Ｐゴシック" charset="0"/>
              </a:rPr>
              <a:t> - money, or the promise of money, received from the sale of goods or services</a:t>
            </a:r>
          </a:p>
          <a:p>
            <a:pPr marL="6350" indent="0" eaLnBrk="1" hangingPunct="1">
              <a:buFont typeface="Wingdings" charset="0"/>
              <a:buNone/>
            </a:pPr>
            <a:r>
              <a:rPr lang="en-US" sz="2800" b="1" dirty="0">
                <a:latin typeface="Tw Cen MT" charset="0"/>
                <a:ea typeface="ＭＳ Ｐゴシック" charset="0"/>
              </a:rPr>
              <a:t>Expenses</a:t>
            </a:r>
            <a:r>
              <a:rPr lang="en-US" sz="2800" dirty="0">
                <a:latin typeface="Tw Cen MT" charset="0"/>
                <a:ea typeface="ＭＳ Ｐゴシック" charset="0"/>
              </a:rPr>
              <a:t> - expenditures that help a business generate revenue</a:t>
            </a:r>
            <a:r>
              <a:rPr lang="en-US" sz="3100" dirty="0">
                <a:latin typeface="Tw Cen MT" charset="0"/>
                <a:ea typeface="ＭＳ Ｐゴシック" charset="0"/>
              </a:rPr>
              <a:t>.</a:t>
            </a:r>
            <a:endParaRPr lang="en-CA" sz="3100" dirty="0">
              <a:latin typeface="Tw Cen MT" charset="0"/>
              <a:ea typeface="ＭＳ Ｐゴシック" charset="0"/>
            </a:endParaRPr>
          </a:p>
        </p:txBody>
      </p:sp>
      <p:pic>
        <p:nvPicPr>
          <p:cNvPr id="4" name="Picture 4" descr="show-me-the-mon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1438" y="4821238"/>
            <a:ext cx="3146425"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1916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7891">
                                            <p:txEl>
                                              <p:pRg st="0" end="0"/>
                                            </p:txEl>
                                          </p:spTgt>
                                        </p:tgtEl>
                                        <p:attrNameLst>
                                          <p:attrName>style.visibility</p:attrName>
                                        </p:attrNameLst>
                                      </p:cBhvr>
                                      <p:to>
                                        <p:strVal val="visible"/>
                                      </p:to>
                                    </p:set>
                                    <p:animEffect transition="in" filter="fade">
                                      <p:cBhvr>
                                        <p:cTn id="15" dur="500"/>
                                        <p:tgtEl>
                                          <p:spTgt spid="3789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7891">
                                            <p:txEl>
                                              <p:pRg st="1" end="1"/>
                                            </p:txEl>
                                          </p:spTgt>
                                        </p:tgtEl>
                                        <p:attrNameLst>
                                          <p:attrName>style.visibility</p:attrName>
                                        </p:attrNameLst>
                                      </p:cBhvr>
                                      <p:to>
                                        <p:strVal val="visible"/>
                                      </p:to>
                                    </p:set>
                                    <p:animEffect transition="in" filter="fade">
                                      <p:cBhvr>
                                        <p:cTn id="20" dur="500"/>
                                        <p:tgtEl>
                                          <p:spTgt spid="3789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7891">
                                            <p:txEl>
                                              <p:pRg st="2" end="2"/>
                                            </p:txEl>
                                          </p:spTgt>
                                        </p:tgtEl>
                                        <p:attrNameLst>
                                          <p:attrName>style.visibility</p:attrName>
                                        </p:attrNameLst>
                                      </p:cBhvr>
                                      <p:to>
                                        <p:strVal val="visible"/>
                                      </p:to>
                                    </p:set>
                                    <p:animEffect transition="in" filter="fade">
                                      <p:cBhvr>
                                        <p:cTn id="25" dur="5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12775" y="228600"/>
            <a:ext cx="8153400" cy="990600"/>
          </a:xfrm>
        </p:spPr>
        <p:txBody>
          <a:bodyPr/>
          <a:lstStyle/>
          <a:p>
            <a:pPr eaLnBrk="1" hangingPunct="1"/>
            <a:r>
              <a:rPr lang="en-US" sz="3600" b="1">
                <a:solidFill>
                  <a:schemeClr val="accent2"/>
                </a:solidFill>
                <a:latin typeface="Tw Cen MT" charset="0"/>
                <a:ea typeface="ＭＳ Ｐゴシック" charset="0"/>
              </a:rPr>
              <a:t>Income Statement</a:t>
            </a:r>
            <a:endParaRPr lang="en-US" sz="3600">
              <a:latin typeface="Tw Cen MT" charset="0"/>
              <a:ea typeface="ＭＳ Ｐゴシック" charset="0"/>
            </a:endParaRPr>
          </a:p>
        </p:txBody>
      </p:sp>
      <p:sp>
        <p:nvSpPr>
          <p:cNvPr id="60419" name="Rectangle 3"/>
          <p:cNvSpPr>
            <a:spLocks noGrp="1" noChangeArrowheads="1"/>
          </p:cNvSpPr>
          <p:nvPr>
            <p:ph idx="1"/>
          </p:nvPr>
        </p:nvSpPr>
        <p:spPr>
          <a:xfrm>
            <a:off x="612775" y="1600200"/>
            <a:ext cx="8153400" cy="4495800"/>
          </a:xfrm>
        </p:spPr>
        <p:txBody>
          <a:bodyPr>
            <a:normAutofit lnSpcReduction="10000"/>
          </a:bodyPr>
          <a:lstStyle/>
          <a:p>
            <a:pPr marL="0" indent="0" eaLnBrk="1" hangingPunct="1">
              <a:buFont typeface="Wingdings" charset="0"/>
              <a:buNone/>
            </a:pPr>
            <a:r>
              <a:rPr lang="en-US" i="1" dirty="0">
                <a:latin typeface="Tw Cen MT" charset="0"/>
                <a:ea typeface="ＭＳ Ｐゴシック" charset="0"/>
              </a:rPr>
              <a:t>BS - snapshot of one day in the life of a business</a:t>
            </a:r>
          </a:p>
          <a:p>
            <a:pPr marL="0" indent="0" eaLnBrk="1" hangingPunct="1">
              <a:buFont typeface="Wingdings" charset="0"/>
              <a:buNone/>
            </a:pPr>
            <a:r>
              <a:rPr lang="en-US" i="1" dirty="0">
                <a:latin typeface="Tw Cen MT" charset="0"/>
                <a:ea typeface="ＭＳ Ｐゴシック" charset="0"/>
              </a:rPr>
              <a:t>IS - movie that shows what happened over a period of time</a:t>
            </a:r>
          </a:p>
          <a:p>
            <a:pPr marL="0" indent="0" eaLnBrk="1" hangingPunct="1">
              <a:buFont typeface="Wingdings" charset="0"/>
              <a:buNone/>
            </a:pPr>
            <a:r>
              <a:rPr lang="en-US" dirty="0">
                <a:latin typeface="Tw Cen MT" charset="0"/>
                <a:ea typeface="ＭＳ Ｐゴシック" charset="0"/>
              </a:rPr>
              <a:t>Important? YES!!</a:t>
            </a:r>
          </a:p>
          <a:p>
            <a:pPr lvl="1" eaLnBrk="1" hangingPunct="1"/>
            <a:r>
              <a:rPr lang="en-US" dirty="0">
                <a:latin typeface="Tw Cen MT" charset="0"/>
                <a:ea typeface="ＭＳ Ｐゴシック" charset="0"/>
              </a:rPr>
              <a:t>Are you making a </a:t>
            </a:r>
            <a:r>
              <a:rPr lang="en-US" b="1" dirty="0">
                <a:latin typeface="Tw Cen MT" charset="0"/>
                <a:ea typeface="ＭＳ Ｐゴシック" charset="0"/>
              </a:rPr>
              <a:t>profit?</a:t>
            </a:r>
          </a:p>
          <a:p>
            <a:pPr lvl="1" eaLnBrk="1" hangingPunct="1"/>
            <a:r>
              <a:rPr lang="en-US" b="1" dirty="0">
                <a:latin typeface="Tw Cen MT" charset="0"/>
                <a:ea typeface="ＭＳ Ｐゴシック" charset="0"/>
              </a:rPr>
              <a:t>Investors</a:t>
            </a:r>
            <a:r>
              <a:rPr lang="en-US" dirty="0">
                <a:latin typeface="Tw Cen MT" charset="0"/>
                <a:ea typeface="ＭＳ Ｐゴシック" charset="0"/>
              </a:rPr>
              <a:t> - invest </a:t>
            </a:r>
          </a:p>
          <a:p>
            <a:pPr lvl="1" eaLnBrk="1" hangingPunct="1"/>
            <a:r>
              <a:rPr lang="en-US" b="1" dirty="0">
                <a:latin typeface="Tw Cen MT" charset="0"/>
                <a:ea typeface="ＭＳ Ｐゴシック" charset="0"/>
              </a:rPr>
              <a:t>Bankers </a:t>
            </a:r>
            <a:r>
              <a:rPr lang="en-US" dirty="0">
                <a:latin typeface="Tw Cen MT" charset="0"/>
                <a:ea typeface="ＭＳ Ｐゴシック" charset="0"/>
              </a:rPr>
              <a:t>- loan money</a:t>
            </a:r>
          </a:p>
          <a:p>
            <a:pPr lvl="1" eaLnBrk="1" hangingPunct="1"/>
            <a:r>
              <a:rPr lang="en-US" b="1" dirty="0">
                <a:latin typeface="Tw Cen MT" charset="0"/>
                <a:ea typeface="ＭＳ Ｐゴシック" charset="0"/>
              </a:rPr>
              <a:t>Taxes </a:t>
            </a:r>
            <a:r>
              <a:rPr lang="en-US" dirty="0">
                <a:latin typeface="Tw Cen MT" charset="0"/>
                <a:ea typeface="ＭＳ Ｐゴシック" charset="0"/>
              </a:rPr>
              <a:t>– pay or deduct</a:t>
            </a:r>
          </a:p>
        </p:txBody>
      </p:sp>
    </p:spTree>
    <p:extLst>
      <p:ext uri="{BB962C8B-B14F-4D97-AF65-F5344CB8AC3E}">
        <p14:creationId xmlns:p14="http://schemas.microsoft.com/office/powerpoint/2010/main" val="14281981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500"/>
                                        <p:tgtEl>
                                          <p:spTgt spid="60419">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animEffect transition="in" filter="fade">
                                      <p:cBhvr>
                                        <p:cTn id="11" dur="500"/>
                                        <p:tgtEl>
                                          <p:spTgt spid="60419">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nodeType="clickEffect">
                                  <p:stCondLst>
                                    <p:cond delay="0"/>
                                  </p:stCondLst>
                                  <p:childTnLst>
                                    <p:set>
                                      <p:cBhvr>
                                        <p:cTn id="15" dur="1" fill="hold">
                                          <p:stCondLst>
                                            <p:cond delay="0"/>
                                          </p:stCondLst>
                                        </p:cTn>
                                        <p:tgtEl>
                                          <p:spTgt spid="60419">
                                            <p:txEl>
                                              <p:pRg st="2" end="2"/>
                                            </p:txEl>
                                          </p:spTgt>
                                        </p:tgtEl>
                                        <p:attrNameLst>
                                          <p:attrName>style.visibility</p:attrName>
                                        </p:attrNameLst>
                                      </p:cBhvr>
                                      <p:to>
                                        <p:strVal val="visible"/>
                                      </p:to>
                                    </p:set>
                                    <p:animEffect transition="in" filter="fade">
                                      <p:cBhvr>
                                        <p:cTn id="16" dur="500"/>
                                        <p:tgtEl>
                                          <p:spTgt spid="60419">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60419">
                                            <p:txEl>
                                              <p:pRg st="3" end="3"/>
                                            </p:txEl>
                                          </p:spTgt>
                                        </p:tgtEl>
                                        <p:attrNameLst>
                                          <p:attrName>style.visibility</p:attrName>
                                        </p:attrNameLst>
                                      </p:cBhvr>
                                      <p:to>
                                        <p:strVal val="visible"/>
                                      </p:to>
                                    </p:set>
                                    <p:animEffect transition="in" filter="fade">
                                      <p:cBhvr>
                                        <p:cTn id="21" dur="500"/>
                                        <p:tgtEl>
                                          <p:spTgt spid="6041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nodeType="clickEffect">
                                  <p:stCondLst>
                                    <p:cond delay="0"/>
                                  </p:stCondLst>
                                  <p:childTnLst>
                                    <p:set>
                                      <p:cBhvr>
                                        <p:cTn id="25" dur="1" fill="hold">
                                          <p:stCondLst>
                                            <p:cond delay="0"/>
                                          </p:stCondLst>
                                        </p:cTn>
                                        <p:tgtEl>
                                          <p:spTgt spid="60419">
                                            <p:txEl>
                                              <p:pRg st="4" end="4"/>
                                            </p:txEl>
                                          </p:spTgt>
                                        </p:tgtEl>
                                        <p:attrNameLst>
                                          <p:attrName>style.visibility</p:attrName>
                                        </p:attrNameLst>
                                      </p:cBhvr>
                                      <p:to>
                                        <p:strVal val="visible"/>
                                      </p:to>
                                    </p:set>
                                    <p:animEffect transition="in" filter="fade">
                                      <p:cBhvr>
                                        <p:cTn id="26" dur="500"/>
                                        <p:tgtEl>
                                          <p:spTgt spid="60419">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60419">
                                            <p:txEl>
                                              <p:pRg st="5" end="5"/>
                                            </p:txEl>
                                          </p:spTgt>
                                        </p:tgtEl>
                                        <p:attrNameLst>
                                          <p:attrName>style.visibility</p:attrName>
                                        </p:attrNameLst>
                                      </p:cBhvr>
                                      <p:to>
                                        <p:strVal val="visible"/>
                                      </p:to>
                                    </p:set>
                                    <p:animEffect transition="in" filter="fade">
                                      <p:cBhvr>
                                        <p:cTn id="31" dur="500"/>
                                        <p:tgtEl>
                                          <p:spTgt spid="60419">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60419">
                                            <p:txEl>
                                              <p:pRg st="6" end="6"/>
                                            </p:txEl>
                                          </p:spTgt>
                                        </p:tgtEl>
                                        <p:attrNameLst>
                                          <p:attrName>style.visibility</p:attrName>
                                        </p:attrNameLst>
                                      </p:cBhvr>
                                      <p:to>
                                        <p:strVal val="visible"/>
                                      </p:to>
                                    </p:set>
                                    <p:animEffect transition="in" filter="fade">
                                      <p:cBhvr>
                                        <p:cTn id="36" dur="500"/>
                                        <p:tgtEl>
                                          <p:spTgt spid="604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12775" y="228600"/>
            <a:ext cx="8153400" cy="990600"/>
          </a:xfrm>
        </p:spPr>
        <p:txBody>
          <a:bodyPr>
            <a:normAutofit fontScale="90000"/>
          </a:bodyPr>
          <a:lstStyle/>
          <a:p>
            <a:pPr eaLnBrk="1" hangingPunct="1"/>
            <a:r>
              <a:rPr lang="en-US" sz="3600" b="1">
                <a:solidFill>
                  <a:schemeClr val="accent2"/>
                </a:solidFill>
                <a:latin typeface="Tw Cen MT" charset="0"/>
                <a:ea typeface="ＭＳ Ｐゴシック" charset="0"/>
              </a:rPr>
              <a:t>4 Steps to Prepare Income Statement</a:t>
            </a:r>
            <a:endParaRPr lang="en-US" sz="3600">
              <a:latin typeface="Tw Cen MT" charset="0"/>
              <a:ea typeface="ＭＳ Ｐゴシック" charset="0"/>
            </a:endParaRPr>
          </a:p>
        </p:txBody>
      </p:sp>
      <p:sp>
        <p:nvSpPr>
          <p:cNvPr id="61443" name="Rectangle 3"/>
          <p:cNvSpPr>
            <a:spLocks noGrp="1" noChangeArrowheads="1"/>
          </p:cNvSpPr>
          <p:nvPr>
            <p:ph idx="1"/>
          </p:nvPr>
        </p:nvSpPr>
        <p:spPr>
          <a:xfrm>
            <a:off x="612775" y="1600200"/>
            <a:ext cx="8153400" cy="4495800"/>
          </a:xfrm>
        </p:spPr>
        <p:txBody>
          <a:bodyPr/>
          <a:lstStyle/>
          <a:p>
            <a:pPr marL="533400" indent="-533400" eaLnBrk="1" hangingPunct="1">
              <a:buFont typeface="Tw Cen MT" charset="0"/>
              <a:buAutoNum type="arabicPeriod"/>
            </a:pPr>
            <a:r>
              <a:rPr lang="en-US" b="1" i="1" dirty="0">
                <a:solidFill>
                  <a:schemeClr val="tx2"/>
                </a:solidFill>
                <a:latin typeface="Tw Cen MT" charset="0"/>
                <a:ea typeface="ＭＳ Ｐゴシック" charset="0"/>
              </a:rPr>
              <a:t>Fill in the </a:t>
            </a:r>
            <a:r>
              <a:rPr lang="en-US" b="1" i="1" u="sng" dirty="0">
                <a:solidFill>
                  <a:schemeClr val="tx2"/>
                </a:solidFill>
                <a:latin typeface="Tw Cen MT" charset="0"/>
                <a:ea typeface="ＭＳ Ｐゴシック" charset="0"/>
              </a:rPr>
              <a:t>Statement Heading</a:t>
            </a:r>
          </a:p>
          <a:p>
            <a:pPr marL="533400" indent="-533400" eaLnBrk="1" hangingPunct="1">
              <a:buFont typeface="Wingdings" charset="0"/>
              <a:buNone/>
            </a:pPr>
            <a:r>
              <a:rPr lang="en-US" dirty="0">
                <a:latin typeface="Tw Cen MT" charset="0"/>
                <a:ea typeface="ＭＳ Ｐゴシック" charset="0"/>
              </a:rPr>
              <a:t>Three line heading:</a:t>
            </a:r>
          </a:p>
          <a:p>
            <a:pPr marL="914400" lvl="1" indent="-457200" eaLnBrk="1" hangingPunct="1"/>
            <a:r>
              <a:rPr lang="en-US" dirty="0">
                <a:latin typeface="Tw Cen MT" charset="0"/>
                <a:ea typeface="ＭＳ Ｐゴシック" charset="0"/>
              </a:rPr>
              <a:t>Who? (Name of individual, business or organization)</a:t>
            </a:r>
          </a:p>
          <a:p>
            <a:pPr marL="914400" lvl="1" indent="-457200" eaLnBrk="1" hangingPunct="1"/>
            <a:r>
              <a:rPr lang="en-US" dirty="0">
                <a:latin typeface="Tw Cen MT" charset="0"/>
                <a:ea typeface="ＭＳ Ｐゴシック" charset="0"/>
              </a:rPr>
              <a:t>What? (Name of the financial statement)</a:t>
            </a:r>
          </a:p>
          <a:p>
            <a:pPr marL="914400" lvl="1" indent="-457200" eaLnBrk="1" hangingPunct="1"/>
            <a:r>
              <a:rPr lang="en-US" dirty="0">
                <a:latin typeface="Tw Cen MT" charset="0"/>
                <a:ea typeface="ＭＳ Ｐゴシック" charset="0"/>
              </a:rPr>
              <a:t>When? (Date on which the financial position is made)</a:t>
            </a:r>
          </a:p>
          <a:p>
            <a:pPr marL="533400" indent="-533400" eaLnBrk="1" hangingPunct="1"/>
            <a:endParaRPr lang="en-US" dirty="0">
              <a:latin typeface="Tw Cen MT" charset="0"/>
              <a:ea typeface="ＭＳ Ｐゴシック" charset="0"/>
            </a:endParaRPr>
          </a:p>
        </p:txBody>
      </p:sp>
    </p:spTree>
    <p:extLst>
      <p:ext uri="{BB962C8B-B14F-4D97-AF65-F5344CB8AC3E}">
        <p14:creationId xmlns:p14="http://schemas.microsoft.com/office/powerpoint/2010/main" val="38475436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fade">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fade">
                                      <p:cBhvr>
                                        <p:cTn id="12" dur="500"/>
                                        <p:tgtEl>
                                          <p:spTgt spid="61443">
                                            <p:txEl>
                                              <p:pRg st="1" end="1"/>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61443">
                                            <p:txEl>
                                              <p:pRg st="2" end="2"/>
                                            </p:txEl>
                                          </p:spTgt>
                                        </p:tgtEl>
                                        <p:attrNameLst>
                                          <p:attrName>style.visibility</p:attrName>
                                        </p:attrNameLst>
                                      </p:cBhvr>
                                      <p:to>
                                        <p:strVal val="visible"/>
                                      </p:to>
                                    </p:set>
                                    <p:animEffect transition="in" filter="fade">
                                      <p:cBhvr>
                                        <p:cTn id="16" dur="500"/>
                                        <p:tgtEl>
                                          <p:spTgt spid="61443">
                                            <p:txEl>
                                              <p:pRg st="2" end="2"/>
                                            </p:txEl>
                                          </p:spTgt>
                                        </p:tgtEl>
                                      </p:cBhvr>
                                    </p:animEffect>
                                  </p:childTnLst>
                                </p:cTn>
                              </p:par>
                            </p:childTnLst>
                          </p:cTn>
                        </p:par>
                        <p:par>
                          <p:cTn id="17" fill="hold" nodeType="afterGroup">
                            <p:stCondLst>
                              <p:cond delay="1000"/>
                            </p:stCondLst>
                            <p:childTnLst>
                              <p:par>
                                <p:cTn id="18" presetID="10" presetClass="entr" presetSubtype="0" fill="hold" nodeType="afterEffect">
                                  <p:stCondLst>
                                    <p:cond delay="0"/>
                                  </p:stCondLst>
                                  <p:childTnLst>
                                    <p:set>
                                      <p:cBhvr>
                                        <p:cTn id="19" dur="1" fill="hold">
                                          <p:stCondLst>
                                            <p:cond delay="0"/>
                                          </p:stCondLst>
                                        </p:cTn>
                                        <p:tgtEl>
                                          <p:spTgt spid="61443">
                                            <p:txEl>
                                              <p:pRg st="3" end="3"/>
                                            </p:txEl>
                                          </p:spTgt>
                                        </p:tgtEl>
                                        <p:attrNameLst>
                                          <p:attrName>style.visibility</p:attrName>
                                        </p:attrNameLst>
                                      </p:cBhvr>
                                      <p:to>
                                        <p:strVal val="visible"/>
                                      </p:to>
                                    </p:set>
                                    <p:animEffect transition="in" filter="fade">
                                      <p:cBhvr>
                                        <p:cTn id="20" dur="500"/>
                                        <p:tgtEl>
                                          <p:spTgt spid="61443">
                                            <p:txEl>
                                              <p:pRg st="3" end="3"/>
                                            </p:txEl>
                                          </p:spTgt>
                                        </p:tgtEl>
                                      </p:cBhvr>
                                    </p:animEffect>
                                  </p:childTnLst>
                                </p:cTn>
                              </p:par>
                            </p:childTnLst>
                          </p:cTn>
                        </p:par>
                        <p:par>
                          <p:cTn id="21" fill="hold" nodeType="afterGroup">
                            <p:stCondLst>
                              <p:cond delay="1500"/>
                            </p:stCondLst>
                            <p:childTnLst>
                              <p:par>
                                <p:cTn id="22" presetID="10" presetClass="entr" presetSubtype="0" fill="hold" nodeType="afterEffect">
                                  <p:stCondLst>
                                    <p:cond delay="0"/>
                                  </p:stCondLst>
                                  <p:childTnLst>
                                    <p:set>
                                      <p:cBhvr>
                                        <p:cTn id="23" dur="1" fill="hold">
                                          <p:stCondLst>
                                            <p:cond delay="0"/>
                                          </p:stCondLst>
                                        </p:cTn>
                                        <p:tgtEl>
                                          <p:spTgt spid="61443">
                                            <p:txEl>
                                              <p:pRg st="4" end="4"/>
                                            </p:txEl>
                                          </p:spTgt>
                                        </p:tgtEl>
                                        <p:attrNameLst>
                                          <p:attrName>style.visibility</p:attrName>
                                        </p:attrNameLst>
                                      </p:cBhvr>
                                      <p:to>
                                        <p:strVal val="visible"/>
                                      </p:to>
                                    </p:set>
                                    <p:animEffect transition="in" filter="fade">
                                      <p:cBhvr>
                                        <p:cTn id="24" dur="500"/>
                                        <p:tgtEl>
                                          <p:spTgt spid="614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007" name="Group 71"/>
          <p:cNvGraphicFramePr>
            <a:graphicFrameLocks noGrp="1"/>
          </p:cNvGraphicFramePr>
          <p:nvPr/>
        </p:nvGraphicFramePr>
        <p:xfrm>
          <a:off x="1074738" y="1635125"/>
          <a:ext cx="6943725" cy="4918080"/>
        </p:xfrm>
        <a:graphic>
          <a:graphicData uri="http://schemas.openxmlformats.org/drawingml/2006/table">
            <a:tbl>
              <a:tblPr/>
              <a:tblGrid>
                <a:gridCol w="2332037"/>
                <a:gridCol w="1700213"/>
                <a:gridCol w="2911475"/>
              </a:tblGrid>
              <a:tr h="919163">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Jackson’s Shoe Cleaning Company</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Income Statement</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Year Ending December 31, 2012</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txBody>
                  <a:tcPr marL="8965" marR="8965" marT="8965" marB="0" anchor="b" horzOverflow="overflow">
                    <a:lnL>
                      <a:noFill/>
                    </a:lnL>
                    <a:lnR>
                      <a:noFill/>
                    </a:lnR>
                    <a:lnT>
                      <a:noFill/>
                    </a:lnT>
                    <a:lnB>
                      <a:noFill/>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Revenue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Sales</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$150,000.00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Total Revenue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sng" strike="noStrike" cap="none" normalizeH="0" baseline="0">
                          <a:ln>
                            <a:noFill/>
                          </a:ln>
                          <a:solidFill>
                            <a:srgbClr val="000000"/>
                          </a:solidFill>
                          <a:effectLst/>
                          <a:latin typeface="Tw Cen MT" charset="0"/>
                          <a:ea typeface="ＭＳ Ｐゴシック" charset="0"/>
                          <a:cs typeface="ＭＳ Ｐゴシック" charset="0"/>
                        </a:rPr>
                        <a:t>$    150,000.00</a:t>
                      </a:r>
                      <a:endParaRPr kumimoji="0" lang="en-CA"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Expenses</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Rent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10,000.00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Salaries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10,000.00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Supplies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5,000.00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Total Expenses</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a:ln>
                            <a:noFill/>
                          </a:ln>
                          <a:solidFill>
                            <a:srgbClr val="000000"/>
                          </a:solidFill>
                          <a:effectLst/>
                          <a:latin typeface="Tw Cen MT" charset="0"/>
                          <a:ea typeface="ＭＳ Ｐゴシック" charset="0"/>
                          <a:cs typeface="ＭＳ Ｐゴシック" charset="0"/>
                        </a:rPr>
                        <a:t>25,000.00</a:t>
                      </a: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6987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Net Income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sng" strike="noStrike" cap="none" normalizeH="0" baseline="0">
                          <a:ln>
                            <a:noFill/>
                          </a:ln>
                          <a:solidFill>
                            <a:srgbClr val="000000"/>
                          </a:solidFill>
                          <a:effectLst/>
                          <a:latin typeface="Tw Cen MT" charset="0"/>
                          <a:ea typeface="ＭＳ Ｐゴシック" charset="0"/>
                          <a:cs typeface="ＭＳ Ｐゴシック" charset="0"/>
                        </a:rPr>
                        <a:t> $       125,000.00</a:t>
                      </a: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bl>
          </a:graphicData>
        </a:graphic>
      </p:graphicFrame>
      <p:sp>
        <p:nvSpPr>
          <p:cNvPr id="41020" name="Rectangle 2"/>
          <p:cNvSpPr>
            <a:spLocks noGrp="1" noChangeArrowheads="1"/>
          </p:cNvSpPr>
          <p:nvPr>
            <p:ph type="title"/>
          </p:nvPr>
        </p:nvSpPr>
        <p:spPr>
          <a:xfrm>
            <a:off x="612775" y="228600"/>
            <a:ext cx="8153400" cy="990600"/>
          </a:xfrm>
        </p:spPr>
        <p:txBody>
          <a:bodyPr/>
          <a:lstStyle/>
          <a:p>
            <a:pPr eaLnBrk="1" hangingPunct="1"/>
            <a:r>
              <a:rPr lang="en-US" sz="3600" b="1">
                <a:solidFill>
                  <a:schemeClr val="accent2"/>
                </a:solidFill>
                <a:latin typeface="Tw Cen MT" charset="0"/>
                <a:ea typeface="ＭＳ Ｐゴシック" charset="0"/>
              </a:rPr>
              <a:t>Income Statement</a:t>
            </a:r>
            <a:endParaRPr lang="en-US" sz="3600">
              <a:latin typeface="Tw Cen MT" charset="0"/>
              <a:ea typeface="ＭＳ Ｐゴシック" charset="0"/>
            </a:endParaRPr>
          </a:p>
        </p:txBody>
      </p:sp>
      <p:grpSp>
        <p:nvGrpSpPr>
          <p:cNvPr id="2" name="Oval Callout 6"/>
          <p:cNvGrpSpPr>
            <a:grpSpLocks/>
          </p:cNvGrpSpPr>
          <p:nvPr/>
        </p:nvGrpSpPr>
        <p:grpSpPr bwMode="auto">
          <a:xfrm>
            <a:off x="4349750" y="2284413"/>
            <a:ext cx="1781175" cy="1663700"/>
            <a:chOff x="2020" y="357"/>
            <a:chExt cx="1148" cy="1194"/>
          </a:xfrm>
        </p:grpSpPr>
        <p:pic>
          <p:nvPicPr>
            <p:cNvPr id="41028" name="Oval Callout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0" y="357"/>
              <a:ext cx="1148" cy="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9" name="Text Box 115"/>
            <p:cNvSpPr txBox="1">
              <a:spLocks noChangeArrowheads="1"/>
            </p:cNvSpPr>
            <p:nvPr/>
          </p:nvSpPr>
          <p:spPr bwMode="auto">
            <a:xfrm>
              <a:off x="2219" y="996"/>
              <a:ext cx="746"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900">
                  <a:solidFill>
                    <a:schemeClr val="tx1"/>
                  </a:solidFill>
                  <a:latin typeface="Tw Cen MT" charset="0"/>
                  <a:ea typeface="ＭＳ Ｐゴシック" charset="0"/>
                  <a:cs typeface="ＭＳ Ｐゴシック" charset="0"/>
                </a:defRPr>
              </a:lvl1pPr>
              <a:lvl2pPr marL="742950" indent="-285750">
                <a:defRPr sz="2600">
                  <a:solidFill>
                    <a:schemeClr val="tx1"/>
                  </a:solidFill>
                  <a:latin typeface="Tw Cen MT" charset="0"/>
                  <a:ea typeface="ＭＳ Ｐゴシック" charset="0"/>
                </a:defRPr>
              </a:lvl2pPr>
              <a:lvl3pPr marL="1143000">
                <a:defRPr sz="2300">
                  <a:solidFill>
                    <a:schemeClr val="tx1"/>
                  </a:solidFill>
                  <a:latin typeface="Tw Cen MT" charset="0"/>
                  <a:ea typeface="ＭＳ Ｐゴシック" charset="0"/>
                </a:defRPr>
              </a:lvl3pPr>
              <a:lvl4pPr marL="1600200">
                <a:defRPr sz="2000">
                  <a:solidFill>
                    <a:schemeClr val="tx1"/>
                  </a:solidFill>
                  <a:latin typeface="Tw Cen MT" charset="0"/>
                  <a:ea typeface="ＭＳ Ｐゴシック" charset="0"/>
                </a:defRPr>
              </a:lvl4pPr>
              <a:lvl5pPr marL="2057400">
                <a:defRPr sz="2000">
                  <a:solidFill>
                    <a:schemeClr val="tx1"/>
                  </a:solidFill>
                  <a:latin typeface="Tw Cen MT" charset="0"/>
                  <a:ea typeface="ＭＳ Ｐゴシック" charset="0"/>
                </a:defRPr>
              </a:lvl5pPr>
              <a:lvl6pPr marL="25146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6pPr>
              <a:lvl7pPr marL="29718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7pPr>
              <a:lvl8pPr marL="34290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8pPr>
              <a:lvl9pPr marL="38862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9pPr>
            </a:lstStyle>
            <a:p>
              <a:pPr algn="ctr" eaLnBrk="0" hangingPunct="0"/>
              <a:r>
                <a:rPr lang="en-US" sz="2400" b="1">
                  <a:solidFill>
                    <a:srgbClr val="FFFFFF"/>
                  </a:solidFill>
                  <a:latin typeface="Calibri" charset="0"/>
                </a:rPr>
                <a:t>WHAT?</a:t>
              </a:r>
            </a:p>
          </p:txBody>
        </p:sp>
      </p:grpSp>
      <p:grpSp>
        <p:nvGrpSpPr>
          <p:cNvPr id="3" name="Oval Callout 7"/>
          <p:cNvGrpSpPr>
            <a:grpSpLocks/>
          </p:cNvGrpSpPr>
          <p:nvPr/>
        </p:nvGrpSpPr>
        <p:grpSpPr bwMode="auto">
          <a:xfrm>
            <a:off x="5732463" y="1866900"/>
            <a:ext cx="2471737" cy="931863"/>
            <a:chOff x="2484" y="115"/>
            <a:chExt cx="1594" cy="668"/>
          </a:xfrm>
        </p:grpSpPr>
        <p:pic>
          <p:nvPicPr>
            <p:cNvPr id="41026" name="Oval Callout 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 y="115"/>
              <a:ext cx="159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7" name="Text Box 118"/>
            <p:cNvSpPr txBox="1">
              <a:spLocks noChangeArrowheads="1"/>
            </p:cNvSpPr>
            <p:nvPr/>
          </p:nvSpPr>
          <p:spPr bwMode="auto">
            <a:xfrm>
              <a:off x="3131" y="228"/>
              <a:ext cx="746"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900">
                  <a:solidFill>
                    <a:schemeClr val="tx1"/>
                  </a:solidFill>
                  <a:latin typeface="Tw Cen MT" charset="0"/>
                  <a:ea typeface="ＭＳ Ｐゴシック" charset="0"/>
                  <a:cs typeface="ＭＳ Ｐゴシック" charset="0"/>
                </a:defRPr>
              </a:lvl1pPr>
              <a:lvl2pPr marL="742950" indent="-285750">
                <a:defRPr sz="2600">
                  <a:solidFill>
                    <a:schemeClr val="tx1"/>
                  </a:solidFill>
                  <a:latin typeface="Tw Cen MT" charset="0"/>
                  <a:ea typeface="ＭＳ Ｐゴシック" charset="0"/>
                </a:defRPr>
              </a:lvl2pPr>
              <a:lvl3pPr marL="1143000">
                <a:defRPr sz="2300">
                  <a:solidFill>
                    <a:schemeClr val="tx1"/>
                  </a:solidFill>
                  <a:latin typeface="Tw Cen MT" charset="0"/>
                  <a:ea typeface="ＭＳ Ｐゴシック" charset="0"/>
                </a:defRPr>
              </a:lvl3pPr>
              <a:lvl4pPr marL="1600200">
                <a:defRPr sz="2000">
                  <a:solidFill>
                    <a:schemeClr val="tx1"/>
                  </a:solidFill>
                  <a:latin typeface="Tw Cen MT" charset="0"/>
                  <a:ea typeface="ＭＳ Ｐゴシック" charset="0"/>
                </a:defRPr>
              </a:lvl4pPr>
              <a:lvl5pPr marL="2057400">
                <a:defRPr sz="2000">
                  <a:solidFill>
                    <a:schemeClr val="tx1"/>
                  </a:solidFill>
                  <a:latin typeface="Tw Cen MT" charset="0"/>
                  <a:ea typeface="ＭＳ Ｐゴシック" charset="0"/>
                </a:defRPr>
              </a:lvl5pPr>
              <a:lvl6pPr marL="25146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6pPr>
              <a:lvl7pPr marL="29718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7pPr>
              <a:lvl8pPr marL="34290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8pPr>
              <a:lvl9pPr marL="38862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9pPr>
            </a:lstStyle>
            <a:p>
              <a:pPr algn="ctr" eaLnBrk="0" hangingPunct="0"/>
              <a:r>
                <a:rPr lang="en-US" sz="2400" b="1">
                  <a:solidFill>
                    <a:srgbClr val="FFFFFF"/>
                  </a:solidFill>
                  <a:latin typeface="Calibri" charset="0"/>
                </a:rPr>
                <a:t>WHO?</a:t>
              </a:r>
            </a:p>
          </p:txBody>
        </p:sp>
      </p:grpSp>
      <p:grpSp>
        <p:nvGrpSpPr>
          <p:cNvPr id="4" name="Oval Callout 5"/>
          <p:cNvGrpSpPr>
            <a:grpSpLocks/>
          </p:cNvGrpSpPr>
          <p:nvPr/>
        </p:nvGrpSpPr>
        <p:grpSpPr bwMode="auto">
          <a:xfrm>
            <a:off x="1674813" y="2489200"/>
            <a:ext cx="1911350" cy="1139825"/>
            <a:chOff x="530" y="541"/>
            <a:chExt cx="1233" cy="818"/>
          </a:xfrm>
        </p:grpSpPr>
        <p:pic>
          <p:nvPicPr>
            <p:cNvPr id="41024" name="Oval Callou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 y="541"/>
              <a:ext cx="1233" cy="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5" name="Text Box 121"/>
            <p:cNvSpPr txBox="1">
              <a:spLocks noChangeArrowheads="1"/>
            </p:cNvSpPr>
            <p:nvPr/>
          </p:nvSpPr>
          <p:spPr bwMode="auto">
            <a:xfrm>
              <a:off x="738" y="763"/>
              <a:ext cx="78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900">
                  <a:solidFill>
                    <a:schemeClr val="tx1"/>
                  </a:solidFill>
                  <a:latin typeface="Tw Cen MT" charset="0"/>
                  <a:ea typeface="ＭＳ Ｐゴシック" charset="0"/>
                  <a:cs typeface="ＭＳ Ｐゴシック" charset="0"/>
                </a:defRPr>
              </a:lvl1pPr>
              <a:lvl2pPr marL="742950" indent="-285750">
                <a:defRPr sz="2600">
                  <a:solidFill>
                    <a:schemeClr val="tx1"/>
                  </a:solidFill>
                  <a:latin typeface="Tw Cen MT" charset="0"/>
                  <a:ea typeface="ＭＳ Ｐゴシック" charset="0"/>
                </a:defRPr>
              </a:lvl2pPr>
              <a:lvl3pPr marL="1143000">
                <a:defRPr sz="2300">
                  <a:solidFill>
                    <a:schemeClr val="tx1"/>
                  </a:solidFill>
                  <a:latin typeface="Tw Cen MT" charset="0"/>
                  <a:ea typeface="ＭＳ Ｐゴシック" charset="0"/>
                </a:defRPr>
              </a:lvl3pPr>
              <a:lvl4pPr marL="1600200">
                <a:defRPr sz="2000">
                  <a:solidFill>
                    <a:schemeClr val="tx1"/>
                  </a:solidFill>
                  <a:latin typeface="Tw Cen MT" charset="0"/>
                  <a:ea typeface="ＭＳ Ｐゴシック" charset="0"/>
                </a:defRPr>
              </a:lvl4pPr>
              <a:lvl5pPr marL="2057400">
                <a:defRPr sz="2000">
                  <a:solidFill>
                    <a:schemeClr val="tx1"/>
                  </a:solidFill>
                  <a:latin typeface="Tw Cen MT" charset="0"/>
                  <a:ea typeface="ＭＳ Ｐゴシック" charset="0"/>
                </a:defRPr>
              </a:lvl5pPr>
              <a:lvl6pPr marL="25146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6pPr>
              <a:lvl7pPr marL="29718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7pPr>
              <a:lvl8pPr marL="34290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8pPr>
              <a:lvl9pPr marL="38862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9pPr>
            </a:lstStyle>
            <a:p>
              <a:pPr algn="ctr" eaLnBrk="0" hangingPunct="0"/>
              <a:r>
                <a:rPr lang="en-US" sz="2400" b="1">
                  <a:solidFill>
                    <a:srgbClr val="FFFFFF"/>
                  </a:solidFill>
                  <a:latin typeface="Calibri" charset="0"/>
                </a:rPr>
                <a:t>WHEN?</a:t>
              </a:r>
            </a:p>
          </p:txBody>
        </p:sp>
      </p:grpSp>
    </p:spTree>
    <p:extLst>
      <p:ext uri="{BB962C8B-B14F-4D97-AF65-F5344CB8AC3E}">
        <p14:creationId xmlns:p14="http://schemas.microsoft.com/office/powerpoint/2010/main" val="24958410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par>
                          <p:cTn id="24" fill="hold" nodeType="afterGroup">
                            <p:stCondLst>
                              <p:cond delay="500"/>
                            </p:stCondLst>
                            <p:childTnLst>
                              <p:par>
                                <p:cTn id="25" presetID="10" presetClass="entr" presetSubtype="0" fill="hold" nodeType="afterEffect">
                                  <p:stCondLst>
                                    <p:cond delay="0"/>
                                  </p:stCondLst>
                                  <p:childTnLst>
                                    <p:set>
                                      <p:cBhvr>
                                        <p:cTn id="26" dur="1" fill="hold">
                                          <p:stCondLst>
                                            <p:cond delay="0"/>
                                          </p:stCondLst>
                                        </p:cTn>
                                        <p:tgtEl>
                                          <p:spTgt spid="40007"/>
                                        </p:tgtEl>
                                        <p:attrNameLst>
                                          <p:attrName>style.visibility</p:attrName>
                                        </p:attrNameLst>
                                      </p:cBhvr>
                                      <p:to>
                                        <p:strVal val="visible"/>
                                      </p:to>
                                    </p:set>
                                    <p:animEffect transition="in" filter="fade">
                                      <p:cBhvr>
                                        <p:cTn id="27" dur="500"/>
                                        <p:tgtEl>
                                          <p:spTgt spid="400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12775" y="228600"/>
            <a:ext cx="8153400" cy="990600"/>
          </a:xfrm>
        </p:spPr>
        <p:txBody>
          <a:bodyPr>
            <a:normAutofit fontScale="90000"/>
          </a:bodyPr>
          <a:lstStyle/>
          <a:p>
            <a:pPr eaLnBrk="1" hangingPunct="1"/>
            <a:r>
              <a:rPr lang="en-US" sz="3600" b="1">
                <a:solidFill>
                  <a:schemeClr val="accent2"/>
                </a:solidFill>
                <a:latin typeface="Tw Cen MT" charset="0"/>
                <a:ea typeface="ＭＳ Ｐゴシック" charset="0"/>
              </a:rPr>
              <a:t>4 Steps to Prepare Income Statement</a:t>
            </a:r>
            <a:endParaRPr lang="en-US" sz="3600">
              <a:latin typeface="Tw Cen MT" charset="0"/>
              <a:ea typeface="ＭＳ Ｐゴシック" charset="0"/>
            </a:endParaRPr>
          </a:p>
        </p:txBody>
      </p:sp>
      <p:sp>
        <p:nvSpPr>
          <p:cNvPr id="63491" name="Rectangle 3"/>
          <p:cNvSpPr>
            <a:spLocks noGrp="1" noChangeArrowheads="1"/>
          </p:cNvSpPr>
          <p:nvPr>
            <p:ph idx="1"/>
          </p:nvPr>
        </p:nvSpPr>
        <p:spPr>
          <a:xfrm>
            <a:off x="612775" y="1600200"/>
            <a:ext cx="8153400" cy="4495800"/>
          </a:xfrm>
        </p:spPr>
        <p:txBody>
          <a:bodyPr/>
          <a:lstStyle/>
          <a:p>
            <a:pPr marL="533400" indent="-533400" eaLnBrk="1" hangingPunct="1">
              <a:buFontTx/>
              <a:buAutoNum type="arabicPeriod" startAt="2"/>
            </a:pPr>
            <a:r>
              <a:rPr lang="en-US" b="1" i="1" dirty="0">
                <a:solidFill>
                  <a:schemeClr val="tx2"/>
                </a:solidFill>
                <a:latin typeface="Tw Cen MT" charset="0"/>
                <a:ea typeface="ＭＳ Ｐゴシック" charset="0"/>
              </a:rPr>
              <a:t>Organize the Revenue Section</a:t>
            </a:r>
          </a:p>
          <a:p>
            <a:pPr marL="454025" lvl="2" indent="0" eaLnBrk="1" hangingPunct="1">
              <a:buFont typeface="Wingdings" charset="0"/>
              <a:buNone/>
            </a:pPr>
            <a:r>
              <a:rPr lang="en-US" sz="2600" dirty="0">
                <a:latin typeface="Tw Cen MT" charset="0"/>
                <a:ea typeface="ＭＳ Ｐゴシック" charset="0"/>
              </a:rPr>
              <a:t>The money, or the promise of money, received from the sale of goods or services is called</a:t>
            </a:r>
            <a:r>
              <a:rPr lang="en-US" sz="2600" dirty="0">
                <a:solidFill>
                  <a:srgbClr val="CC0000"/>
                </a:solidFill>
                <a:latin typeface="Tw Cen MT" charset="0"/>
                <a:ea typeface="ＭＳ Ｐゴシック" charset="0"/>
              </a:rPr>
              <a:t> </a:t>
            </a:r>
            <a:r>
              <a:rPr lang="en-US" sz="2600" dirty="0">
                <a:solidFill>
                  <a:schemeClr val="tx2"/>
                </a:solidFill>
                <a:latin typeface="Tw Cen MT" charset="0"/>
                <a:ea typeface="ＭＳ Ｐゴシック" charset="0"/>
              </a:rPr>
              <a:t>REVENUE</a:t>
            </a:r>
            <a:r>
              <a:rPr lang="en-US" sz="2600" dirty="0">
                <a:latin typeface="Tw Cen MT" charset="0"/>
                <a:ea typeface="ＭＳ Ｐゴシック" charset="0"/>
              </a:rPr>
              <a:t> </a:t>
            </a:r>
          </a:p>
          <a:p>
            <a:pPr marL="454025" lvl="2" indent="0" eaLnBrk="1" hangingPunct="1">
              <a:buFont typeface="Wingdings" charset="0"/>
              <a:buNone/>
            </a:pPr>
            <a:r>
              <a:rPr lang="en-US" sz="2600" dirty="0">
                <a:latin typeface="Tw Cen MT" charset="0"/>
                <a:ea typeface="ＭＳ Ｐゴシック" charset="0"/>
              </a:rPr>
              <a:t>All sources of revenue should be listed</a:t>
            </a:r>
          </a:p>
          <a:p>
            <a:pPr marL="533400" indent="-533400" eaLnBrk="1" hangingPunct="1">
              <a:buFontTx/>
              <a:buNone/>
            </a:pPr>
            <a:endParaRPr lang="en-US" dirty="0">
              <a:latin typeface="Tw Cen MT" charset="0"/>
              <a:ea typeface="ＭＳ Ｐゴシック" charset="0"/>
            </a:endParaRPr>
          </a:p>
        </p:txBody>
      </p:sp>
      <p:pic>
        <p:nvPicPr>
          <p:cNvPr id="63492" name="Picture 4" descr="iStock_doctor%20with%20k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260850"/>
            <a:ext cx="3581400" cy="219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493" name="Picture 5" descr="Large_Lego_sto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260850"/>
            <a:ext cx="3171825"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45784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500"/>
                                        <p:tgtEl>
                                          <p:spTgt spid="63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fade">
                                      <p:cBhvr>
                                        <p:cTn id="12" dur="500"/>
                                        <p:tgtEl>
                                          <p:spTgt spid="634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fade">
                                      <p:cBhvr>
                                        <p:cTn id="17" dur="500"/>
                                        <p:tgtEl>
                                          <p:spTgt spid="63491">
                                            <p:txEl>
                                              <p:pRg st="2" end="2"/>
                                            </p:txEl>
                                          </p:spTgt>
                                        </p:tgtEl>
                                      </p:cBhvr>
                                    </p:animEffect>
                                  </p:childTnLst>
                                </p:cTn>
                              </p:par>
                            </p:childTnLst>
                          </p:cTn>
                        </p:par>
                        <p:par>
                          <p:cTn id="18" fill="hold" nodeType="afterGroup">
                            <p:stCondLst>
                              <p:cond delay="500"/>
                            </p:stCondLst>
                            <p:childTnLst>
                              <p:par>
                                <p:cTn id="19" presetID="35" presetClass="entr" presetSubtype="0" fill="hold" nodeType="afterEffect">
                                  <p:stCondLst>
                                    <p:cond delay="0"/>
                                  </p:stCondLst>
                                  <p:childTnLst>
                                    <p:set>
                                      <p:cBhvr>
                                        <p:cTn id="20" dur="1" fill="hold">
                                          <p:stCondLst>
                                            <p:cond delay="0"/>
                                          </p:stCondLst>
                                        </p:cTn>
                                        <p:tgtEl>
                                          <p:spTgt spid="63492"/>
                                        </p:tgtEl>
                                        <p:attrNameLst>
                                          <p:attrName>style.visibility</p:attrName>
                                        </p:attrNameLst>
                                      </p:cBhvr>
                                      <p:to>
                                        <p:strVal val="visible"/>
                                      </p:to>
                                    </p:set>
                                    <p:animEffect transition="in" filter="fade">
                                      <p:cBhvr>
                                        <p:cTn id="21" dur="2000"/>
                                        <p:tgtEl>
                                          <p:spTgt spid="63492"/>
                                        </p:tgtEl>
                                      </p:cBhvr>
                                    </p:animEffect>
                                    <p:anim calcmode="lin" valueType="num">
                                      <p:cBhvr>
                                        <p:cTn id="22" dur="2000" fill="hold"/>
                                        <p:tgtEl>
                                          <p:spTgt spid="63492"/>
                                        </p:tgtEl>
                                        <p:attrNameLst>
                                          <p:attrName>style.rotation</p:attrName>
                                        </p:attrNameLst>
                                      </p:cBhvr>
                                      <p:tavLst>
                                        <p:tav tm="0">
                                          <p:val>
                                            <p:fltVal val="720"/>
                                          </p:val>
                                        </p:tav>
                                        <p:tav tm="100000">
                                          <p:val>
                                            <p:fltVal val="0"/>
                                          </p:val>
                                        </p:tav>
                                      </p:tavLst>
                                    </p:anim>
                                    <p:anim calcmode="lin" valueType="num">
                                      <p:cBhvr>
                                        <p:cTn id="23" dur="2000" fill="hold"/>
                                        <p:tgtEl>
                                          <p:spTgt spid="63492"/>
                                        </p:tgtEl>
                                        <p:attrNameLst>
                                          <p:attrName>ppt_h</p:attrName>
                                        </p:attrNameLst>
                                      </p:cBhvr>
                                      <p:tavLst>
                                        <p:tav tm="0">
                                          <p:val>
                                            <p:fltVal val="0"/>
                                          </p:val>
                                        </p:tav>
                                        <p:tav tm="100000">
                                          <p:val>
                                            <p:strVal val="#ppt_h"/>
                                          </p:val>
                                        </p:tav>
                                      </p:tavLst>
                                    </p:anim>
                                    <p:anim calcmode="lin" valueType="num">
                                      <p:cBhvr>
                                        <p:cTn id="24" dur="2000" fill="hold"/>
                                        <p:tgtEl>
                                          <p:spTgt spid="63492"/>
                                        </p:tgtEl>
                                        <p:attrNameLst>
                                          <p:attrName>ppt_w</p:attrName>
                                        </p:attrNameLst>
                                      </p:cBhvr>
                                      <p:tavLst>
                                        <p:tav tm="0">
                                          <p:val>
                                            <p:fltVal val="0"/>
                                          </p:val>
                                        </p:tav>
                                        <p:tav tm="100000">
                                          <p:val>
                                            <p:strVal val="#ppt_w"/>
                                          </p:val>
                                        </p:tav>
                                      </p:tavLst>
                                    </p:anim>
                                  </p:childTnLst>
                                </p:cTn>
                              </p:par>
                            </p:childTnLst>
                          </p:cTn>
                        </p:par>
                        <p:par>
                          <p:cTn id="25" fill="hold" nodeType="afterGroup">
                            <p:stCondLst>
                              <p:cond delay="2500"/>
                            </p:stCondLst>
                            <p:childTnLst>
                              <p:par>
                                <p:cTn id="26" presetID="35" presetClass="entr" presetSubtype="0" fill="hold" nodeType="afterEffect">
                                  <p:stCondLst>
                                    <p:cond delay="0"/>
                                  </p:stCondLst>
                                  <p:childTnLst>
                                    <p:set>
                                      <p:cBhvr>
                                        <p:cTn id="27" dur="1" fill="hold">
                                          <p:stCondLst>
                                            <p:cond delay="0"/>
                                          </p:stCondLst>
                                        </p:cTn>
                                        <p:tgtEl>
                                          <p:spTgt spid="63493"/>
                                        </p:tgtEl>
                                        <p:attrNameLst>
                                          <p:attrName>style.visibility</p:attrName>
                                        </p:attrNameLst>
                                      </p:cBhvr>
                                      <p:to>
                                        <p:strVal val="visible"/>
                                      </p:to>
                                    </p:set>
                                    <p:animEffect transition="in" filter="fade">
                                      <p:cBhvr>
                                        <p:cTn id="28" dur="2000"/>
                                        <p:tgtEl>
                                          <p:spTgt spid="63493"/>
                                        </p:tgtEl>
                                      </p:cBhvr>
                                    </p:animEffect>
                                    <p:anim calcmode="lin" valueType="num">
                                      <p:cBhvr>
                                        <p:cTn id="29" dur="2000" fill="hold"/>
                                        <p:tgtEl>
                                          <p:spTgt spid="63493"/>
                                        </p:tgtEl>
                                        <p:attrNameLst>
                                          <p:attrName>style.rotation</p:attrName>
                                        </p:attrNameLst>
                                      </p:cBhvr>
                                      <p:tavLst>
                                        <p:tav tm="0">
                                          <p:val>
                                            <p:fltVal val="720"/>
                                          </p:val>
                                        </p:tav>
                                        <p:tav tm="100000">
                                          <p:val>
                                            <p:fltVal val="0"/>
                                          </p:val>
                                        </p:tav>
                                      </p:tavLst>
                                    </p:anim>
                                    <p:anim calcmode="lin" valueType="num">
                                      <p:cBhvr>
                                        <p:cTn id="30" dur="2000" fill="hold"/>
                                        <p:tgtEl>
                                          <p:spTgt spid="63493"/>
                                        </p:tgtEl>
                                        <p:attrNameLst>
                                          <p:attrName>ppt_h</p:attrName>
                                        </p:attrNameLst>
                                      </p:cBhvr>
                                      <p:tavLst>
                                        <p:tav tm="0">
                                          <p:val>
                                            <p:fltVal val="0"/>
                                          </p:val>
                                        </p:tav>
                                        <p:tav tm="100000">
                                          <p:val>
                                            <p:strVal val="#ppt_h"/>
                                          </p:val>
                                        </p:tav>
                                      </p:tavLst>
                                    </p:anim>
                                    <p:anim calcmode="lin" valueType="num">
                                      <p:cBhvr>
                                        <p:cTn id="31" dur="2000" fill="hold"/>
                                        <p:tgtEl>
                                          <p:spTgt spid="63493"/>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050" name="Group 66"/>
          <p:cNvGraphicFramePr>
            <a:graphicFrameLocks noGrp="1"/>
          </p:cNvGraphicFramePr>
          <p:nvPr/>
        </p:nvGraphicFramePr>
        <p:xfrm>
          <a:off x="1074738" y="1635125"/>
          <a:ext cx="6943725" cy="4918080"/>
        </p:xfrm>
        <a:graphic>
          <a:graphicData uri="http://schemas.openxmlformats.org/drawingml/2006/table">
            <a:tbl>
              <a:tblPr/>
              <a:tblGrid>
                <a:gridCol w="2332037"/>
                <a:gridCol w="1700213"/>
                <a:gridCol w="2911475"/>
              </a:tblGrid>
              <a:tr h="919163">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Jackson’s Shoe Cleaning Company</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Income Statement</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Year Ending December 31, 2012</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txBody>
                  <a:tcPr marL="8965" marR="8965" marT="8965" marB="0" anchor="b" horzOverflow="overflow">
                    <a:lnL>
                      <a:noFill/>
                    </a:lnL>
                    <a:lnR>
                      <a:noFill/>
                    </a:lnR>
                    <a:lnT>
                      <a:noFill/>
                    </a:lnT>
                    <a:lnB>
                      <a:noFill/>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Revenue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Sales</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$150,000.00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Total Revenue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sng" strike="noStrike" cap="none" normalizeH="0" baseline="0">
                          <a:ln>
                            <a:noFill/>
                          </a:ln>
                          <a:solidFill>
                            <a:srgbClr val="000000"/>
                          </a:solidFill>
                          <a:effectLst/>
                          <a:latin typeface="Tw Cen MT" charset="0"/>
                          <a:ea typeface="ＭＳ Ｐゴシック" charset="0"/>
                          <a:cs typeface="ＭＳ Ｐゴシック" charset="0"/>
                        </a:rPr>
                        <a:t>$    150,000.00</a:t>
                      </a:r>
                      <a:endParaRPr kumimoji="0" lang="en-CA"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Expenses</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Rent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10,000.00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Salaries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10,000.00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Supplies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5,000.00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Total Expenses</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a:ln>
                            <a:noFill/>
                          </a:ln>
                          <a:solidFill>
                            <a:srgbClr val="000000"/>
                          </a:solidFill>
                          <a:effectLst/>
                          <a:latin typeface="Tw Cen MT" charset="0"/>
                          <a:ea typeface="ＭＳ Ｐゴシック" charset="0"/>
                          <a:cs typeface="ＭＳ Ｐゴシック" charset="0"/>
                        </a:rPr>
                        <a:t>25,000.00</a:t>
                      </a: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6987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Net Income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sng" strike="noStrike" cap="none" normalizeH="0" baseline="0">
                          <a:ln>
                            <a:noFill/>
                          </a:ln>
                          <a:solidFill>
                            <a:srgbClr val="000000"/>
                          </a:solidFill>
                          <a:effectLst/>
                          <a:latin typeface="Tw Cen MT" charset="0"/>
                          <a:ea typeface="ＭＳ Ｐゴシック" charset="0"/>
                          <a:cs typeface="ＭＳ Ｐゴシック" charset="0"/>
                        </a:rPr>
                        <a:t> $       125,000.00</a:t>
                      </a: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bl>
          </a:graphicData>
        </a:graphic>
      </p:graphicFrame>
      <p:sp>
        <p:nvSpPr>
          <p:cNvPr id="43068" name="Rectangle 2"/>
          <p:cNvSpPr>
            <a:spLocks noGrp="1" noChangeArrowheads="1"/>
          </p:cNvSpPr>
          <p:nvPr>
            <p:ph type="title"/>
          </p:nvPr>
        </p:nvSpPr>
        <p:spPr>
          <a:xfrm>
            <a:off x="612775" y="228600"/>
            <a:ext cx="8153400" cy="990600"/>
          </a:xfrm>
        </p:spPr>
        <p:txBody>
          <a:bodyPr/>
          <a:lstStyle/>
          <a:p>
            <a:pPr eaLnBrk="1" hangingPunct="1"/>
            <a:r>
              <a:rPr lang="en-US" sz="3600" b="1">
                <a:solidFill>
                  <a:schemeClr val="accent2"/>
                </a:solidFill>
                <a:latin typeface="Tw Cen MT" charset="0"/>
                <a:ea typeface="ＭＳ Ｐゴシック" charset="0"/>
              </a:rPr>
              <a:t>Income Statement</a:t>
            </a:r>
            <a:endParaRPr lang="en-US" sz="3600">
              <a:latin typeface="Tw Cen MT" charset="0"/>
              <a:ea typeface="ＭＳ Ｐゴシック" charset="0"/>
            </a:endParaRPr>
          </a:p>
        </p:txBody>
      </p:sp>
      <p:sp>
        <p:nvSpPr>
          <p:cNvPr id="9" name="Rounded Rectangle 8"/>
          <p:cNvSpPr/>
          <p:nvPr/>
        </p:nvSpPr>
        <p:spPr>
          <a:xfrm>
            <a:off x="1074738" y="2597150"/>
            <a:ext cx="6943725" cy="1344613"/>
          </a:xfrm>
          <a:prstGeom prst="roundRect">
            <a:avLst/>
          </a:prstGeom>
          <a:noFill/>
          <a:ln w="47625">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buFont typeface="Wingdings 2" pitchFamily="18" charset="2"/>
              <a:buNone/>
              <a:defRPr/>
            </a:pPr>
            <a:endParaRPr lang="en-US">
              <a:ln w="28575" cmpd="sng">
                <a:solidFill>
                  <a:schemeClr val="tx1"/>
                </a:solidFill>
              </a:ln>
            </a:endParaRPr>
          </a:p>
        </p:txBody>
      </p:sp>
      <p:grpSp>
        <p:nvGrpSpPr>
          <p:cNvPr id="2" name="Oval Callout 10"/>
          <p:cNvGrpSpPr>
            <a:grpSpLocks/>
          </p:cNvGrpSpPr>
          <p:nvPr/>
        </p:nvGrpSpPr>
        <p:grpSpPr bwMode="auto">
          <a:xfrm>
            <a:off x="6383338" y="3941763"/>
            <a:ext cx="2382837" cy="990600"/>
            <a:chOff x="3537" y="879"/>
            <a:chExt cx="1693" cy="864"/>
          </a:xfrm>
        </p:grpSpPr>
        <p:pic>
          <p:nvPicPr>
            <p:cNvPr id="43071" name="Oval Callout 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7" y="879"/>
              <a:ext cx="1693"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72" name="Text Box 10"/>
            <p:cNvSpPr txBox="1">
              <a:spLocks noChangeArrowheads="1"/>
            </p:cNvSpPr>
            <p:nvPr/>
          </p:nvSpPr>
          <p:spPr bwMode="auto">
            <a:xfrm>
              <a:off x="4119" y="1106"/>
              <a:ext cx="882" cy="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900">
                  <a:solidFill>
                    <a:schemeClr val="tx1"/>
                  </a:solidFill>
                  <a:latin typeface="Tw Cen MT" charset="0"/>
                  <a:ea typeface="ＭＳ Ｐゴシック" charset="0"/>
                  <a:cs typeface="ＭＳ Ｐゴシック" charset="0"/>
                </a:defRPr>
              </a:lvl1pPr>
              <a:lvl2pPr marL="742950" indent="-285750">
                <a:defRPr sz="2600">
                  <a:solidFill>
                    <a:schemeClr val="tx1"/>
                  </a:solidFill>
                  <a:latin typeface="Tw Cen MT" charset="0"/>
                  <a:ea typeface="ＭＳ Ｐゴシック" charset="0"/>
                </a:defRPr>
              </a:lvl2pPr>
              <a:lvl3pPr marL="1143000">
                <a:defRPr sz="2300">
                  <a:solidFill>
                    <a:schemeClr val="tx1"/>
                  </a:solidFill>
                  <a:latin typeface="Tw Cen MT" charset="0"/>
                  <a:ea typeface="ＭＳ Ｐゴシック" charset="0"/>
                </a:defRPr>
              </a:lvl3pPr>
              <a:lvl4pPr marL="1600200">
                <a:defRPr sz="2000">
                  <a:solidFill>
                    <a:schemeClr val="tx1"/>
                  </a:solidFill>
                  <a:latin typeface="Tw Cen MT" charset="0"/>
                  <a:ea typeface="ＭＳ Ｐゴシック" charset="0"/>
                </a:defRPr>
              </a:lvl4pPr>
              <a:lvl5pPr marL="2057400">
                <a:defRPr sz="2000">
                  <a:solidFill>
                    <a:schemeClr val="tx1"/>
                  </a:solidFill>
                  <a:latin typeface="Tw Cen MT" charset="0"/>
                  <a:ea typeface="ＭＳ Ｐゴシック" charset="0"/>
                </a:defRPr>
              </a:lvl5pPr>
              <a:lvl6pPr marL="25146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6pPr>
              <a:lvl7pPr marL="29718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7pPr>
              <a:lvl8pPr marL="34290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8pPr>
              <a:lvl9pPr marL="3886200" eaLnBrk="0" fontAlgn="base" hangingPunct="0">
                <a:spcBef>
                  <a:spcPts val="400"/>
                </a:spcBef>
                <a:spcAft>
                  <a:spcPct val="0"/>
                </a:spcAft>
                <a:buClr>
                  <a:srgbClr val="FFB400"/>
                </a:buClr>
                <a:buSzPct val="65000"/>
                <a:buFont typeface="Wingdings" charset="0"/>
                <a:buChar char=""/>
                <a:defRPr sz="2000">
                  <a:solidFill>
                    <a:schemeClr val="tx1"/>
                  </a:solidFill>
                  <a:latin typeface="Tw Cen MT" charset="0"/>
                  <a:ea typeface="ＭＳ Ｐゴシック" charset="0"/>
                </a:defRPr>
              </a:lvl9pPr>
            </a:lstStyle>
            <a:p>
              <a:pPr algn="ctr" eaLnBrk="0" hangingPunct="0"/>
              <a:r>
                <a:rPr lang="en-US" sz="2000" b="1">
                  <a:solidFill>
                    <a:srgbClr val="FFFFFF"/>
                  </a:solidFill>
                  <a:latin typeface="Calibri" charset="0"/>
                </a:rPr>
                <a:t>REVENUE</a:t>
              </a:r>
            </a:p>
          </p:txBody>
        </p:sp>
      </p:grpSp>
    </p:spTree>
    <p:extLst>
      <p:ext uri="{BB962C8B-B14F-4D97-AF65-F5344CB8AC3E}">
        <p14:creationId xmlns:p14="http://schemas.microsoft.com/office/powerpoint/2010/main" val="33108077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par>
                          <p:cTn id="8" fill="hold" nodeType="afterGroup">
                            <p:stCondLst>
                              <p:cond delay="20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nodeType="afterGroup">
                            <p:stCondLst>
                              <p:cond delay="2500"/>
                            </p:stCondLst>
                            <p:childTnLst>
                              <p:par>
                                <p:cTn id="15" presetID="10" presetClass="entr" presetSubtype="0" fill="hold" nodeType="afterEffect">
                                  <p:stCondLst>
                                    <p:cond delay="0"/>
                                  </p:stCondLst>
                                  <p:childTnLst>
                                    <p:set>
                                      <p:cBhvr>
                                        <p:cTn id="16" dur="1" fill="hold">
                                          <p:stCondLst>
                                            <p:cond delay="0"/>
                                          </p:stCondLst>
                                        </p:cTn>
                                        <p:tgtEl>
                                          <p:spTgt spid="42050"/>
                                        </p:tgtEl>
                                        <p:attrNameLst>
                                          <p:attrName>style.visibility</p:attrName>
                                        </p:attrNameLst>
                                      </p:cBhvr>
                                      <p:to>
                                        <p:strVal val="visible"/>
                                      </p:to>
                                    </p:set>
                                    <p:animEffect transition="in" filter="fade">
                                      <p:cBhvr>
                                        <p:cTn id="17" dur="500"/>
                                        <p:tgtEl>
                                          <p:spTgt spid="4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12775" y="228600"/>
            <a:ext cx="8153400" cy="990600"/>
          </a:xfrm>
        </p:spPr>
        <p:txBody>
          <a:bodyPr>
            <a:normAutofit fontScale="90000"/>
          </a:bodyPr>
          <a:lstStyle/>
          <a:p>
            <a:pPr eaLnBrk="1" hangingPunct="1"/>
            <a:r>
              <a:rPr lang="en-US" sz="3600" b="1">
                <a:solidFill>
                  <a:schemeClr val="accent2"/>
                </a:solidFill>
                <a:latin typeface="Tw Cen MT" charset="0"/>
                <a:ea typeface="ＭＳ Ｐゴシック" charset="0"/>
              </a:rPr>
              <a:t>4 Steps to Prepare Income Statement</a:t>
            </a:r>
            <a:endParaRPr lang="en-US" sz="3600">
              <a:latin typeface="Tw Cen MT" charset="0"/>
              <a:ea typeface="ＭＳ Ｐゴシック" charset="0"/>
            </a:endParaRPr>
          </a:p>
        </p:txBody>
      </p:sp>
      <p:sp>
        <p:nvSpPr>
          <p:cNvPr id="66563" name="Rectangle 3"/>
          <p:cNvSpPr>
            <a:spLocks noGrp="1" noChangeArrowheads="1"/>
          </p:cNvSpPr>
          <p:nvPr>
            <p:ph idx="1"/>
          </p:nvPr>
        </p:nvSpPr>
        <p:spPr>
          <a:xfrm>
            <a:off x="612775" y="1600200"/>
            <a:ext cx="8153400" cy="4495800"/>
          </a:xfrm>
        </p:spPr>
        <p:txBody>
          <a:bodyPr/>
          <a:lstStyle/>
          <a:p>
            <a:pPr marL="533400" indent="-533400" eaLnBrk="1" hangingPunct="1">
              <a:buFontTx/>
              <a:buAutoNum type="arabicPeriod" startAt="3"/>
              <a:defRPr/>
            </a:pPr>
            <a:r>
              <a:rPr lang="en-US" b="1" i="1" dirty="0">
                <a:solidFill>
                  <a:schemeClr val="tx2"/>
                </a:solidFill>
                <a:ea typeface="ＭＳ Ｐゴシック" charset="0"/>
              </a:rPr>
              <a:t>Organize the Expenses Section</a:t>
            </a:r>
          </a:p>
          <a:p>
            <a:pPr marL="452438" indent="0" eaLnBrk="1" hangingPunct="1">
              <a:buFont typeface="Wingdings" charset="0"/>
              <a:buNone/>
              <a:defRPr/>
            </a:pPr>
            <a:r>
              <a:rPr lang="en-US" dirty="0">
                <a:solidFill>
                  <a:schemeClr val="tx2"/>
                </a:solidFill>
                <a:ea typeface="ＭＳ Ｐゴシック" charset="0"/>
              </a:rPr>
              <a:t>OPERATING EXPENSES </a:t>
            </a:r>
            <a:r>
              <a:rPr lang="en-US" dirty="0">
                <a:ea typeface="ＭＳ Ｐゴシック" charset="0"/>
              </a:rPr>
              <a:t>are the costs of operating the business; used to help generate revenue </a:t>
            </a:r>
          </a:p>
          <a:p>
            <a:pPr marL="457200" lvl="1" indent="0" eaLnBrk="1" hangingPunct="1">
              <a:buFont typeface="Wingdings 2" charset="0"/>
              <a:buNone/>
              <a:defRPr/>
            </a:pPr>
            <a:r>
              <a:rPr lang="en-US" dirty="0">
                <a:ea typeface="ＭＳ Ｐゴシック" charset="0"/>
              </a:rPr>
              <a:t>Ex: salaries, advertising, maintenance, and utilities</a:t>
            </a:r>
          </a:p>
          <a:p>
            <a:pPr marL="533400" indent="-533400" eaLnBrk="1" hangingPunct="1">
              <a:defRPr/>
            </a:pPr>
            <a:endParaRPr lang="en-US" dirty="0">
              <a:ea typeface="ＭＳ Ｐゴシック" charset="0"/>
            </a:endParaRPr>
          </a:p>
        </p:txBody>
      </p:sp>
      <p:sp>
        <p:nvSpPr>
          <p:cNvPr id="2" name="Rounded Rectangle 1"/>
          <p:cNvSpPr>
            <a:spLocks noChangeArrowheads="1"/>
          </p:cNvSpPr>
          <p:nvPr/>
        </p:nvSpPr>
        <p:spPr bwMode="auto">
          <a:xfrm>
            <a:off x="990600" y="4419600"/>
            <a:ext cx="7239000" cy="1524000"/>
          </a:xfrm>
          <a:prstGeom prst="roundRect">
            <a:avLst>
              <a:gd name="adj" fmla="val 16667"/>
            </a:avLst>
          </a:prstGeom>
          <a:solidFill>
            <a:schemeClr val="accent1"/>
          </a:solidFill>
          <a:ln w="10000">
            <a:solidFill>
              <a:schemeClr val="accent1"/>
            </a:solidFill>
            <a:round/>
            <a:headEnd/>
            <a:tailEnd/>
          </a:ln>
          <a:effectLst>
            <a:outerShdw blurRad="63500" dist="30000" dir="5400000" rotWithShape="0">
              <a:srgbClr val="000000">
                <a:alpha val="45000"/>
              </a:srgbClr>
            </a:outerShdw>
          </a:effectLst>
        </p:spPr>
        <p:txBody>
          <a:bodyPr anchor="ctr"/>
          <a:lstStyle/>
          <a:p>
            <a:pPr marL="0" lvl="2" algn="ctr" eaLnBrk="0" hangingPunct="0">
              <a:lnSpc>
                <a:spcPct val="100000"/>
              </a:lnSpc>
              <a:buFont typeface="Wingdings 2" pitchFamily="18" charset="2"/>
              <a:buNone/>
              <a:defRPr/>
            </a:pPr>
            <a:r>
              <a:rPr lang="en-US" sz="2400" b="1" dirty="0">
                <a:solidFill>
                  <a:srgbClr val="FFFF00"/>
                </a:solidFill>
                <a:latin typeface="Calibri" pitchFamily="34" charset="0"/>
                <a:ea typeface="ＭＳ Ｐゴシック" pitchFamily="34" charset="-128"/>
                <a:cs typeface="Arial" charset="0"/>
              </a:rPr>
              <a:t>MATCHING PRINCIPLE:</a:t>
            </a:r>
            <a:r>
              <a:rPr lang="en-US" sz="2400" dirty="0">
                <a:solidFill>
                  <a:srgbClr val="FFFFFF"/>
                </a:solidFill>
                <a:latin typeface="Calibri" pitchFamily="34" charset="0"/>
                <a:ea typeface="ＭＳ Ｐゴシック" pitchFamily="34" charset="-128"/>
                <a:cs typeface="Arial" charset="0"/>
              </a:rPr>
              <a:t> All the costs of doing business in a particular time period are matched with the revenue generated during the same period.</a:t>
            </a:r>
            <a:endParaRPr lang="en-US" dirty="0">
              <a:solidFill>
                <a:srgbClr val="FFFFFF"/>
              </a:solidFill>
              <a:latin typeface="Calibri" pitchFamily="34" charset="0"/>
              <a:ea typeface="ＭＳ Ｐゴシック" pitchFamily="34" charset="-128"/>
              <a:cs typeface="Arial" charset="0"/>
            </a:endParaRPr>
          </a:p>
        </p:txBody>
      </p:sp>
    </p:spTree>
    <p:extLst>
      <p:ext uri="{BB962C8B-B14F-4D97-AF65-F5344CB8AC3E}">
        <p14:creationId xmlns:p14="http://schemas.microsoft.com/office/powerpoint/2010/main" val="24624609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fade">
                                      <p:cBhvr>
                                        <p:cTn id="12" dur="500"/>
                                        <p:tgtEl>
                                          <p:spTgt spid="66563">
                                            <p:txEl>
                                              <p:pRg st="1" end="1"/>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66563">
                                            <p:txEl>
                                              <p:pRg st="2" end="2"/>
                                            </p:txEl>
                                          </p:spTgt>
                                        </p:tgtEl>
                                        <p:attrNameLst>
                                          <p:attrName>style.visibility</p:attrName>
                                        </p:attrNameLst>
                                      </p:cBhvr>
                                      <p:to>
                                        <p:strVal val="visible"/>
                                      </p:to>
                                    </p:set>
                                    <p:animEffect transition="in" filter="fade">
                                      <p:cBhvr>
                                        <p:cTn id="16" dur="500"/>
                                        <p:tgtEl>
                                          <p:spTgt spid="6656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dissolv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096" name="Group 64"/>
          <p:cNvGraphicFramePr>
            <a:graphicFrameLocks noGrp="1"/>
          </p:cNvGraphicFramePr>
          <p:nvPr/>
        </p:nvGraphicFramePr>
        <p:xfrm>
          <a:off x="1074738" y="1635125"/>
          <a:ext cx="6943725" cy="4918080"/>
        </p:xfrm>
        <a:graphic>
          <a:graphicData uri="http://schemas.openxmlformats.org/drawingml/2006/table">
            <a:tbl>
              <a:tblPr/>
              <a:tblGrid>
                <a:gridCol w="2332037"/>
                <a:gridCol w="1700213"/>
                <a:gridCol w="2911475"/>
              </a:tblGrid>
              <a:tr h="919163">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Jackson’s Shoe Cleaning Company</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Income Statement</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en-CA" sz="1800" b="1" i="0" u="none" strike="noStrike" cap="none" normalizeH="0" baseline="0">
                          <a:ln>
                            <a:noFill/>
                          </a:ln>
                          <a:solidFill>
                            <a:schemeClr val="bg1"/>
                          </a:solidFill>
                          <a:effectLst/>
                          <a:latin typeface="Tw Cen MT" charset="0"/>
                          <a:ea typeface="ＭＳ Ｐゴシック" charset="0"/>
                          <a:cs typeface="ＭＳ Ｐゴシック" charset="0"/>
                        </a:rPr>
                        <a:t>Year Ending December 31, 2012</a:t>
                      </a:r>
                      <a:endParaRPr kumimoji="0" lang="en-CA" sz="1800" b="1" i="0" u="none" strike="noStrike" cap="none" normalizeH="0" baseline="0">
                        <a:ln>
                          <a:noFill/>
                        </a:ln>
                        <a:solidFill>
                          <a:schemeClr val="bg1"/>
                        </a:solidFill>
                        <a:effectLst/>
                        <a:latin typeface="Calibri" charset="0"/>
                        <a:ea typeface="ＭＳ Ｐゴシック" charset="0"/>
                        <a:cs typeface="Arial" charset="0"/>
                      </a:endParaRPr>
                    </a:p>
                  </a:txBody>
                  <a:tcPr marL="8965" marR="8965" marT="8965" marB="0" anchor="b" horzOverflow="overflow">
                    <a:lnL>
                      <a:noFill/>
                    </a:lnL>
                    <a:lnR>
                      <a:noFill/>
                    </a:lnR>
                    <a:lnT>
                      <a:noFill/>
                    </a:lnT>
                    <a:lnB>
                      <a:noFill/>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Revenue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Sales</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$150,000.00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Total Revenue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sng" strike="noStrike" cap="none" normalizeH="0" baseline="0">
                          <a:ln>
                            <a:noFill/>
                          </a:ln>
                          <a:solidFill>
                            <a:srgbClr val="000000"/>
                          </a:solidFill>
                          <a:effectLst/>
                          <a:latin typeface="Tw Cen MT" charset="0"/>
                          <a:ea typeface="ＭＳ Ｐゴシック" charset="0"/>
                          <a:cs typeface="ＭＳ Ｐゴシック" charset="0"/>
                        </a:rPr>
                        <a:t>$    150,000.00</a:t>
                      </a:r>
                      <a:endParaRPr kumimoji="0" lang="en-CA"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Expenses</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Rent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10,000.00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Salaries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10,000.00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Supplies Expense</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5,000.00</a:t>
                      </a: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063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Total Expenses</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a:ln>
                            <a:noFill/>
                          </a:ln>
                          <a:solidFill>
                            <a:srgbClr val="000000"/>
                          </a:solidFill>
                          <a:effectLst/>
                          <a:latin typeface="Tw Cen MT" charset="0"/>
                          <a:ea typeface="ＭＳ Ｐゴシック" charset="0"/>
                          <a:cs typeface="ＭＳ Ｐゴシック" charset="0"/>
                        </a:rPr>
                        <a:t>25,000.00</a:t>
                      </a: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6987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en-CA" sz="1600" b="0"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619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Net Income</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none" strike="noStrike" cap="none" normalizeH="0" baseline="0">
                          <a:ln>
                            <a:noFill/>
                          </a:ln>
                          <a:solidFill>
                            <a:srgbClr val="000000"/>
                          </a:solidFill>
                          <a:effectLst/>
                          <a:latin typeface="Tw Cen MT" charset="0"/>
                          <a:ea typeface="ＭＳ Ｐゴシック" charset="0"/>
                          <a:cs typeface="ＭＳ Ｐゴシック" charset="0"/>
                        </a:rPr>
                        <a:t> </a:t>
                      </a:r>
                      <a:endParaRPr kumimoji="0" lang="en-CA" sz="1600" b="1" i="0" u="none"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CA" sz="1600" b="0" i="0" u="sng" strike="noStrike" cap="none" normalizeH="0" baseline="0">
                          <a:ln>
                            <a:noFill/>
                          </a:ln>
                          <a:solidFill>
                            <a:srgbClr val="000000"/>
                          </a:solidFill>
                          <a:effectLst/>
                          <a:latin typeface="Tw Cen MT" charset="0"/>
                          <a:ea typeface="ＭＳ Ｐゴシック" charset="0"/>
                          <a:cs typeface="ＭＳ Ｐゴシック" charset="0"/>
                        </a:rPr>
                        <a:t> $       125,000.00</a:t>
                      </a:r>
                      <a:endParaRPr kumimoji="0" lang="en-US" sz="1600" b="0" i="0" u="sng" strike="noStrike" cap="none" normalizeH="0" baseline="0">
                        <a:ln>
                          <a:noFill/>
                        </a:ln>
                        <a:solidFill>
                          <a:srgbClr val="000000"/>
                        </a:solidFill>
                        <a:effectLst/>
                        <a:latin typeface="Calibri" charset="0"/>
                        <a:ea typeface="ＭＳ Ｐゴシック" charset="0"/>
                        <a:cs typeface="Arial" charset="0"/>
                      </a:endParaRPr>
                    </a:p>
                  </a:txBody>
                  <a:tcPr marL="8965" marR="8965" marT="8965" marB="0" anchor="b"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bl>
          </a:graphicData>
        </a:graphic>
      </p:graphicFrame>
      <p:sp>
        <p:nvSpPr>
          <p:cNvPr id="45116" name="Rectangle 2"/>
          <p:cNvSpPr>
            <a:spLocks noGrp="1" noChangeArrowheads="1"/>
          </p:cNvSpPr>
          <p:nvPr>
            <p:ph type="title"/>
          </p:nvPr>
        </p:nvSpPr>
        <p:spPr>
          <a:xfrm>
            <a:off x="612775" y="228600"/>
            <a:ext cx="8153400" cy="990600"/>
          </a:xfrm>
        </p:spPr>
        <p:txBody>
          <a:bodyPr/>
          <a:lstStyle/>
          <a:p>
            <a:pPr eaLnBrk="1" hangingPunct="1"/>
            <a:r>
              <a:rPr lang="en-US" sz="3600" b="1">
                <a:solidFill>
                  <a:schemeClr val="accent2"/>
                </a:solidFill>
                <a:latin typeface="Tw Cen MT" charset="0"/>
                <a:ea typeface="ＭＳ Ｐゴシック" charset="0"/>
              </a:rPr>
              <a:t>Income Statement</a:t>
            </a:r>
            <a:endParaRPr lang="en-US" sz="3600">
              <a:latin typeface="Tw Cen MT" charset="0"/>
              <a:ea typeface="ＭＳ Ｐゴシック" charset="0"/>
            </a:endParaRPr>
          </a:p>
        </p:txBody>
      </p:sp>
      <p:sp>
        <p:nvSpPr>
          <p:cNvPr id="8" name="Oval Callout 7"/>
          <p:cNvSpPr>
            <a:spLocks noChangeArrowheads="1"/>
          </p:cNvSpPr>
          <p:nvPr/>
        </p:nvSpPr>
        <p:spPr bwMode="auto">
          <a:xfrm>
            <a:off x="5884863" y="2376488"/>
            <a:ext cx="2133600" cy="914400"/>
          </a:xfrm>
          <a:prstGeom prst="wedgeEllipseCallout">
            <a:avLst>
              <a:gd name="adj1" fmla="val -38028"/>
              <a:gd name="adj2" fmla="val 121347"/>
            </a:avLst>
          </a:prstGeom>
          <a:solidFill>
            <a:schemeClr val="accent2"/>
          </a:solidFill>
          <a:ln w="10000">
            <a:solidFill>
              <a:schemeClr val="accent2"/>
            </a:solidFill>
            <a:miter lim="800000"/>
            <a:headEnd/>
            <a:tailEnd/>
          </a:ln>
          <a:effectLst>
            <a:outerShdw blurRad="63500" dist="30000" dir="5400000" rotWithShape="0">
              <a:srgbClr val="000000">
                <a:alpha val="45000"/>
              </a:srgbClr>
            </a:outerShdw>
          </a:effectLst>
        </p:spPr>
        <p:txBody>
          <a:bodyPr anchor="ctr"/>
          <a:lstStyle/>
          <a:p>
            <a:pPr algn="ctr" eaLnBrk="0" hangingPunct="0">
              <a:buFont typeface="Wingdings 2" pitchFamily="18" charset="2"/>
              <a:buNone/>
              <a:defRPr/>
            </a:pPr>
            <a:r>
              <a:rPr lang="en-US" sz="2400" b="1" dirty="0">
                <a:solidFill>
                  <a:schemeClr val="lt1"/>
                </a:solidFill>
                <a:latin typeface="+mn-lt"/>
                <a:ea typeface="+mn-ea"/>
                <a:cs typeface="+mn-cs"/>
              </a:rPr>
              <a:t>EXPENSES</a:t>
            </a:r>
          </a:p>
        </p:txBody>
      </p:sp>
      <p:sp>
        <p:nvSpPr>
          <p:cNvPr id="10" name="Rounded Rectangle 9"/>
          <p:cNvSpPr/>
          <p:nvPr/>
        </p:nvSpPr>
        <p:spPr>
          <a:xfrm>
            <a:off x="1074738" y="4000500"/>
            <a:ext cx="6943725" cy="2012950"/>
          </a:xfrm>
          <a:prstGeom prst="roundRect">
            <a:avLst>
              <a:gd name="adj" fmla="val 7014"/>
            </a:avLst>
          </a:prstGeom>
          <a:noFill/>
          <a:ln w="47625">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buFont typeface="Wingdings 2" pitchFamily="18" charset="2"/>
              <a:buNone/>
              <a:defRPr/>
            </a:pPr>
            <a:endParaRPr lang="en-US">
              <a:ln w="28575" cmpd="sng">
                <a:solidFill>
                  <a:schemeClr val="tx1"/>
                </a:solidFill>
              </a:ln>
            </a:endParaRPr>
          </a:p>
        </p:txBody>
      </p:sp>
    </p:spTree>
    <p:extLst>
      <p:ext uri="{BB962C8B-B14F-4D97-AF65-F5344CB8AC3E}">
        <p14:creationId xmlns:p14="http://schemas.microsoft.com/office/powerpoint/2010/main" val="24161898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nodeType="afterGroup">
                            <p:stCondLst>
                              <p:cond delay="500"/>
                            </p:stCondLst>
                            <p:childTnLst>
                              <p:par>
                                <p:cTn id="16" presetID="10" presetClass="entr" presetSubtype="0" fill="hold" nodeType="afterEffect">
                                  <p:stCondLst>
                                    <p:cond delay="0"/>
                                  </p:stCondLst>
                                  <p:childTnLst>
                                    <p:set>
                                      <p:cBhvr>
                                        <p:cTn id="17" dur="1" fill="hold">
                                          <p:stCondLst>
                                            <p:cond delay="0"/>
                                          </p:stCondLst>
                                        </p:cTn>
                                        <p:tgtEl>
                                          <p:spTgt spid="44096"/>
                                        </p:tgtEl>
                                        <p:attrNameLst>
                                          <p:attrName>style.visibility</p:attrName>
                                        </p:attrNameLst>
                                      </p:cBhvr>
                                      <p:to>
                                        <p:strVal val="visible"/>
                                      </p:to>
                                    </p:set>
                                    <p:animEffect transition="in" filter="fade">
                                      <p:cBhvr>
                                        <p:cTn id="18" dur="500"/>
                                        <p:tgtEl>
                                          <p:spTgt spid="44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TotalTime>
  <Words>1356</Words>
  <Application>Microsoft Office PowerPoint</Application>
  <PresentationFormat>On-screen Show (4:3)</PresentationFormat>
  <Paragraphs>201</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Income Statements</vt:lpstr>
      <vt:lpstr>Income Statement</vt:lpstr>
      <vt:lpstr>Income Statement</vt:lpstr>
      <vt:lpstr>4 Steps to Prepare Income Statement</vt:lpstr>
      <vt:lpstr>Income Statement</vt:lpstr>
      <vt:lpstr>4 Steps to Prepare Income Statement</vt:lpstr>
      <vt:lpstr>Income Statement</vt:lpstr>
      <vt:lpstr>4 Steps to Prepare Income Statement</vt:lpstr>
      <vt:lpstr>Income Statement</vt:lpstr>
      <vt:lpstr>4 Steps to Prepare Income Statement</vt:lpstr>
      <vt:lpstr>Income Statement</vt:lpstr>
      <vt:lpstr>Income Statements for Retail Businesses</vt:lpstr>
      <vt:lpstr>Income Statement </vt:lpstr>
      <vt:lpstr>Income Statement Equations</vt:lpstr>
      <vt:lpstr>Cost of Goods Sold</vt:lpstr>
      <vt:lpstr>Owner’s Equity Account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Statements</dc:title>
  <dc:creator>User</dc:creator>
  <cp:lastModifiedBy>Brian</cp:lastModifiedBy>
  <cp:revision>6</cp:revision>
  <dcterms:created xsi:type="dcterms:W3CDTF">2015-05-08T00:56:51Z</dcterms:created>
  <dcterms:modified xsi:type="dcterms:W3CDTF">2017-06-07T18:40:53Z</dcterms:modified>
</cp:coreProperties>
</file>