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70" r:id="rId15"/>
    <p:sldId id="269" r:id="rId16"/>
    <p:sldId id="271" r:id="rId17"/>
    <p:sldId id="272" r:id="rId18"/>
    <p:sldId id="273" r:id="rId19"/>
    <p:sldId id="274" r:id="rId20"/>
    <p:sldId id="275" r:id="rId21"/>
    <p:sldId id="277" r:id="rId22"/>
    <p:sldId id="276"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B242DF-1F56-46EA-AF35-2CF6FEA676CC}" type="datetimeFigureOut">
              <a:rPr lang="en-CA" smtClean="0"/>
              <a:t>2017-11-01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89DB1E-5717-4C3C-8D64-199EC1B4F4F9}" type="slidenum">
              <a:rPr lang="en-CA" smtClean="0"/>
              <a:t>‹#›</a:t>
            </a:fld>
            <a:endParaRPr lang="en-CA"/>
          </a:p>
        </p:txBody>
      </p:sp>
    </p:spTree>
    <p:extLst>
      <p:ext uri="{BB962C8B-B14F-4D97-AF65-F5344CB8AC3E}">
        <p14:creationId xmlns:p14="http://schemas.microsoft.com/office/powerpoint/2010/main" val="1775625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xfrm>
            <a:off x="914400" y="4344025"/>
            <a:ext cx="5029200" cy="4114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14400" eaLnBrk="1" hangingPunct="1"/>
            <a:r>
              <a:rPr lang="en-US" altLang="en-US" sz="900" b="1" smtClean="0">
                <a:latin typeface="Arial" charset="0"/>
              </a:rPr>
              <a:t>BRANDING</a:t>
            </a:r>
          </a:p>
          <a:p>
            <a:pPr defTabSz="914400" eaLnBrk="1" hangingPunct="1"/>
            <a:r>
              <a:rPr lang="en-US" altLang="en-US" sz="900" b="1" smtClean="0">
                <a:latin typeface="Arial" charset="0"/>
              </a:rPr>
              <a:t>Brand Name</a:t>
            </a:r>
          </a:p>
          <a:p>
            <a:pPr defTabSz="914400" eaLnBrk="1" hangingPunct="1">
              <a:buFontTx/>
              <a:buChar char="•"/>
            </a:pPr>
            <a:r>
              <a:rPr lang="en-US" altLang="en-US" sz="900" smtClean="0">
                <a:latin typeface="Arial" charset="0"/>
              </a:rPr>
              <a:t>A brand name is how a product and company are identified and it is important to organizational success. </a:t>
            </a:r>
          </a:p>
          <a:p>
            <a:pPr defTabSz="914400" eaLnBrk="1" hangingPunct="1">
              <a:buFontTx/>
              <a:buChar char="•"/>
            </a:pPr>
            <a:r>
              <a:rPr lang="en-US" altLang="en-US" sz="900" smtClean="0">
                <a:latin typeface="Arial" charset="0"/>
              </a:rPr>
              <a:t>When people talk with others about brand preference this is free publicity for the company.</a:t>
            </a:r>
          </a:p>
          <a:p>
            <a:pPr defTabSz="914400" eaLnBrk="1" hangingPunct="1"/>
            <a:r>
              <a:rPr lang="en-US" altLang="en-US" sz="900" b="1" smtClean="0">
                <a:latin typeface="Arial" charset="0"/>
              </a:rPr>
              <a:t>Logo or Trademark</a:t>
            </a:r>
          </a:p>
          <a:p>
            <a:pPr defTabSz="914400" eaLnBrk="1" hangingPunct="1">
              <a:buFontTx/>
              <a:buChar char="•"/>
            </a:pPr>
            <a:r>
              <a:rPr lang="en-US" altLang="en-US" sz="900" smtClean="0">
                <a:latin typeface="Arial" charset="0"/>
              </a:rPr>
              <a:t>A logo or trademark helps a product compete for consumer awareness.</a:t>
            </a:r>
          </a:p>
          <a:p>
            <a:pPr defTabSz="914400" eaLnBrk="1" hangingPunct="1">
              <a:buFontTx/>
              <a:buChar char="•"/>
            </a:pPr>
            <a:r>
              <a:rPr lang="en-US" altLang="en-US" sz="900" b="1" i="1" smtClean="0">
                <a:latin typeface="Arial" charset="0"/>
              </a:rPr>
              <a:t>Monogram</a:t>
            </a:r>
            <a:r>
              <a:rPr lang="en-US" altLang="en-US" sz="900" smtClean="0">
                <a:latin typeface="Arial" charset="0"/>
              </a:rPr>
              <a:t>: a stylized rendering of a company</a:t>
            </a:r>
            <a:r>
              <a:rPr lang="ja-JP" altLang="en-US" sz="900" smtClean="0"/>
              <a:t>’</a:t>
            </a:r>
            <a:r>
              <a:rPr lang="en-US" altLang="ja-JP" sz="900" smtClean="0">
                <a:latin typeface="Arial" charset="0"/>
              </a:rPr>
              <a:t>s initials or a combination of initials and numbers.  </a:t>
            </a:r>
          </a:p>
          <a:p>
            <a:pPr lvl="1" defTabSz="914400" eaLnBrk="1" hangingPunct="1">
              <a:buFontTx/>
              <a:buChar char="•"/>
            </a:pPr>
            <a:r>
              <a:rPr lang="en-US" altLang="en-US" sz="900" smtClean="0">
                <a:latin typeface="Arial" charset="0"/>
              </a:rPr>
              <a:t>Examples include IBM (International Business Machines) who wanted to consumers to associate them with computers not adding machines, and KFC (Kentucky Fried Chicken) who did not want consumers seeing the work </a:t>
            </a:r>
            <a:r>
              <a:rPr lang="ja-JP" altLang="en-US" sz="900" smtClean="0"/>
              <a:t>“</a:t>
            </a:r>
            <a:r>
              <a:rPr lang="en-US" altLang="ja-JP" sz="900" smtClean="0">
                <a:latin typeface="Arial" charset="0"/>
              </a:rPr>
              <a:t>Fried</a:t>
            </a:r>
            <a:r>
              <a:rPr lang="ja-JP" altLang="en-US" sz="900" smtClean="0"/>
              <a:t>”</a:t>
            </a:r>
            <a:r>
              <a:rPr lang="en-US" altLang="ja-JP" sz="900" smtClean="0">
                <a:latin typeface="Arial" charset="0"/>
              </a:rPr>
              <a:t>, etc.</a:t>
            </a:r>
          </a:p>
          <a:p>
            <a:pPr defTabSz="914400" eaLnBrk="1" hangingPunct="1">
              <a:buFontTx/>
              <a:buChar char="•"/>
            </a:pPr>
            <a:r>
              <a:rPr lang="en-US" altLang="en-US" sz="900" b="1" i="1" smtClean="0">
                <a:latin typeface="Arial" charset="0"/>
              </a:rPr>
              <a:t>Visual symbol</a:t>
            </a:r>
            <a:r>
              <a:rPr lang="en-US" altLang="en-US" sz="900" smtClean="0">
                <a:latin typeface="Arial" charset="0"/>
              </a:rPr>
              <a:t>: These are line drawings of people, animals, or things such as Apple Computer</a:t>
            </a:r>
            <a:r>
              <a:rPr lang="ja-JP" altLang="en-US" sz="900" smtClean="0"/>
              <a:t>’</a:t>
            </a:r>
            <a:r>
              <a:rPr lang="en-US" altLang="ja-JP" sz="900" smtClean="0">
                <a:latin typeface="Arial" charset="0"/>
              </a:rPr>
              <a:t>s apple and Kellogg</a:t>
            </a:r>
            <a:r>
              <a:rPr lang="ja-JP" altLang="en-US" sz="900" smtClean="0"/>
              <a:t>’</a:t>
            </a:r>
            <a:r>
              <a:rPr lang="en-US" altLang="ja-JP" sz="900" smtClean="0">
                <a:latin typeface="Arial" charset="0"/>
              </a:rPr>
              <a:t>s Frosted Flakes</a:t>
            </a:r>
            <a:r>
              <a:rPr lang="ja-JP" altLang="en-US" sz="900" smtClean="0"/>
              <a:t>’</a:t>
            </a:r>
            <a:r>
              <a:rPr lang="en-US" altLang="ja-JP" sz="900" smtClean="0">
                <a:latin typeface="Arial" charset="0"/>
              </a:rPr>
              <a:t> Tony the Tiger.</a:t>
            </a:r>
          </a:p>
          <a:p>
            <a:pPr defTabSz="914400" eaLnBrk="1" hangingPunct="1">
              <a:buFontTx/>
              <a:buChar char="•"/>
            </a:pPr>
            <a:r>
              <a:rPr lang="en-US" altLang="en-US" sz="900" b="1" i="1" smtClean="0">
                <a:latin typeface="Arial" charset="0"/>
              </a:rPr>
              <a:t>Abstract symbol</a:t>
            </a:r>
            <a:r>
              <a:rPr lang="en-US" altLang="en-US" sz="900" smtClean="0">
                <a:latin typeface="Arial" charset="0"/>
              </a:rPr>
              <a:t>: These are shapes that carry a visual message but are not representative of actual things.</a:t>
            </a:r>
          </a:p>
          <a:p>
            <a:pPr lvl="1" defTabSz="914400" eaLnBrk="1" hangingPunct="1">
              <a:buFontTx/>
              <a:buChar char="•"/>
            </a:pPr>
            <a:r>
              <a:rPr lang="en-US" altLang="en-US" sz="900" smtClean="0">
                <a:latin typeface="Arial" charset="0"/>
              </a:rPr>
              <a:t>The Nike </a:t>
            </a:r>
            <a:r>
              <a:rPr lang="ja-JP" altLang="en-US" sz="900" smtClean="0"/>
              <a:t>“</a:t>
            </a:r>
            <a:r>
              <a:rPr lang="en-US" altLang="ja-JP" sz="900" smtClean="0">
                <a:latin typeface="Arial" charset="0"/>
              </a:rPr>
              <a:t>swoosh</a:t>
            </a:r>
            <a:r>
              <a:rPr lang="ja-JP" altLang="en-US" sz="900" smtClean="0"/>
              <a:t>”</a:t>
            </a:r>
            <a:r>
              <a:rPr lang="en-US" altLang="ja-JP" sz="900" smtClean="0">
                <a:latin typeface="Arial" charset="0"/>
              </a:rPr>
              <a:t> is an example and one of the world</a:t>
            </a:r>
            <a:r>
              <a:rPr lang="ja-JP" altLang="en-US" sz="900" smtClean="0"/>
              <a:t>’</a:t>
            </a:r>
            <a:r>
              <a:rPr lang="en-US" altLang="ja-JP" sz="900" smtClean="0">
                <a:latin typeface="Arial" charset="0"/>
              </a:rPr>
              <a:t>s most well recognized logos.</a:t>
            </a:r>
            <a:endParaRPr lang="en-CA" altLang="en-US" sz="900"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6E2F8EC-9499-4F86-B01E-BB75CCF98C57}" type="datetimeFigureOut">
              <a:rPr lang="en-CA" smtClean="0"/>
              <a:t>2017-11-01</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5B82D8B-B38D-447D-AB71-2A6BF806FE80}"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E2F8EC-9499-4F86-B01E-BB75CCF98C57}" type="datetimeFigureOut">
              <a:rPr lang="en-CA" smtClean="0"/>
              <a:t>2017-11-01</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5B82D8B-B38D-447D-AB71-2A6BF806FE80}"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E2F8EC-9499-4F86-B01E-BB75CCF98C57}" type="datetimeFigureOut">
              <a:rPr lang="en-CA" smtClean="0"/>
              <a:t>2017-11-01</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5B82D8B-B38D-447D-AB71-2A6BF806FE80}"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E2F8EC-9499-4F86-B01E-BB75CCF98C57}" type="datetimeFigureOut">
              <a:rPr lang="en-CA" smtClean="0"/>
              <a:t>2017-11-01</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5B82D8B-B38D-447D-AB71-2A6BF806FE80}" type="slidenum">
              <a:rPr lang="en-CA" smtClean="0"/>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6E2F8EC-9499-4F86-B01E-BB75CCF98C57}" type="datetimeFigureOut">
              <a:rPr lang="en-CA" smtClean="0"/>
              <a:t>2017-11-01</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15B82D8B-B38D-447D-AB71-2A6BF806FE80}" type="slidenum">
              <a:rPr lang="en-CA" smtClean="0"/>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6E2F8EC-9499-4F86-B01E-BB75CCF98C57}" type="datetimeFigureOut">
              <a:rPr lang="en-CA" smtClean="0"/>
              <a:t>2017-11-01</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15B82D8B-B38D-447D-AB71-2A6BF806FE80}" type="slidenum">
              <a:rPr lang="en-CA" smtClean="0"/>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6E2F8EC-9499-4F86-B01E-BB75CCF98C57}" type="datetimeFigureOut">
              <a:rPr lang="en-CA" smtClean="0"/>
              <a:t>2017-11-01</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15B82D8B-B38D-447D-AB71-2A6BF806FE80}"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6E2F8EC-9499-4F86-B01E-BB75CCF98C57}" type="datetimeFigureOut">
              <a:rPr lang="en-CA" smtClean="0"/>
              <a:t>2017-11-01</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15B82D8B-B38D-447D-AB71-2A6BF806FE80}" type="slidenum">
              <a:rPr lang="en-CA" smtClean="0"/>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6E2F8EC-9499-4F86-B01E-BB75CCF98C57}" type="datetimeFigureOut">
              <a:rPr lang="en-CA" smtClean="0"/>
              <a:t>2017-11-01</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15B82D8B-B38D-447D-AB71-2A6BF806FE80}"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6E2F8EC-9499-4F86-B01E-BB75CCF98C57}" type="datetimeFigureOut">
              <a:rPr lang="en-CA" smtClean="0"/>
              <a:t>2017-11-01</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15B82D8B-B38D-447D-AB71-2A6BF806FE80}"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6E2F8EC-9499-4F86-B01E-BB75CCF98C57}" type="datetimeFigureOut">
              <a:rPr lang="en-CA" smtClean="0"/>
              <a:t>2017-11-01</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5B82D8B-B38D-447D-AB71-2A6BF806FE80}" type="slidenum">
              <a:rPr lang="en-CA" smtClean="0"/>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6E2F8EC-9499-4F86-B01E-BB75CCF98C57}" type="datetimeFigureOut">
              <a:rPr lang="en-CA" smtClean="0"/>
              <a:t>2017-11-01</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5B82D8B-B38D-447D-AB71-2A6BF806FE80}"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Invention &amp; Innovation </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1558396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What object is clipped onto the instructor’s jacket? </a:t>
            </a:r>
          </a:p>
          <a:p>
            <a:endParaRPr lang="en-CA" dirty="0"/>
          </a:p>
          <a:p>
            <a:r>
              <a:rPr lang="en-CA" dirty="0" smtClean="0"/>
              <a:t>A) Handcuffs </a:t>
            </a:r>
          </a:p>
          <a:p>
            <a:r>
              <a:rPr lang="en-CA" dirty="0" smtClean="0"/>
              <a:t>B) Two-way radio </a:t>
            </a:r>
          </a:p>
          <a:p>
            <a:r>
              <a:rPr lang="en-CA" dirty="0" smtClean="0"/>
              <a:t>C) ID badge</a:t>
            </a:r>
          </a:p>
          <a:p>
            <a:r>
              <a:rPr lang="en-CA" dirty="0" smtClean="0"/>
              <a:t>D) Keys </a:t>
            </a:r>
          </a:p>
          <a:p>
            <a:endParaRPr lang="en-CA" dirty="0"/>
          </a:p>
          <a:p>
            <a:r>
              <a:rPr lang="en-CA" dirty="0" smtClean="0"/>
              <a:t>Answer: ID badge</a:t>
            </a:r>
          </a:p>
          <a:p>
            <a:endParaRPr lang="en-CA" dirty="0"/>
          </a:p>
        </p:txBody>
      </p:sp>
      <p:sp>
        <p:nvSpPr>
          <p:cNvPr id="3" name="Title 2"/>
          <p:cNvSpPr>
            <a:spLocks noGrp="1"/>
          </p:cNvSpPr>
          <p:nvPr>
            <p:ph type="title"/>
          </p:nvPr>
        </p:nvSpPr>
        <p:spPr/>
        <p:txBody>
          <a:bodyPr/>
          <a:lstStyle/>
          <a:p>
            <a:r>
              <a:rPr lang="en-CA" dirty="0" smtClean="0"/>
              <a:t>Question 4</a:t>
            </a:r>
            <a:endParaRPr lang="en-CA" dirty="0"/>
          </a:p>
        </p:txBody>
      </p:sp>
    </p:spTree>
    <p:extLst>
      <p:ext uri="{BB962C8B-B14F-4D97-AF65-F5344CB8AC3E}">
        <p14:creationId xmlns:p14="http://schemas.microsoft.com/office/powerpoint/2010/main" val="84117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How many bottles are there on the shelf above the refrigerator?</a:t>
            </a:r>
          </a:p>
          <a:p>
            <a:r>
              <a:rPr lang="en-CA" dirty="0" smtClean="0"/>
              <a:t>Answer: 3</a:t>
            </a:r>
          </a:p>
          <a:p>
            <a:endParaRPr lang="en-CA" dirty="0" smtClean="0"/>
          </a:p>
          <a:p>
            <a:r>
              <a:rPr lang="en-CA" dirty="0" smtClean="0"/>
              <a:t>What dish is being cooked in the oven? </a:t>
            </a:r>
          </a:p>
          <a:p>
            <a:r>
              <a:rPr lang="en-CA" dirty="0" smtClean="0"/>
              <a:t>Answer: Chicken or Turkey </a:t>
            </a:r>
          </a:p>
          <a:p>
            <a:endParaRPr lang="en-CA" dirty="0" smtClean="0"/>
          </a:p>
          <a:p>
            <a:r>
              <a:rPr lang="en-CA" dirty="0" smtClean="0"/>
              <a:t>What time is shown on the clock? </a:t>
            </a:r>
          </a:p>
          <a:p>
            <a:r>
              <a:rPr lang="en-CA" dirty="0" smtClean="0"/>
              <a:t>Answer: 1:30</a:t>
            </a:r>
            <a:endParaRPr lang="en-CA" dirty="0"/>
          </a:p>
        </p:txBody>
      </p:sp>
      <p:sp>
        <p:nvSpPr>
          <p:cNvPr id="3" name="Title 2"/>
          <p:cNvSpPr>
            <a:spLocks noGrp="1"/>
          </p:cNvSpPr>
          <p:nvPr>
            <p:ph type="title"/>
          </p:nvPr>
        </p:nvSpPr>
        <p:spPr/>
        <p:txBody>
          <a:bodyPr/>
          <a:lstStyle/>
          <a:p>
            <a:r>
              <a:rPr lang="en-CA" dirty="0" smtClean="0"/>
              <a:t>Questions </a:t>
            </a:r>
            <a:endParaRPr lang="en-CA" dirty="0"/>
          </a:p>
        </p:txBody>
      </p:sp>
    </p:spTree>
    <p:extLst>
      <p:ext uri="{BB962C8B-B14F-4D97-AF65-F5344CB8AC3E}">
        <p14:creationId xmlns:p14="http://schemas.microsoft.com/office/powerpoint/2010/main" val="3596785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1196752"/>
            <a:ext cx="6120680" cy="5355595"/>
          </a:xfrm>
        </p:spPr>
      </p:pic>
      <p:sp>
        <p:nvSpPr>
          <p:cNvPr id="3" name="Title 2"/>
          <p:cNvSpPr>
            <a:spLocks noGrp="1"/>
          </p:cNvSpPr>
          <p:nvPr>
            <p:ph type="title"/>
          </p:nvPr>
        </p:nvSpPr>
        <p:spPr/>
        <p:txBody>
          <a:bodyPr/>
          <a:lstStyle/>
          <a:p>
            <a:r>
              <a:rPr lang="en-CA" dirty="0" smtClean="0"/>
              <a:t>Observation Test 2</a:t>
            </a:r>
            <a:endParaRPr lang="en-CA" dirty="0"/>
          </a:p>
        </p:txBody>
      </p:sp>
    </p:spTree>
    <p:extLst>
      <p:ext uri="{BB962C8B-B14F-4D97-AF65-F5344CB8AC3E}">
        <p14:creationId xmlns:p14="http://schemas.microsoft.com/office/powerpoint/2010/main" val="3445247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How many magnets are there on the refrigerator? </a:t>
            </a:r>
          </a:p>
          <a:p>
            <a:r>
              <a:rPr lang="en-CA" dirty="0" smtClean="0"/>
              <a:t>Answer: 2</a:t>
            </a:r>
          </a:p>
          <a:p>
            <a:endParaRPr lang="en-CA" dirty="0"/>
          </a:p>
          <a:p>
            <a:r>
              <a:rPr lang="en-CA" dirty="0" smtClean="0"/>
              <a:t>Can you make coffee in this kitchen?</a:t>
            </a:r>
          </a:p>
          <a:p>
            <a:r>
              <a:rPr lang="en-CA" dirty="0" smtClean="0"/>
              <a:t>Answer: Yes, there is a coffee maker </a:t>
            </a:r>
          </a:p>
          <a:p>
            <a:endParaRPr lang="en-CA" dirty="0"/>
          </a:p>
          <a:p>
            <a:r>
              <a:rPr lang="en-CA" dirty="0" smtClean="0"/>
              <a:t>How many windows are there in the room</a:t>
            </a:r>
          </a:p>
          <a:p>
            <a:r>
              <a:rPr lang="en-CA" dirty="0" smtClean="0"/>
              <a:t>Answer: 2 </a:t>
            </a:r>
          </a:p>
        </p:txBody>
      </p:sp>
      <p:sp>
        <p:nvSpPr>
          <p:cNvPr id="3" name="Title 2"/>
          <p:cNvSpPr>
            <a:spLocks noGrp="1"/>
          </p:cNvSpPr>
          <p:nvPr>
            <p:ph type="title"/>
          </p:nvPr>
        </p:nvSpPr>
        <p:spPr/>
        <p:txBody>
          <a:bodyPr/>
          <a:lstStyle/>
          <a:p>
            <a:r>
              <a:rPr lang="en-CA" dirty="0" smtClean="0"/>
              <a:t>Observation Test 2 Cont’d </a:t>
            </a:r>
            <a:endParaRPr lang="en-CA" dirty="0"/>
          </a:p>
        </p:txBody>
      </p:sp>
    </p:spTree>
    <p:extLst>
      <p:ext uri="{BB962C8B-B14F-4D97-AF65-F5344CB8AC3E}">
        <p14:creationId xmlns:p14="http://schemas.microsoft.com/office/powerpoint/2010/main" val="1113322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fade">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4827992"/>
          </a:xfrm>
        </p:spPr>
        <p:txBody>
          <a:bodyPr>
            <a:normAutofit fontScale="92500"/>
          </a:bodyPr>
          <a:lstStyle/>
          <a:p>
            <a:r>
              <a:rPr lang="en-CA" dirty="0" smtClean="0"/>
              <a:t>Once you become more aware of your surroundings, you will begin to notice what people in your community are doing </a:t>
            </a:r>
          </a:p>
          <a:p>
            <a:r>
              <a:rPr lang="en-CA" dirty="0" smtClean="0"/>
              <a:t>The most important thing to watch for is change because change can spur an idea for a new venture </a:t>
            </a:r>
          </a:p>
          <a:p>
            <a:r>
              <a:rPr lang="en-CA" dirty="0" smtClean="0"/>
              <a:t>Ex. If the price of a popular item just went up, there might be room for a competitor to step in</a:t>
            </a:r>
          </a:p>
          <a:p>
            <a:r>
              <a:rPr lang="en-CA" dirty="0" smtClean="0"/>
              <a:t>Ex. If people are just beginning to buy a new product or service, there might be something related to it that they might be interested in buying</a:t>
            </a:r>
            <a:endParaRPr lang="en-CA" dirty="0"/>
          </a:p>
        </p:txBody>
      </p:sp>
      <p:sp>
        <p:nvSpPr>
          <p:cNvPr id="3" name="Title 2"/>
          <p:cNvSpPr>
            <a:spLocks noGrp="1"/>
          </p:cNvSpPr>
          <p:nvPr>
            <p:ph type="title"/>
          </p:nvPr>
        </p:nvSpPr>
        <p:spPr/>
        <p:txBody>
          <a:bodyPr/>
          <a:lstStyle/>
          <a:p>
            <a:r>
              <a:rPr lang="en-CA" dirty="0" smtClean="0"/>
              <a:t>Looking for patterns </a:t>
            </a:r>
            <a:endParaRPr lang="en-CA" dirty="0"/>
          </a:p>
        </p:txBody>
      </p:sp>
    </p:spTree>
    <p:extLst>
      <p:ext uri="{BB962C8B-B14F-4D97-AF65-F5344CB8AC3E}">
        <p14:creationId xmlns:p14="http://schemas.microsoft.com/office/powerpoint/2010/main" val="107424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What objects are lying on the table beside the fruit bowl </a:t>
            </a:r>
          </a:p>
          <a:p>
            <a:r>
              <a:rPr lang="en-CA" dirty="0" smtClean="0"/>
              <a:t>Answer: A knife and an apple </a:t>
            </a:r>
            <a:endParaRPr lang="en-CA" dirty="0"/>
          </a:p>
        </p:txBody>
      </p:sp>
      <p:sp>
        <p:nvSpPr>
          <p:cNvPr id="3" name="Title 2"/>
          <p:cNvSpPr>
            <a:spLocks noGrp="1"/>
          </p:cNvSpPr>
          <p:nvPr>
            <p:ph type="title"/>
          </p:nvPr>
        </p:nvSpPr>
        <p:spPr/>
        <p:txBody>
          <a:bodyPr/>
          <a:lstStyle/>
          <a:p>
            <a:r>
              <a:rPr lang="en-CA" dirty="0" smtClean="0"/>
              <a:t>Observation Test 2 Cont’d </a:t>
            </a:r>
            <a:endParaRPr lang="en-CA" dirty="0"/>
          </a:p>
        </p:txBody>
      </p:sp>
    </p:spTree>
    <p:extLst>
      <p:ext uri="{BB962C8B-B14F-4D97-AF65-F5344CB8AC3E}">
        <p14:creationId xmlns:p14="http://schemas.microsoft.com/office/powerpoint/2010/main" val="149961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Not all good ideas make good ventures</a:t>
            </a:r>
          </a:p>
          <a:p>
            <a:r>
              <a:rPr lang="en-CA" dirty="0" smtClean="0"/>
              <a:t>Once you’ve found an idea, </a:t>
            </a:r>
            <a:r>
              <a:rPr lang="en-CA" b="1" dirty="0" smtClean="0"/>
              <a:t>research it</a:t>
            </a:r>
          </a:p>
          <a:p>
            <a:r>
              <a:rPr lang="en-CA" dirty="0" smtClean="0"/>
              <a:t>Talk to people</a:t>
            </a:r>
          </a:p>
          <a:p>
            <a:r>
              <a:rPr lang="en-CA" dirty="0" smtClean="0"/>
              <a:t>Who will your customers be? </a:t>
            </a:r>
            <a:endParaRPr lang="en-CA" dirty="0"/>
          </a:p>
          <a:p>
            <a:r>
              <a:rPr lang="en-CA" dirty="0" smtClean="0"/>
              <a:t>What problems might you encounter?</a:t>
            </a:r>
          </a:p>
          <a:p>
            <a:r>
              <a:rPr lang="en-CA" dirty="0" smtClean="0"/>
              <a:t>Look for help from experienced people </a:t>
            </a:r>
            <a:endParaRPr lang="en-CA" dirty="0"/>
          </a:p>
        </p:txBody>
      </p:sp>
      <p:sp>
        <p:nvSpPr>
          <p:cNvPr id="3" name="Title 2"/>
          <p:cNvSpPr>
            <a:spLocks noGrp="1"/>
          </p:cNvSpPr>
          <p:nvPr>
            <p:ph type="title"/>
          </p:nvPr>
        </p:nvSpPr>
        <p:spPr/>
        <p:txBody>
          <a:bodyPr/>
          <a:lstStyle/>
          <a:p>
            <a:r>
              <a:rPr lang="en-CA" dirty="0" smtClean="0"/>
              <a:t>Developing your ideas </a:t>
            </a:r>
            <a:endParaRPr lang="en-CA" dirty="0"/>
          </a:p>
        </p:txBody>
      </p:sp>
    </p:spTree>
    <p:extLst>
      <p:ext uri="{BB962C8B-B14F-4D97-AF65-F5344CB8AC3E}">
        <p14:creationId xmlns:p14="http://schemas.microsoft.com/office/powerpoint/2010/main" val="1306612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What is the difference? </a:t>
            </a:r>
          </a:p>
          <a:p>
            <a:r>
              <a:rPr lang="en-CA" b="1" dirty="0" smtClean="0"/>
              <a:t>Invention – </a:t>
            </a:r>
            <a:r>
              <a:rPr lang="en-CA" dirty="0" smtClean="0"/>
              <a:t>creation of something new</a:t>
            </a:r>
          </a:p>
          <a:p>
            <a:r>
              <a:rPr lang="en-CA" b="1" dirty="0" smtClean="0"/>
              <a:t>Innovation – </a:t>
            </a:r>
            <a:r>
              <a:rPr lang="en-CA" dirty="0" smtClean="0"/>
              <a:t>a change to something that already exists </a:t>
            </a:r>
            <a:endParaRPr lang="en-CA" b="1" dirty="0" smtClean="0"/>
          </a:p>
          <a:p>
            <a:r>
              <a:rPr lang="en-CA" dirty="0" smtClean="0"/>
              <a:t>After you come up with an idea, you need to protect it. Your idea is your </a:t>
            </a:r>
            <a:r>
              <a:rPr lang="en-CA" b="1" dirty="0" smtClean="0"/>
              <a:t>intellectual property</a:t>
            </a:r>
            <a:r>
              <a:rPr lang="en-CA" dirty="0" smtClean="0"/>
              <a:t> </a:t>
            </a:r>
          </a:p>
          <a:p>
            <a:r>
              <a:rPr lang="en-CA" dirty="0" smtClean="0"/>
              <a:t>What are a few ways you can protect your idea?</a:t>
            </a:r>
          </a:p>
        </p:txBody>
      </p:sp>
      <p:sp>
        <p:nvSpPr>
          <p:cNvPr id="3" name="Title 2"/>
          <p:cNvSpPr>
            <a:spLocks noGrp="1"/>
          </p:cNvSpPr>
          <p:nvPr>
            <p:ph type="title"/>
          </p:nvPr>
        </p:nvSpPr>
        <p:spPr/>
        <p:txBody>
          <a:bodyPr/>
          <a:lstStyle/>
          <a:p>
            <a:r>
              <a:rPr lang="en-CA" dirty="0" smtClean="0"/>
              <a:t>Invention and Innovation</a:t>
            </a:r>
            <a:endParaRPr lang="en-CA" dirty="0"/>
          </a:p>
        </p:txBody>
      </p:sp>
    </p:spTree>
    <p:extLst>
      <p:ext uri="{BB962C8B-B14F-4D97-AF65-F5344CB8AC3E}">
        <p14:creationId xmlns:p14="http://schemas.microsoft.com/office/powerpoint/2010/main" val="1372251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b="1" dirty="0" smtClean="0"/>
              <a:t>Patent </a:t>
            </a:r>
            <a:endParaRPr lang="en-CA" dirty="0" smtClean="0"/>
          </a:p>
          <a:p>
            <a:r>
              <a:rPr lang="en-CA" dirty="0" smtClean="0"/>
              <a:t>a grant made by the government that gives the creator of an invention the sole right to make, use, and sell the invention for a set period of time</a:t>
            </a:r>
          </a:p>
          <a:p>
            <a:r>
              <a:rPr lang="en-CA" dirty="0" smtClean="0"/>
              <a:t>You can apply for a patent through the federal government </a:t>
            </a:r>
            <a:r>
              <a:rPr lang="en-CA" b="1" dirty="0" smtClean="0"/>
              <a:t> </a:t>
            </a:r>
            <a:endParaRPr lang="en-CA" dirty="0"/>
          </a:p>
          <a:p>
            <a:r>
              <a:rPr lang="en-CA" dirty="0" smtClean="0"/>
              <a:t>You may have a patent for Canada but not the US. </a:t>
            </a:r>
          </a:p>
          <a:p>
            <a:r>
              <a:rPr lang="en-CA" dirty="0" smtClean="0"/>
              <a:t>You’d have to apply to the US for a patent on your product </a:t>
            </a:r>
          </a:p>
        </p:txBody>
      </p:sp>
      <p:sp>
        <p:nvSpPr>
          <p:cNvPr id="3" name="Title 2"/>
          <p:cNvSpPr>
            <a:spLocks noGrp="1"/>
          </p:cNvSpPr>
          <p:nvPr>
            <p:ph type="title"/>
          </p:nvPr>
        </p:nvSpPr>
        <p:spPr/>
        <p:txBody>
          <a:bodyPr/>
          <a:lstStyle/>
          <a:p>
            <a:r>
              <a:rPr lang="en-CA" dirty="0" smtClean="0"/>
              <a:t>Protecting your ideas</a:t>
            </a:r>
            <a:endParaRPr lang="en-CA" dirty="0"/>
          </a:p>
        </p:txBody>
      </p:sp>
    </p:spTree>
    <p:extLst>
      <p:ext uri="{BB962C8B-B14F-4D97-AF65-F5344CB8AC3E}">
        <p14:creationId xmlns:p14="http://schemas.microsoft.com/office/powerpoint/2010/main" val="1414133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b="1" dirty="0" smtClean="0"/>
              <a:t>Copyright</a:t>
            </a:r>
          </a:p>
          <a:p>
            <a:r>
              <a:rPr lang="en-CA" dirty="0" smtClean="0"/>
              <a:t>Protects literary works, musicals works, artistic works, and software</a:t>
            </a:r>
          </a:p>
          <a:p>
            <a:r>
              <a:rPr lang="en-CA" dirty="0" smtClean="0"/>
              <a:t>By law, all Canadians hold the copyright to any original work they have created unless….</a:t>
            </a:r>
          </a:p>
          <a:p>
            <a:r>
              <a:rPr lang="en-CA" dirty="0" smtClean="0"/>
              <a:t>They were hired or employed to create it </a:t>
            </a:r>
          </a:p>
          <a:p>
            <a:r>
              <a:rPr lang="en-CA" dirty="0" smtClean="0"/>
              <a:t>No one can publish, perform, translate, or adapt another persons work without permission </a:t>
            </a:r>
            <a:r>
              <a:rPr lang="en-CA" b="1" dirty="0" smtClean="0"/>
              <a:t> </a:t>
            </a:r>
            <a:endParaRPr lang="en-CA" b="1" dirty="0"/>
          </a:p>
        </p:txBody>
      </p:sp>
      <p:sp>
        <p:nvSpPr>
          <p:cNvPr id="3" name="Title 2"/>
          <p:cNvSpPr>
            <a:spLocks noGrp="1"/>
          </p:cNvSpPr>
          <p:nvPr>
            <p:ph type="title"/>
          </p:nvPr>
        </p:nvSpPr>
        <p:spPr/>
        <p:txBody>
          <a:bodyPr/>
          <a:lstStyle/>
          <a:p>
            <a:r>
              <a:rPr lang="en-CA" dirty="0" smtClean="0"/>
              <a:t>Protecting your ideas </a:t>
            </a:r>
            <a:endParaRPr lang="en-CA" dirty="0"/>
          </a:p>
        </p:txBody>
      </p:sp>
    </p:spTree>
    <p:extLst>
      <p:ext uri="{BB962C8B-B14F-4D97-AF65-F5344CB8AC3E}">
        <p14:creationId xmlns:p14="http://schemas.microsoft.com/office/powerpoint/2010/main" val="3643101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Every venture starts with an idea – but where does the idea come from? </a:t>
            </a:r>
          </a:p>
          <a:p>
            <a:r>
              <a:rPr lang="en-CA" dirty="0" smtClean="0"/>
              <a:t>Good ideas that turn into ventures have 2 features in common:</a:t>
            </a:r>
          </a:p>
          <a:p>
            <a:r>
              <a:rPr lang="en-CA" dirty="0" smtClean="0"/>
              <a:t>1. They are innovative – often something new that no one has thought of before or something that has never been made to work before </a:t>
            </a:r>
          </a:p>
          <a:p>
            <a:r>
              <a:rPr lang="en-CA" dirty="0" smtClean="0"/>
              <a:t>2. They suggest a way to satisfy a need </a:t>
            </a:r>
            <a:endParaRPr lang="en-CA" dirty="0"/>
          </a:p>
        </p:txBody>
      </p:sp>
      <p:sp>
        <p:nvSpPr>
          <p:cNvPr id="3" name="Title 2"/>
          <p:cNvSpPr>
            <a:spLocks noGrp="1"/>
          </p:cNvSpPr>
          <p:nvPr>
            <p:ph type="title"/>
          </p:nvPr>
        </p:nvSpPr>
        <p:spPr/>
        <p:txBody>
          <a:bodyPr/>
          <a:lstStyle/>
          <a:p>
            <a:r>
              <a:rPr lang="en-CA" dirty="0" smtClean="0"/>
              <a:t>Ideas</a:t>
            </a:r>
            <a:endParaRPr lang="en-CA" dirty="0"/>
          </a:p>
        </p:txBody>
      </p:sp>
    </p:spTree>
    <p:extLst>
      <p:ext uri="{BB962C8B-B14F-4D97-AF65-F5344CB8AC3E}">
        <p14:creationId xmlns:p14="http://schemas.microsoft.com/office/powerpoint/2010/main" val="1621703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b="1" dirty="0" smtClean="0"/>
              <a:t>Trademark </a:t>
            </a:r>
          </a:p>
          <a:p>
            <a:r>
              <a:rPr lang="en-CA" dirty="0" smtClean="0"/>
              <a:t>Words, symbols, or designs – or a combination of these – used to identify a product or service</a:t>
            </a:r>
          </a:p>
          <a:p>
            <a:r>
              <a:rPr lang="en-CA" dirty="0" smtClean="0"/>
              <a:t>Trademarks are valuable as it represents the reputation of the producer</a:t>
            </a:r>
          </a:p>
          <a:p>
            <a:r>
              <a:rPr lang="en-CA" dirty="0" smtClean="0"/>
              <a:t>What is a type of trademark?</a:t>
            </a:r>
          </a:p>
          <a:p>
            <a:r>
              <a:rPr lang="en-CA" b="1" dirty="0" smtClean="0"/>
              <a:t>Logo</a:t>
            </a:r>
            <a:r>
              <a:rPr lang="en-CA" dirty="0" smtClean="0"/>
              <a:t> – symbol that is associated with the company or product </a:t>
            </a:r>
            <a:endParaRPr lang="en-CA" b="1" dirty="0" smtClean="0"/>
          </a:p>
        </p:txBody>
      </p:sp>
      <p:sp>
        <p:nvSpPr>
          <p:cNvPr id="3" name="Title 2"/>
          <p:cNvSpPr>
            <a:spLocks noGrp="1"/>
          </p:cNvSpPr>
          <p:nvPr>
            <p:ph type="title"/>
          </p:nvPr>
        </p:nvSpPr>
        <p:spPr/>
        <p:txBody>
          <a:bodyPr/>
          <a:lstStyle/>
          <a:p>
            <a:r>
              <a:rPr lang="en-CA" dirty="0" smtClean="0"/>
              <a:t>Protecting Your Ideas </a:t>
            </a:r>
            <a:endParaRPr lang="en-CA" dirty="0"/>
          </a:p>
        </p:txBody>
      </p:sp>
    </p:spTree>
    <p:extLst>
      <p:ext uri="{BB962C8B-B14F-4D97-AF65-F5344CB8AC3E}">
        <p14:creationId xmlns:p14="http://schemas.microsoft.com/office/powerpoint/2010/main" val="3350092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3" descr="73-lightbox-122443193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4824361"/>
            <a:ext cx="1489075" cy="148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Title 1"/>
          <p:cNvSpPr>
            <a:spLocks noGrp="1"/>
          </p:cNvSpPr>
          <p:nvPr>
            <p:ph type="title"/>
          </p:nvPr>
        </p:nvSpPr>
        <p:spPr>
          <a:xfrm>
            <a:off x="457200" y="-304800"/>
            <a:ext cx="5791200" cy="1371600"/>
          </a:xfrm>
        </p:spPr>
        <p:txBody>
          <a:bodyPr/>
          <a:lstStyle/>
          <a:p>
            <a:r>
              <a:rPr lang="en-US" altLang="en-US" b="1" dirty="0" smtClean="0">
                <a:solidFill>
                  <a:srgbClr val="E2751D"/>
                </a:solidFill>
              </a:rPr>
              <a:t>Branding</a:t>
            </a:r>
            <a:endParaRPr lang="en-US" altLang="en-US" dirty="0" smtClean="0"/>
          </a:p>
        </p:txBody>
      </p:sp>
      <p:sp>
        <p:nvSpPr>
          <p:cNvPr id="28674" name="Rectangle 3"/>
          <p:cNvSpPr>
            <a:spLocks noGrp="1"/>
          </p:cNvSpPr>
          <p:nvPr>
            <p:ph idx="1"/>
          </p:nvPr>
        </p:nvSpPr>
        <p:spPr>
          <a:xfrm>
            <a:off x="304800" y="1140798"/>
            <a:ext cx="8746331" cy="5717202"/>
          </a:xfrm>
        </p:spPr>
        <p:txBody>
          <a:bodyPr>
            <a:normAutofit fontScale="92500" lnSpcReduction="10000"/>
          </a:bodyPr>
          <a:lstStyle/>
          <a:p>
            <a:pPr marL="0" indent="0" eaLnBrk="1" hangingPunct="1">
              <a:spcBef>
                <a:spcPts val="600"/>
              </a:spcBef>
              <a:buFont typeface="Wingdings 2" charset="0"/>
              <a:buNone/>
              <a:defRPr/>
            </a:pPr>
            <a:r>
              <a:rPr lang="en-US" sz="3900" b="1" dirty="0">
                <a:solidFill>
                  <a:srgbClr val="E2751D"/>
                </a:solidFill>
                <a:ea typeface="MS PGothic" charset="0"/>
              </a:rPr>
              <a:t>Logo </a:t>
            </a:r>
          </a:p>
          <a:p>
            <a:pPr marL="822325" lvl="1" indent="-285750" eaLnBrk="1" hangingPunct="1">
              <a:buFont typeface="Wingdings" charset="0"/>
              <a:buChar char="n"/>
              <a:defRPr/>
            </a:pPr>
            <a:r>
              <a:rPr lang="en-US" sz="3000" dirty="0">
                <a:solidFill>
                  <a:schemeClr val="accent1"/>
                </a:solidFill>
                <a:ea typeface="MS PGothic" charset="0"/>
              </a:rPr>
              <a:t>symbol that is associated with the company or </a:t>
            </a:r>
            <a:r>
              <a:rPr lang="en-US" sz="3000" dirty="0" smtClean="0">
                <a:solidFill>
                  <a:schemeClr val="accent1"/>
                </a:solidFill>
                <a:ea typeface="MS PGothic" charset="0"/>
              </a:rPr>
              <a:t>product</a:t>
            </a:r>
            <a:endParaRPr lang="en-US" sz="3000" dirty="0">
              <a:solidFill>
                <a:schemeClr val="accent1"/>
              </a:solidFill>
              <a:ea typeface="MS PGothic" charset="0"/>
            </a:endParaRPr>
          </a:p>
          <a:p>
            <a:pPr marL="0" indent="0" eaLnBrk="1" hangingPunct="1">
              <a:buFont typeface="Wingdings" charset="0"/>
              <a:buNone/>
              <a:defRPr/>
            </a:pPr>
            <a:r>
              <a:rPr lang="en-US" sz="3900" b="1" dirty="0" smtClean="0">
                <a:solidFill>
                  <a:schemeClr val="accent6"/>
                </a:solidFill>
                <a:ea typeface="MS PGothic" charset="0"/>
              </a:rPr>
              <a:t>Logo forms</a:t>
            </a:r>
            <a:r>
              <a:rPr lang="en-US" sz="3900" b="1" dirty="0">
                <a:solidFill>
                  <a:schemeClr val="accent6"/>
                </a:solidFill>
                <a:ea typeface="MS PGothic" charset="0"/>
              </a:rPr>
              <a:t>: </a:t>
            </a:r>
            <a:endParaRPr lang="en-US" sz="3900" b="1" dirty="0" smtClean="0">
              <a:solidFill>
                <a:schemeClr val="accent6"/>
              </a:solidFill>
              <a:ea typeface="MS PGothic" charset="0"/>
            </a:endParaRPr>
          </a:p>
          <a:p>
            <a:pPr marL="166688" lvl="1" indent="0" eaLnBrk="1" hangingPunct="1">
              <a:buFont typeface="Wingdings" charset="0"/>
              <a:buNone/>
              <a:defRPr/>
            </a:pPr>
            <a:r>
              <a:rPr lang="en-US" sz="2600" b="1" i="1" dirty="0" smtClean="0">
                <a:solidFill>
                  <a:schemeClr val="accent1"/>
                </a:solidFill>
                <a:ea typeface="MS PGothic" charset="0"/>
              </a:rPr>
              <a:t>Monogram</a:t>
            </a:r>
            <a:r>
              <a:rPr lang="en-US" sz="2600" i="1" dirty="0" smtClean="0">
                <a:solidFill>
                  <a:schemeClr val="accent1"/>
                </a:solidFill>
                <a:ea typeface="MS PGothic" charset="0"/>
              </a:rPr>
              <a:t>        	 </a:t>
            </a:r>
            <a:r>
              <a:rPr lang="en-US" sz="2600" b="1" i="1" dirty="0" smtClean="0">
                <a:solidFill>
                  <a:schemeClr val="accent1"/>
                </a:solidFill>
                <a:ea typeface="MS PGothic" charset="0"/>
              </a:rPr>
              <a:t>Visual symbol       </a:t>
            </a:r>
            <a:r>
              <a:rPr lang="en-US" sz="2600" i="1" dirty="0" smtClean="0">
                <a:solidFill>
                  <a:schemeClr val="accent1"/>
                </a:solidFill>
                <a:ea typeface="MS PGothic" charset="0"/>
              </a:rPr>
              <a:t>	    </a:t>
            </a:r>
            <a:r>
              <a:rPr lang="en-US" sz="2600" b="1" i="1" dirty="0" smtClean="0">
                <a:solidFill>
                  <a:schemeClr val="accent1"/>
                </a:solidFill>
                <a:ea typeface="MS PGothic" charset="0"/>
              </a:rPr>
              <a:t>Abstract symbol</a:t>
            </a:r>
          </a:p>
          <a:p>
            <a:pPr marL="166688" lvl="1" indent="0">
              <a:buNone/>
              <a:defRPr/>
            </a:pPr>
            <a:r>
              <a:rPr lang="en-US" sz="2600" i="1" dirty="0" smtClean="0">
                <a:solidFill>
                  <a:schemeClr val="accent1"/>
                </a:solidFill>
                <a:ea typeface="MS PGothic" charset="0"/>
              </a:rPr>
              <a:t>Stylized writing   	    Represents 	Not representative 				</a:t>
            </a:r>
            <a:r>
              <a:rPr lang="en-US" sz="2600" i="1" dirty="0">
                <a:solidFill>
                  <a:schemeClr val="accent1"/>
                </a:solidFill>
                <a:ea typeface="MS PGothic" charset="0"/>
              </a:rPr>
              <a:t> </a:t>
            </a:r>
            <a:r>
              <a:rPr lang="en-US" sz="2600" i="1" dirty="0" smtClean="0">
                <a:solidFill>
                  <a:schemeClr val="accent1"/>
                </a:solidFill>
                <a:ea typeface="MS PGothic" charset="0"/>
              </a:rPr>
              <a:t>    something     	 of   actual things</a:t>
            </a:r>
          </a:p>
          <a:p>
            <a:pPr marL="166688" lvl="1" indent="0">
              <a:buNone/>
              <a:defRPr/>
            </a:pPr>
            <a:endParaRPr lang="en-US" sz="2400" i="1" dirty="0">
              <a:solidFill>
                <a:schemeClr val="accent1"/>
              </a:solidFill>
              <a:ea typeface="MS PGothic" charset="0"/>
            </a:endParaRPr>
          </a:p>
          <a:p>
            <a:pPr marL="166688" lvl="1" indent="0">
              <a:buNone/>
              <a:defRPr/>
            </a:pPr>
            <a:endParaRPr lang="en-US" sz="2400" i="1" dirty="0" smtClean="0">
              <a:solidFill>
                <a:schemeClr val="accent1"/>
              </a:solidFill>
              <a:ea typeface="MS PGothic" charset="0"/>
            </a:endParaRPr>
          </a:p>
          <a:p>
            <a:pPr marL="166688" lvl="1" indent="0">
              <a:buNone/>
              <a:defRPr/>
            </a:pPr>
            <a:endParaRPr lang="en-US" sz="2400" i="1" dirty="0">
              <a:solidFill>
                <a:schemeClr val="accent1"/>
              </a:solidFill>
              <a:ea typeface="MS PGothic" charset="0"/>
            </a:endParaRPr>
          </a:p>
          <a:p>
            <a:pPr marL="509588" lvl="1" indent="-342900">
              <a:defRPr/>
            </a:pPr>
            <a:endParaRPr lang="en-US" sz="2400" i="1" dirty="0" smtClean="0">
              <a:solidFill>
                <a:schemeClr val="accent1"/>
              </a:solidFill>
              <a:ea typeface="MS PGothic" charset="0"/>
            </a:endParaRPr>
          </a:p>
          <a:p>
            <a:pPr marL="509588" lvl="1" indent="-342900">
              <a:defRPr/>
            </a:pPr>
            <a:endParaRPr lang="en-US" sz="2400" i="1" dirty="0">
              <a:solidFill>
                <a:schemeClr val="accent1"/>
              </a:solidFill>
              <a:ea typeface="MS PGothic" charset="0"/>
            </a:endParaRPr>
          </a:p>
          <a:p>
            <a:pPr marL="509588" lvl="1" indent="-342900">
              <a:defRPr/>
            </a:pPr>
            <a:r>
              <a:rPr lang="en-US" sz="2400" i="1" dirty="0" smtClean="0">
                <a:solidFill>
                  <a:schemeClr val="accent1"/>
                </a:solidFill>
                <a:ea typeface="MS PGothic" charset="0"/>
              </a:rPr>
              <a:t>HELPS PRODUCT COMPETE FOR CONSUMER AWARENESS</a:t>
            </a:r>
            <a:endParaRPr lang="en-US" sz="2400" i="1" dirty="0">
              <a:solidFill>
                <a:schemeClr val="accent1"/>
              </a:solidFill>
              <a:ea typeface="MS PGothic" charset="0"/>
            </a:endParaRPr>
          </a:p>
        </p:txBody>
      </p:sp>
      <p:pic>
        <p:nvPicPr>
          <p:cNvPr id="29701" name="Picture 6" descr="ge-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0367" y="4831735"/>
            <a:ext cx="1187450" cy="118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8" descr="ci3-10Shell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46488" y="4851400"/>
            <a:ext cx="1296987" cy="118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642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74">
                                            <p:txEl>
                                              <p:pRg st="0" end="0"/>
                                            </p:txEl>
                                          </p:spTgt>
                                        </p:tgtEl>
                                        <p:attrNameLst>
                                          <p:attrName>style.visibility</p:attrName>
                                        </p:attrNameLst>
                                      </p:cBhvr>
                                      <p:to>
                                        <p:strVal val="visible"/>
                                      </p:to>
                                    </p:set>
                                    <p:animEffect transition="in" filter="fade">
                                      <p:cBhvr>
                                        <p:cTn id="7" dur="500"/>
                                        <p:tgtEl>
                                          <p:spTgt spid="286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8674">
                                            <p:txEl>
                                              <p:pRg st="1" end="1"/>
                                            </p:txEl>
                                          </p:spTgt>
                                        </p:tgtEl>
                                        <p:attrNameLst>
                                          <p:attrName>style.visibility</p:attrName>
                                        </p:attrNameLst>
                                      </p:cBhvr>
                                      <p:to>
                                        <p:strVal val="visible"/>
                                      </p:to>
                                    </p:set>
                                    <p:animEffect transition="in" filter="fade">
                                      <p:cBhvr>
                                        <p:cTn id="12" dur="500"/>
                                        <p:tgtEl>
                                          <p:spTgt spid="2867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8674">
                                            <p:txEl>
                                              <p:pRg st="2" end="2"/>
                                            </p:txEl>
                                          </p:spTgt>
                                        </p:tgtEl>
                                        <p:attrNameLst>
                                          <p:attrName>style.visibility</p:attrName>
                                        </p:attrNameLst>
                                      </p:cBhvr>
                                      <p:to>
                                        <p:strVal val="visible"/>
                                      </p:to>
                                    </p:set>
                                    <p:animEffect transition="in" filter="fade">
                                      <p:cBhvr>
                                        <p:cTn id="17" dur="500"/>
                                        <p:tgtEl>
                                          <p:spTgt spid="2867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8674">
                                            <p:txEl>
                                              <p:pRg st="3" end="3"/>
                                            </p:txEl>
                                          </p:spTgt>
                                        </p:tgtEl>
                                        <p:attrNameLst>
                                          <p:attrName>style.visibility</p:attrName>
                                        </p:attrNameLst>
                                      </p:cBhvr>
                                      <p:to>
                                        <p:strVal val="visible"/>
                                      </p:to>
                                    </p:set>
                                    <p:animEffect transition="in" filter="fade">
                                      <p:cBhvr>
                                        <p:cTn id="22" dur="500"/>
                                        <p:tgtEl>
                                          <p:spTgt spid="2867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674">
                                            <p:txEl>
                                              <p:pRg st="4" end="4"/>
                                            </p:txEl>
                                          </p:spTgt>
                                        </p:tgtEl>
                                        <p:attrNameLst>
                                          <p:attrName>style.visibility</p:attrName>
                                        </p:attrNameLst>
                                      </p:cBhvr>
                                      <p:to>
                                        <p:strVal val="visible"/>
                                      </p:to>
                                    </p:set>
                                    <p:animEffect transition="in" filter="fade">
                                      <p:cBhvr>
                                        <p:cTn id="27" dur="500"/>
                                        <p:tgtEl>
                                          <p:spTgt spid="2867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8674">
                                            <p:txEl>
                                              <p:pRg st="10" end="10"/>
                                            </p:txEl>
                                          </p:spTgt>
                                        </p:tgtEl>
                                        <p:attrNameLst>
                                          <p:attrName>style.visibility</p:attrName>
                                        </p:attrNameLst>
                                      </p:cBhvr>
                                      <p:to>
                                        <p:strVal val="visible"/>
                                      </p:to>
                                    </p:set>
                                    <p:animEffect transition="in" filter="fade">
                                      <p:cBhvr>
                                        <p:cTn id="32" dur="500"/>
                                        <p:tgtEl>
                                          <p:spTgt spid="2867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b="1" dirty="0" smtClean="0"/>
              <a:t>Industrial Designs </a:t>
            </a:r>
            <a:r>
              <a:rPr lang="en-CA" dirty="0" smtClean="0"/>
              <a:t>are protected by the Industrial Design Act </a:t>
            </a:r>
          </a:p>
          <a:p>
            <a:r>
              <a:rPr lang="en-CA" dirty="0" smtClean="0"/>
              <a:t>An industrial design is anything made by hand, tool, or machine that has distinctive features</a:t>
            </a:r>
          </a:p>
          <a:p>
            <a:r>
              <a:rPr lang="en-CA" dirty="0" smtClean="0"/>
              <a:t>Such as the shape of a chair or the decoration on the handle of a spoon </a:t>
            </a:r>
          </a:p>
          <a:p>
            <a:r>
              <a:rPr lang="en-CA" dirty="0" smtClean="0"/>
              <a:t>Once you register the design, you have exclusive rights to the resign for 10 years\</a:t>
            </a:r>
          </a:p>
          <a:p>
            <a:r>
              <a:rPr lang="en-CA" dirty="0" smtClean="0"/>
              <a:t>The person who registers the design is called the </a:t>
            </a:r>
            <a:r>
              <a:rPr lang="en-CA" b="1" dirty="0" smtClean="0"/>
              <a:t>proprietor </a:t>
            </a:r>
            <a:r>
              <a:rPr lang="en-CA" dirty="0" smtClean="0"/>
              <a:t>– owner of the design </a:t>
            </a:r>
            <a:endParaRPr lang="en-CA" dirty="0"/>
          </a:p>
        </p:txBody>
      </p:sp>
      <p:sp>
        <p:nvSpPr>
          <p:cNvPr id="3" name="Title 2"/>
          <p:cNvSpPr>
            <a:spLocks noGrp="1"/>
          </p:cNvSpPr>
          <p:nvPr>
            <p:ph type="title"/>
          </p:nvPr>
        </p:nvSpPr>
        <p:spPr/>
        <p:txBody>
          <a:bodyPr/>
          <a:lstStyle/>
          <a:p>
            <a:r>
              <a:rPr lang="en-CA" dirty="0" smtClean="0"/>
              <a:t>Protecting Your Ideas</a:t>
            </a:r>
            <a:endParaRPr lang="en-CA" dirty="0"/>
          </a:p>
        </p:txBody>
      </p:sp>
    </p:spTree>
    <p:extLst>
      <p:ext uri="{BB962C8B-B14F-4D97-AF65-F5344CB8AC3E}">
        <p14:creationId xmlns:p14="http://schemas.microsoft.com/office/powerpoint/2010/main" val="1992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4" y="188640"/>
            <a:ext cx="9144000" cy="5431532"/>
          </a:xfrm>
        </p:spPr>
      </p:pic>
    </p:spTree>
    <p:extLst>
      <p:ext uri="{BB962C8B-B14F-4D97-AF65-F5344CB8AC3E}">
        <p14:creationId xmlns:p14="http://schemas.microsoft.com/office/powerpoint/2010/main" val="29930325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b="1" dirty="0" smtClean="0"/>
              <a:t>Lateral Thinking </a:t>
            </a:r>
          </a:p>
          <a:p>
            <a:r>
              <a:rPr lang="en-CA" dirty="0" smtClean="0"/>
              <a:t>Generating ideas by being flexible and creative </a:t>
            </a:r>
          </a:p>
          <a:p>
            <a:r>
              <a:rPr lang="en-CA" dirty="0" smtClean="0"/>
              <a:t>Lateral thinking moves sideways rather than up and down </a:t>
            </a:r>
          </a:p>
          <a:p>
            <a:r>
              <a:rPr lang="en-CA" dirty="0" smtClean="0"/>
              <a:t>Involves a number of different perceptions and methods – thinking outside the box </a:t>
            </a:r>
          </a:p>
          <a:p>
            <a:r>
              <a:rPr lang="en-CA" dirty="0" smtClean="0"/>
              <a:t>Typically viewing the problem in a new and unusual light </a:t>
            </a:r>
            <a:endParaRPr lang="en-CA" dirty="0"/>
          </a:p>
        </p:txBody>
      </p:sp>
      <p:sp>
        <p:nvSpPr>
          <p:cNvPr id="3" name="Title 2"/>
          <p:cNvSpPr>
            <a:spLocks noGrp="1"/>
          </p:cNvSpPr>
          <p:nvPr>
            <p:ph type="title"/>
          </p:nvPr>
        </p:nvSpPr>
        <p:spPr/>
        <p:txBody>
          <a:bodyPr/>
          <a:lstStyle/>
          <a:p>
            <a:r>
              <a:rPr lang="en-CA" dirty="0" smtClean="0"/>
              <a:t>Lateral Thinking</a:t>
            </a:r>
            <a:endParaRPr lang="en-CA" dirty="0"/>
          </a:p>
        </p:txBody>
      </p:sp>
    </p:spTree>
    <p:extLst>
      <p:ext uri="{BB962C8B-B14F-4D97-AF65-F5344CB8AC3E}">
        <p14:creationId xmlns:p14="http://schemas.microsoft.com/office/powerpoint/2010/main" val="2630097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 human brain is divided into 2 hemispheres – </a:t>
            </a:r>
            <a:r>
              <a:rPr lang="en-CA" b="1" dirty="0" smtClean="0"/>
              <a:t>Right Brain </a:t>
            </a:r>
            <a:r>
              <a:rPr lang="en-CA" dirty="0" smtClean="0"/>
              <a:t>and </a:t>
            </a:r>
            <a:r>
              <a:rPr lang="en-CA" b="1" dirty="0" smtClean="0"/>
              <a:t>Left Brain </a:t>
            </a:r>
          </a:p>
          <a:p>
            <a:r>
              <a:rPr lang="en-CA" dirty="0" smtClean="0"/>
              <a:t>Left brain is sequential, analytical and linear </a:t>
            </a:r>
          </a:p>
          <a:p>
            <a:r>
              <a:rPr lang="en-CA" dirty="0" smtClean="0"/>
              <a:t>It contains the function of language and all language related activities </a:t>
            </a:r>
          </a:p>
          <a:p>
            <a:r>
              <a:rPr lang="en-CA" dirty="0" smtClean="0"/>
              <a:t>Right brain – works with the left brain and deals with the creative, imaginative, emotional and intuitive parts. </a:t>
            </a:r>
          </a:p>
          <a:p>
            <a:r>
              <a:rPr lang="en-CA" dirty="0" smtClean="0"/>
              <a:t>Both sides of the brains are a team and work together </a:t>
            </a:r>
            <a:endParaRPr lang="en-CA" dirty="0"/>
          </a:p>
        </p:txBody>
      </p:sp>
      <p:sp>
        <p:nvSpPr>
          <p:cNvPr id="3" name="Title 2"/>
          <p:cNvSpPr>
            <a:spLocks noGrp="1"/>
          </p:cNvSpPr>
          <p:nvPr>
            <p:ph type="title"/>
          </p:nvPr>
        </p:nvSpPr>
        <p:spPr/>
        <p:txBody>
          <a:bodyPr/>
          <a:lstStyle/>
          <a:p>
            <a:r>
              <a:rPr lang="en-CA" dirty="0" smtClean="0"/>
              <a:t>Brain &amp; Problem Solving </a:t>
            </a:r>
            <a:endParaRPr lang="en-CA" dirty="0"/>
          </a:p>
        </p:txBody>
      </p:sp>
    </p:spTree>
    <p:extLst>
      <p:ext uri="{BB962C8B-B14F-4D97-AF65-F5344CB8AC3E}">
        <p14:creationId xmlns:p14="http://schemas.microsoft.com/office/powerpoint/2010/main" val="232334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0"/>
            <a:ext cx="6768752" cy="67687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2728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184576"/>
          </a:xfrm>
        </p:spPr>
        <p:txBody>
          <a:bodyPr>
            <a:normAutofit/>
          </a:bodyPr>
          <a:lstStyle/>
          <a:p>
            <a:r>
              <a:rPr lang="en-CA" b="1" dirty="0" smtClean="0"/>
              <a:t>Word Clustering </a:t>
            </a:r>
          </a:p>
          <a:p>
            <a:r>
              <a:rPr lang="en-CA" dirty="0" smtClean="0"/>
              <a:t>This helps stimulate the right brain</a:t>
            </a:r>
          </a:p>
          <a:p>
            <a:r>
              <a:rPr lang="en-CA" dirty="0" smtClean="0"/>
              <a:t>Begin with writing a word or phrase in the middle of a page</a:t>
            </a:r>
          </a:p>
          <a:p>
            <a:r>
              <a:rPr lang="en-CA" dirty="0" smtClean="0"/>
              <a:t>Then circle it </a:t>
            </a:r>
          </a:p>
          <a:p>
            <a:r>
              <a:rPr lang="en-CA" dirty="0" smtClean="0"/>
              <a:t>Now write other words or phrases that come to mind as you consider the idea at the centre</a:t>
            </a:r>
          </a:p>
          <a:p>
            <a:r>
              <a:rPr lang="en-CA" dirty="0" smtClean="0"/>
              <a:t>Circle each new idea</a:t>
            </a:r>
          </a:p>
          <a:p>
            <a:r>
              <a:rPr lang="en-CA" dirty="0" smtClean="0"/>
              <a:t>Draw lines between the circles that are connected in your mind </a:t>
            </a:r>
          </a:p>
          <a:p>
            <a:r>
              <a:rPr lang="en-CA" dirty="0" smtClean="0"/>
              <a:t>When you’re finished, look for patterns</a:t>
            </a:r>
            <a:endParaRPr lang="en-CA" dirty="0"/>
          </a:p>
        </p:txBody>
      </p:sp>
      <p:sp>
        <p:nvSpPr>
          <p:cNvPr id="3" name="Title 2"/>
          <p:cNvSpPr>
            <a:spLocks noGrp="1"/>
          </p:cNvSpPr>
          <p:nvPr>
            <p:ph type="title"/>
          </p:nvPr>
        </p:nvSpPr>
        <p:spPr/>
        <p:txBody>
          <a:bodyPr/>
          <a:lstStyle/>
          <a:p>
            <a:r>
              <a:rPr lang="en-CA" dirty="0" smtClean="0"/>
              <a:t>More ways to generate ideas </a:t>
            </a:r>
            <a:endParaRPr lang="en-CA" dirty="0"/>
          </a:p>
        </p:txBody>
      </p:sp>
    </p:spTree>
    <p:extLst>
      <p:ext uri="{BB962C8B-B14F-4D97-AF65-F5344CB8AC3E}">
        <p14:creationId xmlns:p14="http://schemas.microsoft.com/office/powerpoint/2010/main" val="1474633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b="1" dirty="0" smtClean="0"/>
              <a:t>Mind Mapping </a:t>
            </a:r>
          </a:p>
          <a:p>
            <a:r>
              <a:rPr lang="en-CA" dirty="0" smtClean="0"/>
              <a:t>Same idea as word clustering except this time your drawing a pic at the centre</a:t>
            </a:r>
          </a:p>
          <a:p>
            <a:r>
              <a:rPr lang="en-CA" dirty="0" smtClean="0"/>
              <a:t>You can draw more pics or words that connect to the centre</a:t>
            </a:r>
          </a:p>
          <a:p>
            <a:r>
              <a:rPr lang="en-CA" dirty="0" smtClean="0"/>
              <a:t>You can draw arrows that direct you towards ideas </a:t>
            </a:r>
          </a:p>
          <a:p>
            <a:r>
              <a:rPr lang="en-CA" dirty="0" smtClean="0"/>
              <a:t>Starting at the centre allows lateral thinking </a:t>
            </a:r>
          </a:p>
          <a:p>
            <a:r>
              <a:rPr lang="en-CA" dirty="0" smtClean="0"/>
              <a:t>This is a great way to study as well </a:t>
            </a:r>
            <a:endParaRPr lang="en-CA" dirty="0"/>
          </a:p>
        </p:txBody>
      </p:sp>
      <p:sp>
        <p:nvSpPr>
          <p:cNvPr id="3" name="Title 2"/>
          <p:cNvSpPr>
            <a:spLocks noGrp="1"/>
          </p:cNvSpPr>
          <p:nvPr>
            <p:ph type="title"/>
          </p:nvPr>
        </p:nvSpPr>
        <p:spPr/>
        <p:txBody>
          <a:bodyPr/>
          <a:lstStyle/>
          <a:p>
            <a:r>
              <a:rPr lang="en-CA" dirty="0" smtClean="0"/>
              <a:t>More ways to generate ideas </a:t>
            </a:r>
            <a:endParaRPr lang="en-CA" dirty="0"/>
          </a:p>
        </p:txBody>
      </p:sp>
    </p:spTree>
    <p:extLst>
      <p:ext uri="{BB962C8B-B14F-4D97-AF65-F5344CB8AC3E}">
        <p14:creationId xmlns:p14="http://schemas.microsoft.com/office/powerpoint/2010/main" val="2933555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b="1" dirty="0" smtClean="0"/>
              <a:t>Brainstorming </a:t>
            </a:r>
          </a:p>
          <a:p>
            <a:r>
              <a:rPr lang="en-CA" dirty="0" smtClean="0"/>
              <a:t>Completing a word cluster or mind map is a form of </a:t>
            </a:r>
            <a:r>
              <a:rPr lang="en-CA" b="1" dirty="0" smtClean="0"/>
              <a:t>brainstorming </a:t>
            </a:r>
          </a:p>
          <a:p>
            <a:r>
              <a:rPr lang="en-CA" dirty="0" smtClean="0"/>
              <a:t>This can generate a large number of ideas </a:t>
            </a:r>
          </a:p>
          <a:p>
            <a:r>
              <a:rPr lang="en-CA" dirty="0" smtClean="0"/>
              <a:t>Record every single idea you generate, even crazy ideas </a:t>
            </a:r>
          </a:p>
          <a:p>
            <a:r>
              <a:rPr lang="en-CA" dirty="0" smtClean="0"/>
              <a:t>You never know when an idea can lead to something </a:t>
            </a:r>
          </a:p>
          <a:p>
            <a:r>
              <a:rPr lang="en-CA" dirty="0" smtClean="0"/>
              <a:t>After you’re done, you evaluate your ideas </a:t>
            </a:r>
          </a:p>
          <a:p>
            <a:r>
              <a:rPr lang="en-CA" dirty="0" smtClean="0"/>
              <a:t>People think more creatively when they’re not worried about the right answer </a:t>
            </a:r>
            <a:endParaRPr lang="en-CA" dirty="0"/>
          </a:p>
        </p:txBody>
      </p:sp>
      <p:sp>
        <p:nvSpPr>
          <p:cNvPr id="3" name="Title 2"/>
          <p:cNvSpPr>
            <a:spLocks noGrp="1"/>
          </p:cNvSpPr>
          <p:nvPr>
            <p:ph type="title"/>
          </p:nvPr>
        </p:nvSpPr>
        <p:spPr/>
        <p:txBody>
          <a:bodyPr/>
          <a:lstStyle/>
          <a:p>
            <a:r>
              <a:rPr lang="en-CA" dirty="0" smtClean="0"/>
              <a:t>More ways to generate ideas </a:t>
            </a:r>
            <a:endParaRPr lang="en-CA" dirty="0"/>
          </a:p>
        </p:txBody>
      </p:sp>
    </p:spTree>
    <p:extLst>
      <p:ext uri="{BB962C8B-B14F-4D97-AF65-F5344CB8AC3E}">
        <p14:creationId xmlns:p14="http://schemas.microsoft.com/office/powerpoint/2010/main" val="361050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896544"/>
          </a:xfrm>
        </p:spPr>
        <p:txBody>
          <a:bodyPr>
            <a:normAutofit/>
          </a:bodyPr>
          <a:lstStyle/>
          <a:p>
            <a:r>
              <a:rPr lang="en-CA" b="1" dirty="0" smtClean="0"/>
              <a:t>Newspapers</a:t>
            </a:r>
            <a:r>
              <a:rPr lang="en-CA" dirty="0" smtClean="0"/>
              <a:t> – classified advertisement can show what local needs and wants are and list available jobs </a:t>
            </a:r>
          </a:p>
          <a:p>
            <a:r>
              <a:rPr lang="en-CA" dirty="0" smtClean="0"/>
              <a:t>Business services ads can help you find out what services are in demand </a:t>
            </a:r>
          </a:p>
          <a:p>
            <a:r>
              <a:rPr lang="en-CA" b="1" dirty="0" smtClean="0"/>
              <a:t>Trade Shows</a:t>
            </a:r>
            <a:r>
              <a:rPr lang="en-CA" dirty="0" smtClean="0"/>
              <a:t> – manufacturer and distributors display their newest products and services</a:t>
            </a:r>
          </a:p>
          <a:p>
            <a:r>
              <a:rPr lang="en-CA" dirty="0" smtClean="0"/>
              <a:t>At crafts shows or hobby shows individuals and small businesses can sell products or services to customers, often at low prices to attract new customers  </a:t>
            </a:r>
            <a:endParaRPr lang="en-CA" dirty="0"/>
          </a:p>
        </p:txBody>
      </p:sp>
      <p:sp>
        <p:nvSpPr>
          <p:cNvPr id="3" name="Title 2"/>
          <p:cNvSpPr>
            <a:spLocks noGrp="1"/>
          </p:cNvSpPr>
          <p:nvPr>
            <p:ph type="title"/>
          </p:nvPr>
        </p:nvSpPr>
        <p:spPr/>
        <p:txBody>
          <a:bodyPr/>
          <a:lstStyle/>
          <a:p>
            <a:r>
              <a:rPr lang="en-CA" dirty="0" smtClean="0"/>
              <a:t>Ways to find new ideas</a:t>
            </a:r>
            <a:endParaRPr lang="en-CA" dirty="0"/>
          </a:p>
        </p:txBody>
      </p:sp>
    </p:spTree>
    <p:extLst>
      <p:ext uri="{BB962C8B-B14F-4D97-AF65-F5344CB8AC3E}">
        <p14:creationId xmlns:p14="http://schemas.microsoft.com/office/powerpoint/2010/main" val="3577372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b="1" dirty="0" smtClean="0"/>
              <a:t>Visualization </a:t>
            </a:r>
          </a:p>
          <a:p>
            <a:r>
              <a:rPr lang="en-CA" dirty="0" smtClean="0"/>
              <a:t>Closing your eyes and </a:t>
            </a:r>
            <a:r>
              <a:rPr lang="en-CA" b="1" dirty="0" smtClean="0"/>
              <a:t>visualizing </a:t>
            </a:r>
            <a:r>
              <a:rPr lang="en-CA" dirty="0" smtClean="0"/>
              <a:t>different scenarios in your mind can help you come more comfortable with new ideas</a:t>
            </a:r>
          </a:p>
          <a:p>
            <a:r>
              <a:rPr lang="en-CA" dirty="0" smtClean="0"/>
              <a:t>Many professional athletes visualize their new routines before they try them </a:t>
            </a:r>
          </a:p>
          <a:p>
            <a:r>
              <a:rPr lang="en-CA" dirty="0" smtClean="0"/>
              <a:t>Visualize your business </a:t>
            </a:r>
          </a:p>
          <a:p>
            <a:r>
              <a:rPr lang="en-CA" dirty="0" smtClean="0"/>
              <a:t>You may see problems or opportunities when you sit back, close your eyes, and visualize everything </a:t>
            </a:r>
            <a:endParaRPr lang="en-CA" dirty="0"/>
          </a:p>
        </p:txBody>
      </p:sp>
      <p:sp>
        <p:nvSpPr>
          <p:cNvPr id="3" name="Title 2"/>
          <p:cNvSpPr>
            <a:spLocks noGrp="1"/>
          </p:cNvSpPr>
          <p:nvPr>
            <p:ph type="title"/>
          </p:nvPr>
        </p:nvSpPr>
        <p:spPr/>
        <p:txBody>
          <a:bodyPr/>
          <a:lstStyle/>
          <a:p>
            <a:r>
              <a:rPr lang="en-CA" dirty="0" smtClean="0"/>
              <a:t>More ways to generate ideas </a:t>
            </a:r>
            <a:endParaRPr lang="en-CA" dirty="0"/>
          </a:p>
        </p:txBody>
      </p:sp>
    </p:spTree>
    <p:extLst>
      <p:ext uri="{BB962C8B-B14F-4D97-AF65-F5344CB8AC3E}">
        <p14:creationId xmlns:p14="http://schemas.microsoft.com/office/powerpoint/2010/main" val="3292749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b="1" dirty="0" smtClean="0"/>
              <a:t>TV Commercials or ads on social media </a:t>
            </a:r>
            <a:r>
              <a:rPr lang="en-CA" dirty="0" smtClean="0"/>
              <a:t>– See what is trending and what people want</a:t>
            </a:r>
          </a:p>
          <a:p>
            <a:r>
              <a:rPr lang="en-CA" dirty="0" smtClean="0"/>
              <a:t>Kijiji – look at what jobs are in demand </a:t>
            </a:r>
          </a:p>
          <a:p>
            <a:endParaRPr lang="en-CA" dirty="0"/>
          </a:p>
          <a:p>
            <a:r>
              <a:rPr lang="en-CA" b="1" dirty="0" smtClean="0"/>
              <a:t>Magazines </a:t>
            </a:r>
            <a:r>
              <a:rPr lang="en-CA" dirty="0" smtClean="0"/>
              <a:t> - consumer magazines predict and report changes in consumer buying </a:t>
            </a:r>
          </a:p>
          <a:p>
            <a:r>
              <a:rPr lang="en-CA" dirty="0" smtClean="0"/>
              <a:t>Specialty magazines offer advertisements and articles about goods and services that appeal to their target market </a:t>
            </a:r>
            <a:endParaRPr lang="en-CA" dirty="0"/>
          </a:p>
        </p:txBody>
      </p:sp>
      <p:sp>
        <p:nvSpPr>
          <p:cNvPr id="3" name="Title 2"/>
          <p:cNvSpPr>
            <a:spLocks noGrp="1"/>
          </p:cNvSpPr>
          <p:nvPr>
            <p:ph type="title"/>
          </p:nvPr>
        </p:nvSpPr>
        <p:spPr/>
        <p:txBody>
          <a:bodyPr/>
          <a:lstStyle/>
          <a:p>
            <a:r>
              <a:rPr lang="en-CA" dirty="0" smtClean="0"/>
              <a:t>Ways to find new ideas </a:t>
            </a:r>
            <a:endParaRPr lang="en-CA" dirty="0"/>
          </a:p>
        </p:txBody>
      </p:sp>
    </p:spTree>
    <p:extLst>
      <p:ext uri="{BB962C8B-B14F-4D97-AF65-F5344CB8AC3E}">
        <p14:creationId xmlns:p14="http://schemas.microsoft.com/office/powerpoint/2010/main" val="68405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To become aware of business ideas around you everyday, you need to be a good observer. </a:t>
            </a:r>
          </a:p>
          <a:p>
            <a:r>
              <a:rPr lang="en-CA" dirty="0" smtClean="0"/>
              <a:t>You might be surprised at how much you can see when you take the time to look </a:t>
            </a:r>
          </a:p>
          <a:p>
            <a:r>
              <a:rPr lang="en-CA" dirty="0" smtClean="0"/>
              <a:t>You need to be able to out think your competition. You need to see what they don’t see</a:t>
            </a:r>
          </a:p>
          <a:p>
            <a:r>
              <a:rPr lang="en-CA" dirty="0" smtClean="0"/>
              <a:t>We are going to test how well you can observe situations. </a:t>
            </a:r>
          </a:p>
        </p:txBody>
      </p:sp>
      <p:sp>
        <p:nvSpPr>
          <p:cNvPr id="3" name="Title 2"/>
          <p:cNvSpPr>
            <a:spLocks noGrp="1"/>
          </p:cNvSpPr>
          <p:nvPr>
            <p:ph type="title"/>
          </p:nvPr>
        </p:nvSpPr>
        <p:spPr/>
        <p:txBody>
          <a:bodyPr/>
          <a:lstStyle/>
          <a:p>
            <a:r>
              <a:rPr lang="en-CA" dirty="0" smtClean="0"/>
              <a:t>How well do you observe?</a:t>
            </a:r>
            <a:endParaRPr lang="en-CA" dirty="0"/>
          </a:p>
        </p:txBody>
      </p:sp>
    </p:spTree>
    <p:extLst>
      <p:ext uri="{BB962C8B-B14F-4D97-AF65-F5344CB8AC3E}">
        <p14:creationId xmlns:p14="http://schemas.microsoft.com/office/powerpoint/2010/main" val="858730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1340768"/>
            <a:ext cx="7139586" cy="4644489"/>
          </a:xfrm>
        </p:spPr>
      </p:pic>
      <p:sp>
        <p:nvSpPr>
          <p:cNvPr id="3" name="Title 2"/>
          <p:cNvSpPr>
            <a:spLocks noGrp="1"/>
          </p:cNvSpPr>
          <p:nvPr>
            <p:ph type="title"/>
          </p:nvPr>
        </p:nvSpPr>
        <p:spPr/>
        <p:txBody>
          <a:bodyPr/>
          <a:lstStyle/>
          <a:p>
            <a:r>
              <a:rPr lang="en-CA" dirty="0" smtClean="0"/>
              <a:t>Observation Test </a:t>
            </a:r>
            <a:endParaRPr lang="en-CA" dirty="0"/>
          </a:p>
        </p:txBody>
      </p:sp>
    </p:spTree>
    <p:extLst>
      <p:ext uri="{BB962C8B-B14F-4D97-AF65-F5344CB8AC3E}">
        <p14:creationId xmlns:p14="http://schemas.microsoft.com/office/powerpoint/2010/main" val="779386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How many offenders were seated in the front row </a:t>
            </a:r>
          </a:p>
          <a:p>
            <a:endParaRPr lang="en-CA" dirty="0"/>
          </a:p>
          <a:p>
            <a:r>
              <a:rPr lang="en-CA" dirty="0" smtClean="0"/>
              <a:t>A) 2</a:t>
            </a:r>
          </a:p>
          <a:p>
            <a:r>
              <a:rPr lang="en-CA" dirty="0" smtClean="0"/>
              <a:t>B) 4</a:t>
            </a:r>
          </a:p>
          <a:p>
            <a:r>
              <a:rPr lang="en-CA" dirty="0" smtClean="0"/>
              <a:t>C) 3</a:t>
            </a:r>
          </a:p>
          <a:p>
            <a:r>
              <a:rPr lang="en-CA" dirty="0" smtClean="0"/>
              <a:t>D) 6</a:t>
            </a:r>
          </a:p>
          <a:p>
            <a:endParaRPr lang="en-CA" dirty="0"/>
          </a:p>
          <a:p>
            <a:r>
              <a:rPr lang="en-CA" dirty="0" smtClean="0"/>
              <a:t>Answer: 3</a:t>
            </a:r>
            <a:endParaRPr lang="en-CA" dirty="0"/>
          </a:p>
        </p:txBody>
      </p:sp>
      <p:sp>
        <p:nvSpPr>
          <p:cNvPr id="3" name="Title 2"/>
          <p:cNvSpPr>
            <a:spLocks noGrp="1"/>
          </p:cNvSpPr>
          <p:nvPr>
            <p:ph type="title"/>
          </p:nvPr>
        </p:nvSpPr>
        <p:spPr/>
        <p:txBody>
          <a:bodyPr/>
          <a:lstStyle/>
          <a:p>
            <a:r>
              <a:rPr lang="en-CA" dirty="0" smtClean="0"/>
              <a:t>Question 1</a:t>
            </a:r>
            <a:endParaRPr lang="en-CA" dirty="0"/>
          </a:p>
        </p:txBody>
      </p:sp>
    </p:spTree>
    <p:extLst>
      <p:ext uri="{BB962C8B-B14F-4D97-AF65-F5344CB8AC3E}">
        <p14:creationId xmlns:p14="http://schemas.microsoft.com/office/powerpoint/2010/main" val="502784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How many offenders in the front row are wearing a jacket? </a:t>
            </a:r>
          </a:p>
          <a:p>
            <a:endParaRPr lang="en-CA" dirty="0"/>
          </a:p>
          <a:p>
            <a:r>
              <a:rPr lang="en-CA" dirty="0" smtClean="0"/>
              <a:t>A) 0</a:t>
            </a:r>
          </a:p>
          <a:p>
            <a:r>
              <a:rPr lang="en-CA" dirty="0" smtClean="0"/>
              <a:t>B) 1</a:t>
            </a:r>
          </a:p>
          <a:p>
            <a:r>
              <a:rPr lang="en-CA" dirty="0" smtClean="0"/>
              <a:t>C) 2</a:t>
            </a:r>
          </a:p>
          <a:p>
            <a:r>
              <a:rPr lang="en-CA" dirty="0" smtClean="0"/>
              <a:t>D) 3</a:t>
            </a:r>
          </a:p>
          <a:p>
            <a:endParaRPr lang="en-CA" dirty="0"/>
          </a:p>
          <a:p>
            <a:r>
              <a:rPr lang="en-CA" dirty="0" smtClean="0"/>
              <a:t>Answer: 1</a:t>
            </a:r>
          </a:p>
        </p:txBody>
      </p:sp>
      <p:sp>
        <p:nvSpPr>
          <p:cNvPr id="3" name="Title 2"/>
          <p:cNvSpPr>
            <a:spLocks noGrp="1"/>
          </p:cNvSpPr>
          <p:nvPr>
            <p:ph type="title"/>
          </p:nvPr>
        </p:nvSpPr>
        <p:spPr/>
        <p:txBody>
          <a:bodyPr/>
          <a:lstStyle/>
          <a:p>
            <a:r>
              <a:rPr lang="en-CA" dirty="0" smtClean="0"/>
              <a:t>Question 2</a:t>
            </a:r>
            <a:endParaRPr lang="en-CA" dirty="0"/>
          </a:p>
        </p:txBody>
      </p:sp>
    </p:spTree>
    <p:extLst>
      <p:ext uri="{BB962C8B-B14F-4D97-AF65-F5344CB8AC3E}">
        <p14:creationId xmlns:p14="http://schemas.microsoft.com/office/powerpoint/2010/main" val="3481702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How many other individuals (not offenders) are in the picture? </a:t>
            </a:r>
          </a:p>
          <a:p>
            <a:endParaRPr lang="en-CA" dirty="0"/>
          </a:p>
          <a:p>
            <a:r>
              <a:rPr lang="en-CA" dirty="0" smtClean="0"/>
              <a:t>A) 3</a:t>
            </a:r>
          </a:p>
          <a:p>
            <a:r>
              <a:rPr lang="en-CA" dirty="0" smtClean="0"/>
              <a:t>B) 4</a:t>
            </a:r>
          </a:p>
          <a:p>
            <a:r>
              <a:rPr lang="en-CA" dirty="0" smtClean="0"/>
              <a:t>C) 2</a:t>
            </a:r>
          </a:p>
          <a:p>
            <a:r>
              <a:rPr lang="en-CA" dirty="0" smtClean="0"/>
              <a:t>D) 1</a:t>
            </a:r>
          </a:p>
          <a:p>
            <a:endParaRPr lang="en-CA" dirty="0"/>
          </a:p>
          <a:p>
            <a:r>
              <a:rPr lang="en-CA" dirty="0" smtClean="0"/>
              <a:t>Answer: 2</a:t>
            </a:r>
            <a:endParaRPr lang="en-CA" dirty="0"/>
          </a:p>
        </p:txBody>
      </p:sp>
      <p:sp>
        <p:nvSpPr>
          <p:cNvPr id="3" name="Title 2"/>
          <p:cNvSpPr>
            <a:spLocks noGrp="1"/>
          </p:cNvSpPr>
          <p:nvPr>
            <p:ph type="title"/>
          </p:nvPr>
        </p:nvSpPr>
        <p:spPr/>
        <p:txBody>
          <a:bodyPr/>
          <a:lstStyle/>
          <a:p>
            <a:r>
              <a:rPr lang="en-CA" dirty="0" smtClean="0"/>
              <a:t>Question 3</a:t>
            </a:r>
            <a:endParaRPr lang="en-CA" dirty="0"/>
          </a:p>
        </p:txBody>
      </p:sp>
    </p:spTree>
    <p:extLst>
      <p:ext uri="{BB962C8B-B14F-4D97-AF65-F5344CB8AC3E}">
        <p14:creationId xmlns:p14="http://schemas.microsoft.com/office/powerpoint/2010/main" val="2809719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307</TotalTime>
  <Words>1502</Words>
  <Application>Microsoft Office PowerPoint</Application>
  <PresentationFormat>On-screen Show (4:3)</PresentationFormat>
  <Paragraphs>188</Paragraphs>
  <Slides>30</Slides>
  <Notes>1</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Concourse</vt:lpstr>
      <vt:lpstr>Invention &amp; Innovation </vt:lpstr>
      <vt:lpstr>Ideas</vt:lpstr>
      <vt:lpstr>Ways to find new ideas</vt:lpstr>
      <vt:lpstr>Ways to find new ideas </vt:lpstr>
      <vt:lpstr>How well do you observe?</vt:lpstr>
      <vt:lpstr>Observation Test </vt:lpstr>
      <vt:lpstr>Question 1</vt:lpstr>
      <vt:lpstr>Question 2</vt:lpstr>
      <vt:lpstr>Question 3</vt:lpstr>
      <vt:lpstr>Question 4</vt:lpstr>
      <vt:lpstr>Questions </vt:lpstr>
      <vt:lpstr>Observation Test 2</vt:lpstr>
      <vt:lpstr>Observation Test 2 Cont’d </vt:lpstr>
      <vt:lpstr>Looking for patterns </vt:lpstr>
      <vt:lpstr>Observation Test 2 Cont’d </vt:lpstr>
      <vt:lpstr>Developing your ideas </vt:lpstr>
      <vt:lpstr>Invention and Innovation</vt:lpstr>
      <vt:lpstr>Protecting your ideas</vt:lpstr>
      <vt:lpstr>Protecting your ideas </vt:lpstr>
      <vt:lpstr>Protecting Your Ideas </vt:lpstr>
      <vt:lpstr>Branding</vt:lpstr>
      <vt:lpstr>Protecting Your Ideas</vt:lpstr>
      <vt:lpstr>PowerPoint Presentation</vt:lpstr>
      <vt:lpstr>Lateral Thinking</vt:lpstr>
      <vt:lpstr>Brain &amp; Problem Solving </vt:lpstr>
      <vt:lpstr>PowerPoint Presentation</vt:lpstr>
      <vt:lpstr>More ways to generate ideas </vt:lpstr>
      <vt:lpstr>More ways to generate ideas </vt:lpstr>
      <vt:lpstr>More ways to generate ideas </vt:lpstr>
      <vt:lpstr>More ways to generate ideas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Invention &amp; Innovation</dc:title>
  <dc:creator>Brian</dc:creator>
  <cp:lastModifiedBy>Brian</cp:lastModifiedBy>
  <cp:revision>19</cp:revision>
  <dcterms:created xsi:type="dcterms:W3CDTF">2017-10-27T15:18:07Z</dcterms:created>
  <dcterms:modified xsi:type="dcterms:W3CDTF">2017-11-01T16:38:09Z</dcterms:modified>
</cp:coreProperties>
</file>