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56" r:id="rId2"/>
    <p:sldId id="257" r:id="rId3"/>
    <p:sldId id="258" r:id="rId4"/>
    <p:sldId id="259" r:id="rId5"/>
    <p:sldId id="260" r:id="rId6"/>
    <p:sldId id="268" r:id="rId7"/>
    <p:sldId id="261" r:id="rId8"/>
    <p:sldId id="269"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4DC12C-B5B4-4B37-B29B-2C4EC856C276}" type="datetimeFigureOut">
              <a:rPr lang="en-CA" smtClean="0"/>
              <a:t>2019-02-04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E888B-E940-43DA-8864-F8DB76130AAB}" type="slidenum">
              <a:rPr lang="en-CA" smtClean="0"/>
              <a:t>‹#›</a:t>
            </a:fld>
            <a:endParaRPr lang="en-CA"/>
          </a:p>
        </p:txBody>
      </p:sp>
    </p:spTree>
    <p:extLst>
      <p:ext uri="{BB962C8B-B14F-4D97-AF65-F5344CB8AC3E}">
        <p14:creationId xmlns:p14="http://schemas.microsoft.com/office/powerpoint/2010/main" val="2419878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do</a:t>
            </a:r>
            <a:r>
              <a:rPr lang="en-CA" baseline="0" dirty="0"/>
              <a:t> not want to </a:t>
            </a:r>
            <a:r>
              <a:rPr lang="en-CA" i="1" baseline="0" dirty="0"/>
              <a:t>hide</a:t>
            </a:r>
            <a:r>
              <a:rPr lang="en-CA" i="0" baseline="0" dirty="0"/>
              <a:t> mistakes. We want to correct them, but leave them visible.</a:t>
            </a:r>
            <a:endParaRPr lang="en-CA" dirty="0"/>
          </a:p>
        </p:txBody>
      </p:sp>
      <p:sp>
        <p:nvSpPr>
          <p:cNvPr id="4" name="Slide Number Placeholder 3"/>
          <p:cNvSpPr>
            <a:spLocks noGrp="1"/>
          </p:cNvSpPr>
          <p:nvPr>
            <p:ph type="sldNum" sz="quarter" idx="10"/>
          </p:nvPr>
        </p:nvSpPr>
        <p:spPr/>
        <p:txBody>
          <a:bodyPr/>
          <a:lstStyle/>
          <a:p>
            <a:fld id="{34DE888B-E940-43DA-8864-F8DB76130AAB}" type="slidenum">
              <a:rPr lang="en-CA" smtClean="0"/>
              <a:t>3</a:t>
            </a:fld>
            <a:endParaRPr lang="en-CA"/>
          </a:p>
        </p:txBody>
      </p:sp>
    </p:spTree>
    <p:extLst>
      <p:ext uri="{BB962C8B-B14F-4D97-AF65-F5344CB8AC3E}">
        <p14:creationId xmlns:p14="http://schemas.microsoft.com/office/powerpoint/2010/main" val="640092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have to always write very clearly,</a:t>
            </a:r>
            <a:r>
              <a:rPr lang="en-CA" baseline="0" dirty="0"/>
              <a:t> and small.</a:t>
            </a:r>
            <a:endParaRPr lang="en-CA" dirty="0"/>
          </a:p>
        </p:txBody>
      </p:sp>
      <p:sp>
        <p:nvSpPr>
          <p:cNvPr id="4" name="Slide Number Placeholder 3"/>
          <p:cNvSpPr>
            <a:spLocks noGrp="1"/>
          </p:cNvSpPr>
          <p:nvPr>
            <p:ph type="sldNum" sz="quarter" idx="10"/>
          </p:nvPr>
        </p:nvSpPr>
        <p:spPr/>
        <p:txBody>
          <a:bodyPr/>
          <a:lstStyle/>
          <a:p>
            <a:fld id="{34DE888B-E940-43DA-8864-F8DB76130AAB}" type="slidenum">
              <a:rPr lang="en-CA" smtClean="0"/>
              <a:t>4</a:t>
            </a:fld>
            <a:endParaRPr lang="en-CA"/>
          </a:p>
        </p:txBody>
      </p:sp>
    </p:spTree>
    <p:extLst>
      <p:ext uri="{BB962C8B-B14F-4D97-AF65-F5344CB8AC3E}">
        <p14:creationId xmlns:p14="http://schemas.microsoft.com/office/powerpoint/2010/main" val="1912714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a perfect world, we catch errors as soon as they were made. BUT…it is not a perfect world.</a:t>
            </a:r>
          </a:p>
          <a:p>
            <a:endParaRPr lang="en-CA" dirty="0"/>
          </a:p>
          <a:p>
            <a:r>
              <a:rPr lang="en-CA" dirty="0"/>
              <a:t>The </a:t>
            </a:r>
          </a:p>
        </p:txBody>
      </p:sp>
      <p:sp>
        <p:nvSpPr>
          <p:cNvPr id="4" name="Slide Number Placeholder 3"/>
          <p:cNvSpPr>
            <a:spLocks noGrp="1"/>
          </p:cNvSpPr>
          <p:nvPr>
            <p:ph type="sldNum" sz="quarter" idx="10"/>
          </p:nvPr>
        </p:nvSpPr>
        <p:spPr/>
        <p:txBody>
          <a:bodyPr/>
          <a:lstStyle/>
          <a:p>
            <a:fld id="{34DE888B-E940-43DA-8864-F8DB76130AAB}" type="slidenum">
              <a:rPr lang="en-CA" smtClean="0"/>
              <a:t>5</a:t>
            </a:fld>
            <a:endParaRPr lang="en-CA"/>
          </a:p>
        </p:txBody>
      </p:sp>
    </p:spTree>
    <p:extLst>
      <p:ext uri="{BB962C8B-B14F-4D97-AF65-F5344CB8AC3E}">
        <p14:creationId xmlns:p14="http://schemas.microsoft.com/office/powerpoint/2010/main" val="82138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How does</a:t>
            </a:r>
            <a:r>
              <a:rPr lang="en-CA" baseline="0" dirty="0"/>
              <a:t> that information move? ***draw the flow chart on the board.***</a:t>
            </a:r>
            <a:endParaRPr lang="en-CA" dirty="0"/>
          </a:p>
        </p:txBody>
      </p:sp>
      <p:sp>
        <p:nvSpPr>
          <p:cNvPr id="4" name="Slide Number Placeholder 3"/>
          <p:cNvSpPr>
            <a:spLocks noGrp="1"/>
          </p:cNvSpPr>
          <p:nvPr>
            <p:ph type="sldNum" sz="quarter" idx="10"/>
          </p:nvPr>
        </p:nvSpPr>
        <p:spPr/>
        <p:txBody>
          <a:bodyPr/>
          <a:lstStyle/>
          <a:p>
            <a:fld id="{34DE888B-E940-43DA-8864-F8DB76130AAB}" type="slidenum">
              <a:rPr lang="en-CA" smtClean="0"/>
              <a:t>9</a:t>
            </a:fld>
            <a:endParaRPr lang="en-CA"/>
          </a:p>
        </p:txBody>
      </p:sp>
    </p:spTree>
    <p:extLst>
      <p:ext uri="{BB962C8B-B14F-4D97-AF65-F5344CB8AC3E}">
        <p14:creationId xmlns:p14="http://schemas.microsoft.com/office/powerpoint/2010/main" val="2757659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type</a:t>
            </a:r>
            <a:r>
              <a:rPr lang="en-CA" baseline="0" dirty="0"/>
              <a:t> of error always results in a difference double that of the error.</a:t>
            </a:r>
            <a:endParaRPr lang="en-CA" dirty="0"/>
          </a:p>
        </p:txBody>
      </p:sp>
      <p:sp>
        <p:nvSpPr>
          <p:cNvPr id="4" name="Slide Number Placeholder 3"/>
          <p:cNvSpPr>
            <a:spLocks noGrp="1"/>
          </p:cNvSpPr>
          <p:nvPr>
            <p:ph type="sldNum" sz="quarter" idx="10"/>
          </p:nvPr>
        </p:nvSpPr>
        <p:spPr/>
        <p:txBody>
          <a:bodyPr/>
          <a:lstStyle/>
          <a:p>
            <a:fld id="{34DE888B-E940-43DA-8864-F8DB76130AAB}" type="slidenum">
              <a:rPr lang="en-CA" smtClean="0"/>
              <a:t>12</a:t>
            </a:fld>
            <a:endParaRPr lang="en-CA"/>
          </a:p>
        </p:txBody>
      </p:sp>
    </p:spTree>
    <p:extLst>
      <p:ext uri="{BB962C8B-B14F-4D97-AF65-F5344CB8AC3E}">
        <p14:creationId xmlns:p14="http://schemas.microsoft.com/office/powerpoint/2010/main" val="3929289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Like writing 198 as 189, or 203 as 230.</a:t>
            </a:r>
            <a:br>
              <a:rPr lang="en-CA" dirty="0"/>
            </a:br>
            <a:br>
              <a:rPr lang="en-CA" dirty="0"/>
            </a:br>
            <a:br>
              <a:rPr lang="en-CA" dirty="0"/>
            </a:br>
            <a:r>
              <a:rPr lang="en-CA" dirty="0"/>
              <a:t>Like writing 1.19 as</a:t>
            </a:r>
            <a:r>
              <a:rPr lang="en-CA" baseline="0" dirty="0"/>
              <a:t> 119.00, or 254.00 instead of 25.40</a:t>
            </a:r>
            <a:endParaRPr lang="en-CA" dirty="0"/>
          </a:p>
        </p:txBody>
      </p:sp>
      <p:sp>
        <p:nvSpPr>
          <p:cNvPr id="4" name="Slide Number Placeholder 3"/>
          <p:cNvSpPr>
            <a:spLocks noGrp="1"/>
          </p:cNvSpPr>
          <p:nvPr>
            <p:ph type="sldNum" sz="quarter" idx="10"/>
          </p:nvPr>
        </p:nvSpPr>
        <p:spPr/>
        <p:txBody>
          <a:bodyPr/>
          <a:lstStyle/>
          <a:p>
            <a:fld id="{34DE888B-E940-43DA-8864-F8DB76130AAB}" type="slidenum">
              <a:rPr lang="en-CA" smtClean="0"/>
              <a:t>13</a:t>
            </a:fld>
            <a:endParaRPr lang="en-CA"/>
          </a:p>
        </p:txBody>
      </p:sp>
    </p:spTree>
    <p:extLst>
      <p:ext uri="{BB962C8B-B14F-4D97-AF65-F5344CB8AC3E}">
        <p14:creationId xmlns:p14="http://schemas.microsoft.com/office/powerpoint/2010/main" val="1001691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6CD98B-C8CA-4451-9BA5-910CBF075083}" type="datetimeFigureOut">
              <a:rPr lang="en-CA" smtClean="0"/>
              <a:t>2019-02-04</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5156E9A-3015-4D99-A6F0-1F3B730C704D}"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6CD98B-C8CA-4451-9BA5-910CBF075083}" type="datetimeFigureOut">
              <a:rPr lang="en-CA" smtClean="0"/>
              <a:t>2019-02-04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5156E9A-3015-4D99-A6F0-1F3B730C704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6CD98B-C8CA-4451-9BA5-910CBF075083}" type="datetimeFigureOut">
              <a:rPr lang="en-CA" smtClean="0"/>
              <a:t>2019-02-04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5156E9A-3015-4D99-A6F0-1F3B730C704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6CD98B-C8CA-4451-9BA5-910CBF075083}" type="datetimeFigureOut">
              <a:rPr lang="en-CA" smtClean="0"/>
              <a:t>2019-02-04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5156E9A-3015-4D99-A6F0-1F3B730C704D}" type="slidenum">
              <a:rPr lang="en-CA" smtClean="0"/>
              <a:t>‹#›</a:t>
            </a:fld>
            <a:endParaRPr lang="en-CA"/>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76CD98B-C8CA-4451-9BA5-910CBF075083}" type="datetimeFigureOut">
              <a:rPr lang="en-CA" smtClean="0"/>
              <a:t>2019-02-04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5156E9A-3015-4D99-A6F0-1F3B730C704D}" type="slidenum">
              <a:rPr lang="en-CA" smtClean="0"/>
              <a:t>‹#›</a:t>
            </a:fld>
            <a:endParaRPr lang="en-CA"/>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6CD98B-C8CA-4451-9BA5-910CBF075083}" type="datetimeFigureOut">
              <a:rPr lang="en-CA" smtClean="0"/>
              <a:t>2019-02-04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5156E9A-3015-4D99-A6F0-1F3B730C704D}" type="slidenum">
              <a:rPr lang="en-CA" smtClean="0"/>
              <a:t>‹#›</a:t>
            </a:fld>
            <a:endParaRPr lang="en-CA"/>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76CD98B-C8CA-4451-9BA5-910CBF075083}" type="datetimeFigureOut">
              <a:rPr lang="en-CA" smtClean="0"/>
              <a:t>2019-02-04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5156E9A-3015-4D99-A6F0-1F3B730C704D}"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76CD98B-C8CA-4451-9BA5-910CBF075083}" type="datetimeFigureOut">
              <a:rPr lang="en-CA" smtClean="0"/>
              <a:t>2019-02-04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5156E9A-3015-4D99-A6F0-1F3B730C704D}" type="slidenum">
              <a:rPr lang="en-CA" smtClean="0"/>
              <a:t>‹#›</a:t>
            </a:fld>
            <a:endParaRPr lang="en-CA"/>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CD98B-C8CA-4451-9BA5-910CBF075083}" type="datetimeFigureOut">
              <a:rPr lang="en-CA" smtClean="0"/>
              <a:t>2019-02-04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5156E9A-3015-4D99-A6F0-1F3B730C704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A76CD98B-C8CA-4451-9BA5-910CBF075083}" type="datetimeFigureOut">
              <a:rPr lang="en-CA" smtClean="0"/>
              <a:t>2019-02-04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5156E9A-3015-4D99-A6F0-1F3B730C704D}"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6CD98B-C8CA-4451-9BA5-910CBF075083}" type="datetimeFigureOut">
              <a:rPr lang="en-CA" smtClean="0"/>
              <a:t>2019-02-04</a:t>
            </a:fld>
            <a:endParaRPr lang="en-CA"/>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5156E9A-3015-4D99-A6F0-1F3B730C704D}" type="slidenum">
              <a:rPr lang="en-CA" smtClean="0"/>
              <a:t>‹#›</a:t>
            </a:fld>
            <a:endParaRPr lang="en-CA"/>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A76CD98B-C8CA-4451-9BA5-910CBF075083}" type="datetimeFigureOut">
              <a:rPr lang="en-CA" smtClean="0"/>
              <a:t>2019-02-04</a:t>
            </a:fld>
            <a:endParaRPr lang="en-CA"/>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C5156E9A-3015-4D99-A6F0-1F3B730C704D}"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Overcoming Errors</a:t>
            </a:r>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54394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If there is just ONE mistake when we put the information into their places, trial balances will not equal. This means we cannot prepare financial statements. </a:t>
            </a:r>
          </a:p>
          <a:p>
            <a:r>
              <a:rPr lang="en-CA" dirty="0"/>
              <a:t>WE HAVE TO FIND IT!!</a:t>
            </a:r>
          </a:p>
          <a:p>
            <a:endParaRPr lang="en-CA" dirty="0"/>
          </a:p>
          <a:p>
            <a:endParaRPr lang="en-CA" dirty="0"/>
          </a:p>
        </p:txBody>
      </p:sp>
      <p:sp>
        <p:nvSpPr>
          <p:cNvPr id="2" name="Title 1"/>
          <p:cNvSpPr>
            <a:spLocks noGrp="1"/>
          </p:cNvSpPr>
          <p:nvPr>
            <p:ph type="title"/>
          </p:nvPr>
        </p:nvSpPr>
        <p:spPr/>
        <p:txBody>
          <a:bodyPr/>
          <a:lstStyle/>
          <a:p>
            <a:r>
              <a:rPr lang="en-CA" dirty="0"/>
              <a:t>Trial Balance out of Balance</a:t>
            </a:r>
          </a:p>
        </p:txBody>
      </p:sp>
    </p:spTree>
    <p:extLst>
      <p:ext uri="{BB962C8B-B14F-4D97-AF65-F5344CB8AC3E}">
        <p14:creationId xmlns:p14="http://schemas.microsoft.com/office/powerpoint/2010/main" val="1241146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a:t>There are 4 tests to figure out an error quickly. WE WANT ZERO DIFFERENCE.</a:t>
            </a:r>
          </a:p>
          <a:p>
            <a:endParaRPr lang="en-CA" dirty="0"/>
          </a:p>
          <a:p>
            <a:r>
              <a:rPr lang="en-CA" dirty="0"/>
              <a:t>1. If the difference is a multiple of 10 (10 cents, 1 dollar, </a:t>
            </a:r>
            <a:r>
              <a:rPr lang="en-CA" dirty="0" err="1"/>
              <a:t>etc</a:t>
            </a:r>
            <a:r>
              <a:rPr lang="en-CA" dirty="0"/>
              <a:t>) an addition error is probably to blame. Try adding again.</a:t>
            </a:r>
          </a:p>
          <a:p>
            <a:r>
              <a:rPr lang="en-CA" dirty="0"/>
              <a:t>2. Check the ledger and journal to see if the difference is equal to an amount entered in the ledger or journal. If you find one, check to see it has been placed properly.</a:t>
            </a:r>
          </a:p>
        </p:txBody>
      </p:sp>
      <p:sp>
        <p:nvSpPr>
          <p:cNvPr id="2" name="Title 1"/>
          <p:cNvSpPr>
            <a:spLocks noGrp="1"/>
          </p:cNvSpPr>
          <p:nvPr>
            <p:ph type="title"/>
          </p:nvPr>
        </p:nvSpPr>
        <p:spPr/>
        <p:txBody>
          <a:bodyPr/>
          <a:lstStyle/>
          <a:p>
            <a:r>
              <a:rPr lang="en-CA" dirty="0"/>
              <a:t>Quick Tests for Detecting a Single Error</a:t>
            </a:r>
          </a:p>
        </p:txBody>
      </p:sp>
    </p:spTree>
    <p:extLst>
      <p:ext uri="{BB962C8B-B14F-4D97-AF65-F5344CB8AC3E}">
        <p14:creationId xmlns:p14="http://schemas.microsoft.com/office/powerpoint/2010/main" val="345551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3. Divide the difference by two. Search the trial balance and ledger accounts for the divided amount. If you find one, check it. You may have posted a debit as a credit, or a credit as a debit.</a:t>
            </a:r>
          </a:p>
        </p:txBody>
      </p:sp>
      <p:sp>
        <p:nvSpPr>
          <p:cNvPr id="2" name="Title 1"/>
          <p:cNvSpPr>
            <a:spLocks noGrp="1"/>
          </p:cNvSpPr>
          <p:nvPr>
            <p:ph type="title"/>
          </p:nvPr>
        </p:nvSpPr>
        <p:spPr/>
        <p:txBody>
          <a:bodyPr/>
          <a:lstStyle/>
          <a:p>
            <a:r>
              <a:rPr lang="en-CA" dirty="0"/>
              <a:t>Quick Tests for Detecting a Single Error</a:t>
            </a:r>
          </a:p>
        </p:txBody>
      </p:sp>
      <p:pic>
        <p:nvPicPr>
          <p:cNvPr id="4" name="Picture 3"/>
          <p:cNvPicPr>
            <a:picLocks noChangeAspect="1"/>
          </p:cNvPicPr>
          <p:nvPr/>
        </p:nvPicPr>
        <p:blipFill>
          <a:blip r:embed="rId3"/>
          <a:stretch>
            <a:fillRect/>
          </a:stretch>
        </p:blipFill>
        <p:spPr>
          <a:xfrm>
            <a:off x="6174104" y="3344123"/>
            <a:ext cx="4044316" cy="3102700"/>
          </a:xfrm>
          <a:prstGeom prst="rect">
            <a:avLst/>
          </a:prstGeom>
        </p:spPr>
      </p:pic>
    </p:spTree>
    <p:extLst>
      <p:ext uri="{BB962C8B-B14F-4D97-AF65-F5344CB8AC3E}">
        <p14:creationId xmlns:p14="http://schemas.microsoft.com/office/powerpoint/2010/main" val="190406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4. If the difference is a multiple of 9, we probably made a </a:t>
            </a:r>
            <a:r>
              <a:rPr lang="en-CA" b="1" dirty="0"/>
              <a:t>transposition error</a:t>
            </a:r>
            <a:r>
              <a:rPr lang="en-CA" dirty="0"/>
              <a:t> or a </a:t>
            </a:r>
            <a:r>
              <a:rPr lang="en-CA" b="1" dirty="0"/>
              <a:t>decimal point error</a:t>
            </a:r>
            <a:r>
              <a:rPr lang="en-CA" dirty="0"/>
              <a:t>. </a:t>
            </a:r>
          </a:p>
          <a:p>
            <a:r>
              <a:rPr lang="en-CA" dirty="0"/>
              <a:t>A </a:t>
            </a:r>
            <a:r>
              <a:rPr lang="en-CA" b="1" dirty="0"/>
              <a:t>transposition error</a:t>
            </a:r>
            <a:r>
              <a:rPr lang="en-CA" dirty="0"/>
              <a:t> means we mixed the order of digits. The difference will always be a multiple of 9.</a:t>
            </a:r>
          </a:p>
          <a:p>
            <a:r>
              <a:rPr lang="en-CA" dirty="0"/>
              <a:t>A </a:t>
            </a:r>
            <a:r>
              <a:rPr lang="en-CA" b="1" dirty="0"/>
              <a:t>decimal point error </a:t>
            </a:r>
            <a:r>
              <a:rPr lang="en-CA" dirty="0"/>
              <a:t>is when we put the decimal in the wrong place. $1.19 being entered as $119.00 (119-1.19 = 117.81 which, divided by 9 equals 13.09.</a:t>
            </a:r>
          </a:p>
          <a:p>
            <a:endParaRPr lang="en-CA" dirty="0"/>
          </a:p>
          <a:p>
            <a:endParaRPr lang="en-CA" dirty="0"/>
          </a:p>
        </p:txBody>
      </p:sp>
      <p:sp>
        <p:nvSpPr>
          <p:cNvPr id="2" name="Title 1"/>
          <p:cNvSpPr>
            <a:spLocks noGrp="1"/>
          </p:cNvSpPr>
          <p:nvPr>
            <p:ph type="title"/>
          </p:nvPr>
        </p:nvSpPr>
        <p:spPr/>
        <p:txBody>
          <a:bodyPr/>
          <a:lstStyle/>
          <a:p>
            <a:r>
              <a:rPr lang="en-CA" dirty="0"/>
              <a:t>Quick Tests for Detecting a Single Error</a:t>
            </a:r>
          </a:p>
        </p:txBody>
      </p:sp>
    </p:spTree>
    <p:extLst>
      <p:ext uri="{BB962C8B-B14F-4D97-AF65-F5344CB8AC3E}">
        <p14:creationId xmlns:p14="http://schemas.microsoft.com/office/powerpoint/2010/main" val="2413212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The number of digits in the trial balance difference may help you save time looking for the error. For example, if the difference between debit and credit totals is a multiple of 9 and has two digits – like 54 – then digits in the “tens” could have been switched (like 5693 to 5639).</a:t>
            </a:r>
          </a:p>
          <a:p>
            <a:r>
              <a:rPr lang="en-CA" dirty="0"/>
              <a:t>If the difference has four digits – for example, 4500 – look for numbers in the “thousands” that could have been transposed (like 9438 to 4938).</a:t>
            </a:r>
          </a:p>
        </p:txBody>
      </p:sp>
      <p:sp>
        <p:nvSpPr>
          <p:cNvPr id="2" name="Title 1"/>
          <p:cNvSpPr>
            <a:spLocks noGrp="1"/>
          </p:cNvSpPr>
          <p:nvPr>
            <p:ph type="title"/>
          </p:nvPr>
        </p:nvSpPr>
        <p:spPr/>
        <p:txBody>
          <a:bodyPr/>
          <a:lstStyle/>
          <a:p>
            <a:r>
              <a:rPr lang="en-CA" dirty="0"/>
              <a:t>Multiple of 9 Errors</a:t>
            </a:r>
          </a:p>
        </p:txBody>
      </p:sp>
    </p:spTree>
    <p:extLst>
      <p:ext uri="{BB962C8B-B14F-4D97-AF65-F5344CB8AC3E}">
        <p14:creationId xmlns:p14="http://schemas.microsoft.com/office/powerpoint/2010/main" val="11910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We need to be accurate all the time. </a:t>
            </a:r>
          </a:p>
          <a:p>
            <a:r>
              <a:rPr lang="en-CA" dirty="0"/>
              <a:t>Owners, bankers, investors, employees, and tax authorities rely on accurate information. </a:t>
            </a:r>
          </a:p>
          <a:p>
            <a:r>
              <a:rPr lang="en-CA" b="1" dirty="0"/>
              <a:t>ERRORS SHOULD NOT HAPPEN</a:t>
            </a:r>
            <a:r>
              <a:rPr lang="en-CA" dirty="0"/>
              <a:t>…but they do. So we have to find them and correct them when we do.</a:t>
            </a:r>
            <a:endParaRPr lang="en-CA" b="1" dirty="0"/>
          </a:p>
        </p:txBody>
      </p:sp>
      <p:sp>
        <p:nvSpPr>
          <p:cNvPr id="2" name="Title 1"/>
          <p:cNvSpPr>
            <a:spLocks noGrp="1"/>
          </p:cNvSpPr>
          <p:nvPr>
            <p:ph type="title"/>
          </p:nvPr>
        </p:nvSpPr>
        <p:spPr/>
        <p:txBody>
          <a:bodyPr/>
          <a:lstStyle/>
          <a:p>
            <a:r>
              <a:rPr lang="en-CA" dirty="0"/>
              <a:t>Overcoming Errors	</a:t>
            </a:r>
          </a:p>
        </p:txBody>
      </p:sp>
    </p:spTree>
    <p:extLst>
      <p:ext uri="{BB962C8B-B14F-4D97-AF65-F5344CB8AC3E}">
        <p14:creationId xmlns:p14="http://schemas.microsoft.com/office/powerpoint/2010/main" val="811294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Accounting has </a:t>
            </a:r>
            <a:r>
              <a:rPr lang="en-CA" i="1" dirty="0"/>
              <a:t>traditionally</a:t>
            </a:r>
            <a:r>
              <a:rPr lang="en-CA" b="1" i="1" dirty="0"/>
              <a:t> </a:t>
            </a:r>
            <a:r>
              <a:rPr lang="en-CA" dirty="0"/>
              <a:t>been done in pen. Still…if mistakes were made, it was not a good idea to erase or use white-out. Why do you think this is?</a:t>
            </a:r>
          </a:p>
          <a:p>
            <a:r>
              <a:rPr lang="en-CA" dirty="0"/>
              <a:t>Even software does not cover it up.</a:t>
            </a:r>
          </a:p>
        </p:txBody>
      </p:sp>
      <p:sp>
        <p:nvSpPr>
          <p:cNvPr id="2" name="Title 1"/>
          <p:cNvSpPr>
            <a:spLocks noGrp="1"/>
          </p:cNvSpPr>
          <p:nvPr>
            <p:ph type="title"/>
          </p:nvPr>
        </p:nvSpPr>
        <p:spPr/>
        <p:txBody>
          <a:bodyPr/>
          <a:lstStyle/>
          <a:p>
            <a:r>
              <a:rPr lang="en-CA" dirty="0"/>
              <a:t>Correcting Errors in the Books</a:t>
            </a:r>
          </a:p>
        </p:txBody>
      </p:sp>
    </p:spTree>
    <p:extLst>
      <p:ext uri="{BB962C8B-B14F-4D97-AF65-F5344CB8AC3E}">
        <p14:creationId xmlns:p14="http://schemas.microsoft.com/office/powerpoint/2010/main" val="102502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If we find an error right away, we STROKE through the incorrect numbers or letters and write the correction above.</a:t>
            </a:r>
          </a:p>
        </p:txBody>
      </p:sp>
      <p:sp>
        <p:nvSpPr>
          <p:cNvPr id="2" name="Title 1"/>
          <p:cNvSpPr>
            <a:spLocks noGrp="1"/>
          </p:cNvSpPr>
          <p:nvPr>
            <p:ph type="title"/>
          </p:nvPr>
        </p:nvSpPr>
        <p:spPr/>
        <p:txBody>
          <a:bodyPr/>
          <a:lstStyle/>
          <a:p>
            <a:r>
              <a:rPr lang="en-CA" dirty="0"/>
              <a:t>Errors Found Immediately</a:t>
            </a:r>
          </a:p>
        </p:txBody>
      </p:sp>
      <p:pic>
        <p:nvPicPr>
          <p:cNvPr id="4" name="Picture 3"/>
          <p:cNvPicPr>
            <a:picLocks noChangeAspect="1"/>
          </p:cNvPicPr>
          <p:nvPr/>
        </p:nvPicPr>
        <p:blipFill>
          <a:blip r:embed="rId3"/>
          <a:stretch>
            <a:fillRect/>
          </a:stretch>
        </p:blipFill>
        <p:spPr>
          <a:xfrm>
            <a:off x="1791175" y="2556932"/>
            <a:ext cx="8609648" cy="2086656"/>
          </a:xfrm>
          <a:prstGeom prst="rect">
            <a:avLst/>
          </a:prstGeom>
        </p:spPr>
      </p:pic>
      <p:pic>
        <p:nvPicPr>
          <p:cNvPr id="6" name="Picture 5"/>
          <p:cNvPicPr>
            <a:picLocks noChangeAspect="1"/>
          </p:cNvPicPr>
          <p:nvPr/>
        </p:nvPicPr>
        <p:blipFill>
          <a:blip r:embed="rId4"/>
          <a:stretch>
            <a:fillRect/>
          </a:stretch>
        </p:blipFill>
        <p:spPr>
          <a:xfrm>
            <a:off x="1791175" y="4643588"/>
            <a:ext cx="8609648" cy="1555960"/>
          </a:xfrm>
          <a:prstGeom prst="rect">
            <a:avLst/>
          </a:prstGeom>
        </p:spPr>
      </p:pic>
    </p:spTree>
    <p:extLst>
      <p:ext uri="{BB962C8B-B14F-4D97-AF65-F5344CB8AC3E}">
        <p14:creationId xmlns:p14="http://schemas.microsoft.com/office/powerpoint/2010/main" val="198784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a:t>Sometimes, our accountants only learn about errors after time has passed.</a:t>
            </a:r>
          </a:p>
          <a:p>
            <a:r>
              <a:rPr lang="en-CA" dirty="0"/>
              <a:t>A lot of the time, we create a new accounting entry .</a:t>
            </a:r>
          </a:p>
          <a:p>
            <a:endParaRPr lang="en-CA" dirty="0"/>
          </a:p>
          <a:p>
            <a:r>
              <a:rPr lang="en-CA" dirty="0"/>
              <a:t>So lets imagine that on July 5, our accountant noticed that an invoice for $752 had been debited to the wrong account. </a:t>
            </a:r>
          </a:p>
          <a:p>
            <a:r>
              <a:rPr lang="en-CA" dirty="0"/>
              <a:t>The invoice was for supplies, but had been debited to the Equipment account. </a:t>
            </a:r>
          </a:p>
          <a:p>
            <a:r>
              <a:rPr lang="en-CA" dirty="0"/>
              <a:t>The error was made on January 17.</a:t>
            </a:r>
          </a:p>
        </p:txBody>
      </p:sp>
      <p:sp>
        <p:nvSpPr>
          <p:cNvPr id="2" name="Title 1"/>
          <p:cNvSpPr>
            <a:spLocks noGrp="1"/>
          </p:cNvSpPr>
          <p:nvPr>
            <p:ph type="title"/>
          </p:nvPr>
        </p:nvSpPr>
        <p:spPr/>
        <p:txBody>
          <a:bodyPr/>
          <a:lstStyle/>
          <a:p>
            <a:r>
              <a:rPr lang="en-CA" dirty="0"/>
              <a:t>Errors Found Later</a:t>
            </a:r>
          </a:p>
        </p:txBody>
      </p:sp>
    </p:spTree>
    <p:extLst>
      <p:ext uri="{BB962C8B-B14F-4D97-AF65-F5344CB8AC3E}">
        <p14:creationId xmlns:p14="http://schemas.microsoft.com/office/powerpoint/2010/main" val="414204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EBC630-0A33-4CA2-A855-59028BE0B60B}"/>
              </a:ext>
            </a:extLst>
          </p:cNvPr>
          <p:cNvSpPr>
            <a:spLocks noGrp="1"/>
          </p:cNvSpPr>
          <p:nvPr>
            <p:ph type="title"/>
          </p:nvPr>
        </p:nvSpPr>
        <p:spPr/>
        <p:txBody>
          <a:bodyPr/>
          <a:lstStyle/>
          <a:p>
            <a:endParaRPr lang="en-CA"/>
          </a:p>
        </p:txBody>
      </p:sp>
      <p:pic>
        <p:nvPicPr>
          <p:cNvPr id="4" name="Content Placeholder 3">
            <a:extLst>
              <a:ext uri="{FF2B5EF4-FFF2-40B4-BE49-F238E27FC236}">
                <a16:creationId xmlns:a16="http://schemas.microsoft.com/office/drawing/2014/main" id="{DB1138B2-7CCB-4D8C-AC0B-633ED875F264}"/>
              </a:ext>
            </a:extLst>
          </p:cNvPr>
          <p:cNvPicPr>
            <a:picLocks noGrp="1" noChangeAspect="1"/>
          </p:cNvPicPr>
          <p:nvPr>
            <p:ph idx="1"/>
          </p:nvPr>
        </p:nvPicPr>
        <p:blipFill>
          <a:blip r:embed="rId2"/>
          <a:stretch>
            <a:fillRect/>
          </a:stretch>
        </p:blipFill>
        <p:spPr>
          <a:xfrm>
            <a:off x="1437322" y="1305878"/>
            <a:ext cx="10145078" cy="4858206"/>
          </a:xfrm>
          <a:prstGeom prst="rect">
            <a:avLst/>
          </a:prstGeom>
        </p:spPr>
      </p:pic>
    </p:spTree>
    <p:extLst>
      <p:ext uri="{BB962C8B-B14F-4D97-AF65-F5344CB8AC3E}">
        <p14:creationId xmlns:p14="http://schemas.microsoft.com/office/powerpoint/2010/main" val="271251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To fix this, we need to use a </a:t>
            </a:r>
            <a:r>
              <a:rPr lang="en-CA" b="1" dirty="0"/>
              <a:t>correcting journal entry</a:t>
            </a:r>
            <a:r>
              <a:rPr lang="en-CA" dirty="0"/>
              <a:t>. These cancel the effect of the error.</a:t>
            </a:r>
          </a:p>
          <a:p>
            <a:r>
              <a:rPr lang="en-CA" dirty="0"/>
              <a:t>The $752 in the Equipment Account needs to be cancelled and shifted to Supplies.</a:t>
            </a:r>
          </a:p>
        </p:txBody>
      </p:sp>
      <p:sp>
        <p:nvSpPr>
          <p:cNvPr id="2" name="Title 1"/>
          <p:cNvSpPr>
            <a:spLocks noGrp="1"/>
          </p:cNvSpPr>
          <p:nvPr>
            <p:ph type="title"/>
          </p:nvPr>
        </p:nvSpPr>
        <p:spPr/>
        <p:txBody>
          <a:bodyPr/>
          <a:lstStyle/>
          <a:p>
            <a:r>
              <a:rPr lang="en-CA" dirty="0"/>
              <a:t>Errors Found Later</a:t>
            </a:r>
          </a:p>
        </p:txBody>
      </p:sp>
      <p:pic>
        <p:nvPicPr>
          <p:cNvPr id="4" name="Picture 3"/>
          <p:cNvPicPr>
            <a:picLocks noChangeAspect="1"/>
          </p:cNvPicPr>
          <p:nvPr/>
        </p:nvPicPr>
        <p:blipFill>
          <a:blip r:embed="rId2"/>
          <a:stretch>
            <a:fillRect/>
          </a:stretch>
        </p:blipFill>
        <p:spPr>
          <a:xfrm>
            <a:off x="2992754" y="4027170"/>
            <a:ext cx="8551545" cy="2127250"/>
          </a:xfrm>
          <a:prstGeom prst="rect">
            <a:avLst/>
          </a:prstGeom>
        </p:spPr>
      </p:pic>
    </p:spTree>
    <p:extLst>
      <p:ext uri="{BB962C8B-B14F-4D97-AF65-F5344CB8AC3E}">
        <p14:creationId xmlns:p14="http://schemas.microsoft.com/office/powerpoint/2010/main" val="36546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51B2B5-6516-4067-BFDD-E60ADEF60EB6}"/>
              </a:ext>
            </a:extLst>
          </p:cNvPr>
          <p:cNvSpPr>
            <a:spLocks noGrp="1"/>
          </p:cNvSpPr>
          <p:nvPr>
            <p:ph type="title"/>
          </p:nvPr>
        </p:nvSpPr>
        <p:spPr/>
        <p:txBody>
          <a:bodyPr/>
          <a:lstStyle/>
          <a:p>
            <a:endParaRPr lang="en-CA" dirty="0"/>
          </a:p>
        </p:txBody>
      </p:sp>
      <p:pic>
        <p:nvPicPr>
          <p:cNvPr id="4" name="Content Placeholder 3">
            <a:extLst>
              <a:ext uri="{FF2B5EF4-FFF2-40B4-BE49-F238E27FC236}">
                <a16:creationId xmlns:a16="http://schemas.microsoft.com/office/drawing/2014/main" id="{55416E09-FB18-443B-A994-4F94AA6576D6}"/>
              </a:ext>
            </a:extLst>
          </p:cNvPr>
          <p:cNvPicPr>
            <a:picLocks noGrp="1" noChangeAspect="1"/>
          </p:cNvPicPr>
          <p:nvPr>
            <p:ph idx="1"/>
          </p:nvPr>
        </p:nvPicPr>
        <p:blipFill>
          <a:blip r:embed="rId2"/>
          <a:stretch>
            <a:fillRect/>
          </a:stretch>
        </p:blipFill>
        <p:spPr>
          <a:xfrm>
            <a:off x="1767840" y="200350"/>
            <a:ext cx="8974455" cy="6269825"/>
          </a:xfrm>
          <a:prstGeom prst="rect">
            <a:avLst/>
          </a:prstGeom>
        </p:spPr>
      </p:pic>
    </p:spTree>
    <p:extLst>
      <p:ext uri="{BB962C8B-B14F-4D97-AF65-F5344CB8AC3E}">
        <p14:creationId xmlns:p14="http://schemas.microsoft.com/office/powerpoint/2010/main" val="315404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556932"/>
            <a:ext cx="9601197" cy="3638128"/>
          </a:xfrm>
        </p:spPr>
        <p:txBody>
          <a:bodyPr>
            <a:normAutofit fontScale="77500" lnSpcReduction="20000"/>
          </a:bodyPr>
          <a:lstStyle/>
          <a:p>
            <a:r>
              <a:rPr lang="en-CA" dirty="0"/>
              <a:t>So we know that information moves from a source document to a trial balance.</a:t>
            </a:r>
          </a:p>
          <a:p>
            <a:r>
              <a:rPr lang="en-CA" dirty="0"/>
              <a:t>1. Equal debit and credit amounts are recorded in a journal entry.</a:t>
            </a:r>
          </a:p>
          <a:p>
            <a:r>
              <a:rPr lang="en-CA" dirty="0"/>
              <a:t>2. Debit and credit journal amounts are posted to the proper columns in the ledger accounts.</a:t>
            </a:r>
          </a:p>
          <a:p>
            <a:r>
              <a:rPr lang="en-CA" dirty="0"/>
              <a:t>3. New ledger account balances are calculated every time journal amounts are posted.</a:t>
            </a:r>
          </a:p>
          <a:p>
            <a:r>
              <a:rPr lang="en-CA" dirty="0"/>
              <a:t>4. Final balances of each ledger account are identified as either debit or credit. Then transferred to the Trial Balance.</a:t>
            </a:r>
          </a:p>
          <a:p>
            <a:r>
              <a:rPr lang="en-CA" dirty="0"/>
              <a:t>5. The totals of the two columns of the trial balance are calculated. If the totals are the same, things are </a:t>
            </a:r>
            <a:r>
              <a:rPr lang="en-CA" b="1" dirty="0"/>
              <a:t>in balance</a:t>
            </a:r>
            <a:r>
              <a:rPr lang="en-CA" dirty="0"/>
              <a:t>. These are then used for the income statements and balance sheet.</a:t>
            </a:r>
          </a:p>
          <a:p>
            <a:endParaRPr lang="en-CA" dirty="0"/>
          </a:p>
        </p:txBody>
      </p:sp>
      <p:sp>
        <p:nvSpPr>
          <p:cNvPr id="2" name="Title 1"/>
          <p:cNvSpPr>
            <a:spLocks noGrp="1"/>
          </p:cNvSpPr>
          <p:nvPr>
            <p:ph type="title"/>
          </p:nvPr>
        </p:nvSpPr>
        <p:spPr/>
        <p:txBody>
          <a:bodyPr/>
          <a:lstStyle/>
          <a:p>
            <a:r>
              <a:rPr lang="en-CA" dirty="0"/>
              <a:t>Trial Balance Out of Balance</a:t>
            </a:r>
          </a:p>
        </p:txBody>
      </p:sp>
    </p:spTree>
    <p:extLst>
      <p:ext uri="{BB962C8B-B14F-4D97-AF65-F5344CB8AC3E}">
        <p14:creationId xmlns:p14="http://schemas.microsoft.com/office/powerpoint/2010/main" val="379513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442</TotalTime>
  <Words>835</Words>
  <Application>Microsoft Office PowerPoint</Application>
  <PresentationFormat>Widescreen</PresentationFormat>
  <Paragraphs>58</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Lucida Sans Unicode</vt:lpstr>
      <vt:lpstr>Verdana</vt:lpstr>
      <vt:lpstr>Wingdings 2</vt:lpstr>
      <vt:lpstr>Wingdings 3</vt:lpstr>
      <vt:lpstr>Concourse</vt:lpstr>
      <vt:lpstr>Overcoming Errors</vt:lpstr>
      <vt:lpstr>Overcoming Errors </vt:lpstr>
      <vt:lpstr>Correcting Errors in the Books</vt:lpstr>
      <vt:lpstr>Errors Found Immediately</vt:lpstr>
      <vt:lpstr>Errors Found Later</vt:lpstr>
      <vt:lpstr>PowerPoint Presentation</vt:lpstr>
      <vt:lpstr>Errors Found Later</vt:lpstr>
      <vt:lpstr>PowerPoint Presentation</vt:lpstr>
      <vt:lpstr>Trial Balance Out of Balance</vt:lpstr>
      <vt:lpstr>Trial Balance out of Balance</vt:lpstr>
      <vt:lpstr>Quick Tests for Detecting a Single Error</vt:lpstr>
      <vt:lpstr>Quick Tests for Detecting a Single Error</vt:lpstr>
      <vt:lpstr>Quick Tests for Detecting a Single Error</vt:lpstr>
      <vt:lpstr>Multiple of 9 Errors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Errors</dc:title>
  <dc:creator>James Wood</dc:creator>
  <cp:lastModifiedBy>Singh, Brian</cp:lastModifiedBy>
  <cp:revision>13</cp:revision>
  <dcterms:created xsi:type="dcterms:W3CDTF">2015-05-14T02:49:22Z</dcterms:created>
  <dcterms:modified xsi:type="dcterms:W3CDTF">2019-02-04T18:18:27Z</dcterms:modified>
</cp:coreProperties>
</file>