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59" r:id="rId11"/>
    <p:sldId id="260" r:id="rId12"/>
    <p:sldId id="261" r:id="rId13"/>
    <p:sldId id="262" r:id="rId14"/>
    <p:sldId id="266" r:id="rId15"/>
    <p:sldId id="263" r:id="rId16"/>
    <p:sldId id="264" r:id="rId17"/>
    <p:sldId id="265" r:id="rId18"/>
    <p:sldId id="267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1EA74B-08D0-428A-A2A4-FE4E1B334324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4D7832-6896-4203-9A79-B0A905D18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EA74B-08D0-428A-A2A4-FE4E1B334324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D7832-6896-4203-9A79-B0A905D18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EA74B-08D0-428A-A2A4-FE4E1B334324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D7832-6896-4203-9A79-B0A905D18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ADD35-E7A7-409F-B208-065FE03032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1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EA74B-08D0-428A-A2A4-FE4E1B334324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D7832-6896-4203-9A79-B0A905D18E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EA74B-08D0-428A-A2A4-FE4E1B334324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D7832-6896-4203-9A79-B0A905D18E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EA74B-08D0-428A-A2A4-FE4E1B334324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D7832-6896-4203-9A79-B0A905D18E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EA74B-08D0-428A-A2A4-FE4E1B334324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D7832-6896-4203-9A79-B0A905D18E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EA74B-08D0-428A-A2A4-FE4E1B334324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D7832-6896-4203-9A79-B0A905D18E3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1EA74B-08D0-428A-A2A4-FE4E1B334324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D7832-6896-4203-9A79-B0A905D18E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51EA74B-08D0-428A-A2A4-FE4E1B334324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4D7832-6896-4203-9A79-B0A905D18E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1EA74B-08D0-428A-A2A4-FE4E1B334324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4D7832-6896-4203-9A79-B0A905D18E3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51EA74B-08D0-428A-A2A4-FE4E1B334324}" type="datetimeFigureOut">
              <a:rPr lang="en-US" smtClean="0"/>
              <a:t>5/15/2018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4D7832-6896-4203-9A79-B0A905D18E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lB0eiZDR8Xs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Pricing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What is the best price for my product?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Cost plus </a:t>
            </a:r>
          </a:p>
          <a:p>
            <a:endParaRPr lang="en-US" sz="3000" dirty="0" smtClean="0"/>
          </a:p>
          <a:p>
            <a:r>
              <a:rPr lang="en-US" sz="3000" dirty="0" smtClean="0"/>
              <a:t>Follow the Competition </a:t>
            </a:r>
          </a:p>
          <a:p>
            <a:endParaRPr lang="en-US" sz="3000" dirty="0" smtClean="0"/>
          </a:p>
          <a:p>
            <a:r>
              <a:rPr lang="en-US" sz="3000" dirty="0" smtClean="0"/>
              <a:t>Penetration </a:t>
            </a:r>
          </a:p>
          <a:p>
            <a:endParaRPr lang="en-US" sz="3000" dirty="0" smtClean="0"/>
          </a:p>
          <a:p>
            <a:r>
              <a:rPr lang="en-US" sz="3000" dirty="0" smtClean="0"/>
              <a:t>Skimming </a:t>
            </a:r>
          </a:p>
          <a:p>
            <a:endParaRPr lang="en-US" sz="3000" dirty="0" smtClean="0"/>
          </a:p>
          <a:p>
            <a:r>
              <a:rPr lang="en-US" sz="3000" dirty="0" smtClean="0"/>
              <a:t>Psychological </a:t>
            </a:r>
          </a:p>
          <a:p>
            <a:endParaRPr lang="en-US" sz="3000" dirty="0" smtClean="0"/>
          </a:p>
          <a:p>
            <a:r>
              <a:rPr lang="en-US" sz="3000" dirty="0" smtClean="0"/>
              <a:t>Loss-leader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 Strategies</a:t>
            </a:r>
            <a:endParaRPr lang="en-US" dirty="0"/>
          </a:p>
        </p:txBody>
      </p:sp>
      <p:pic>
        <p:nvPicPr>
          <p:cNvPr id="3074" name="Picture 2" descr="C:\Program Files\Microsoft Office\Media\CntCD1\ClipArt7\j031209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429000"/>
            <a:ext cx="346721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Selling Price = Unit Cost + Markup </a:t>
            </a:r>
          </a:p>
          <a:p>
            <a:endParaRPr lang="en-US" dirty="0" smtClean="0"/>
          </a:p>
          <a:p>
            <a:r>
              <a:rPr lang="en-US" dirty="0" smtClean="0"/>
              <a:t>Markup % = </a:t>
            </a:r>
            <a:r>
              <a:rPr lang="en-US" u="sng" dirty="0" smtClean="0"/>
              <a:t>Selling Price – Unit Cost</a:t>
            </a:r>
            <a:r>
              <a:rPr lang="en-US" dirty="0" smtClean="0"/>
              <a:t>  X  100</a:t>
            </a:r>
            <a:r>
              <a:rPr lang="en-US" u="sng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Unit Cost </a:t>
            </a:r>
          </a:p>
          <a:p>
            <a:endParaRPr lang="en-US" dirty="0" smtClean="0"/>
          </a:p>
          <a:p>
            <a:r>
              <a:rPr lang="en-US" dirty="0" smtClean="0"/>
              <a:t>Margin = Selling Price – Unit Cost </a:t>
            </a:r>
          </a:p>
          <a:p>
            <a:endParaRPr lang="en-US" dirty="0" smtClean="0"/>
          </a:p>
          <a:p>
            <a:r>
              <a:rPr lang="en-US" dirty="0" smtClean="0"/>
              <a:t>The adding of a Markup to the cost </a:t>
            </a:r>
          </a:p>
          <a:p>
            <a:pPr>
              <a:buNone/>
            </a:pPr>
            <a:r>
              <a:rPr lang="en-US" dirty="0" smtClean="0"/>
              <a:t>	ensures a profit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Cost-Plus Pricing</a:t>
            </a:r>
            <a:endParaRPr lang="en-US" dirty="0"/>
          </a:p>
        </p:txBody>
      </p:sp>
      <p:pic>
        <p:nvPicPr>
          <p:cNvPr id="4098" name="Picture 2" descr="C:\Documents and Settings\User\Local Settings\Temporary Internet Files\Content.IE5\I25OPT04\MC9000479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4648200"/>
            <a:ext cx="1736725" cy="1839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6482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Price equal to or just below the competition </a:t>
            </a:r>
          </a:p>
          <a:p>
            <a:endParaRPr lang="en-US" dirty="0" smtClean="0"/>
          </a:p>
          <a:p>
            <a:r>
              <a:rPr lang="en-US" dirty="0" smtClean="0"/>
              <a:t>Watch costs relative to price to ensure profit.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Follow-the-Competition</a:t>
            </a:r>
            <a:endParaRPr lang="en-US" dirty="0"/>
          </a:p>
        </p:txBody>
      </p:sp>
      <p:pic>
        <p:nvPicPr>
          <p:cNvPr id="5122" name="Picture 2" descr="C:\Documents and Settings\User\Local Settings\Temporary Internet Files\Content.IE5\SUWVYCQ8\MC9000237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038600"/>
            <a:ext cx="303381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5943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CA" dirty="0" smtClean="0"/>
              <a:t>Initially </a:t>
            </a:r>
            <a:r>
              <a:rPr lang="en-CA" dirty="0"/>
              <a:t>setting a low price for a new product or service to attract </a:t>
            </a:r>
            <a:r>
              <a:rPr lang="en-CA" dirty="0" smtClean="0"/>
              <a:t>customers</a:t>
            </a:r>
          </a:p>
          <a:p>
            <a:r>
              <a:rPr lang="en-CA" dirty="0" smtClean="0"/>
              <a:t>Very risky</a:t>
            </a:r>
            <a:endParaRPr lang="en-CA" dirty="0"/>
          </a:p>
          <a:p>
            <a:r>
              <a:rPr lang="en-US" dirty="0" smtClean="0"/>
              <a:t>To </a:t>
            </a:r>
            <a:r>
              <a:rPr lang="en-US" dirty="0" smtClean="0"/>
              <a:t>win market share 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sales volume is large, profit can be high. 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Penetration Pricing</a:t>
            </a:r>
            <a:endParaRPr lang="en-US" dirty="0"/>
          </a:p>
        </p:txBody>
      </p:sp>
      <p:pic>
        <p:nvPicPr>
          <p:cNvPr id="6146" name="Picture 2" descr="C:\Documents and Settings\User\Local Settings\Temporary Internet Files\Content.IE5\IAGF1YIF\MC90012767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590800"/>
            <a:ext cx="2895600" cy="4032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Usually competitors follow a leader who sets the </a:t>
            </a:r>
            <a:r>
              <a:rPr lang="en-CA" b="1" dirty="0" smtClean="0"/>
              <a:t>benchmark price </a:t>
            </a:r>
            <a:r>
              <a:rPr lang="en-CA" dirty="0" smtClean="0"/>
              <a:t> (aka customary price) which is the standard price </a:t>
            </a:r>
          </a:p>
          <a:p>
            <a:r>
              <a:rPr lang="en-CA" dirty="0" smtClean="0"/>
              <a:t>The leader is usually the biggest business but it could also be whoever was first to come out with the product </a:t>
            </a:r>
          </a:p>
          <a:p>
            <a:r>
              <a:rPr lang="en-CA" dirty="0" smtClean="0"/>
              <a:t>Ex. Tim Hortons sets a benchmark price for coffee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Penetration Pricing Cont’d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17292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0292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CA" dirty="0"/>
              <a:t>If you enter the market first you have a window of opportunity </a:t>
            </a:r>
          </a:p>
          <a:p>
            <a:r>
              <a:rPr lang="en-CA" dirty="0"/>
              <a:t>setting an initial high price for a product or service before competitors enter the market </a:t>
            </a:r>
          </a:p>
          <a:p>
            <a:r>
              <a:rPr lang="en-US" dirty="0" smtClean="0"/>
              <a:t>Watch </a:t>
            </a:r>
            <a:r>
              <a:rPr lang="en-US" dirty="0" smtClean="0"/>
              <a:t>for competitors moving in!!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Skimming</a:t>
            </a:r>
            <a:endParaRPr lang="en-US" dirty="0"/>
          </a:p>
        </p:txBody>
      </p:sp>
      <p:pic>
        <p:nvPicPr>
          <p:cNvPr id="7170" name="Picture 2" descr="C:\Program Files\Microsoft Office\Media\CntCD1\ClipArt6\j029417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524000"/>
            <a:ext cx="2438400" cy="2175771"/>
          </a:xfrm>
          <a:prstGeom prst="rect">
            <a:avLst/>
          </a:prstGeom>
          <a:noFill/>
        </p:spPr>
      </p:pic>
      <p:pic>
        <p:nvPicPr>
          <p:cNvPr id="7171" name="Picture 3" descr="C:\Documents and Settings\User\Local Settings\Temporary Internet Files\Content.IE5\IAGF1YIF\MC900431592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5711" y="4038600"/>
            <a:ext cx="2384425" cy="238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Prices appear less than they really are 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$299.98 vs. $300.00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$9.99 vs. $10.00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Now $4.96 vs. $4.99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Pricing</a:t>
            </a:r>
            <a:endParaRPr lang="en-US" dirty="0"/>
          </a:p>
        </p:txBody>
      </p:sp>
      <p:pic>
        <p:nvPicPr>
          <p:cNvPr id="8194" name="Picture 2" descr="C:\Program Files\Microsoft Office\Media\CntCD1\ClipArt5\j028044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429000"/>
            <a:ext cx="2516863" cy="2489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5867400" cy="4525963"/>
          </a:xfrm>
        </p:spPr>
        <p:txBody>
          <a:bodyPr/>
          <a:lstStyle/>
          <a:p>
            <a:r>
              <a:rPr lang="en-US" dirty="0" smtClean="0"/>
              <a:t>Selected products or services sold at cost or less </a:t>
            </a:r>
          </a:p>
          <a:p>
            <a:r>
              <a:rPr lang="en-US" dirty="0" smtClean="0"/>
              <a:t>To attract customers who will make other purchases too </a:t>
            </a:r>
          </a:p>
          <a:p>
            <a:r>
              <a:rPr lang="en-US" dirty="0" smtClean="0"/>
              <a:t>This hopefully will more than compensate for the losses on “leader”</a:t>
            </a:r>
          </a:p>
          <a:p>
            <a:r>
              <a:rPr lang="en-US" dirty="0" smtClean="0"/>
              <a:t>“Door Crasher” Sales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Loss-Leader Pricing</a:t>
            </a:r>
            <a:endParaRPr lang="en-US" dirty="0"/>
          </a:p>
        </p:txBody>
      </p:sp>
      <p:pic>
        <p:nvPicPr>
          <p:cNvPr id="9220" name="Picture 4" descr="http://www.liquidationworld.com/emailnews/images/vip_week10_old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762000"/>
            <a:ext cx="3001017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sz="2800" b="1" dirty="0"/>
              <a:t>Leader pricing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Offering a popular product at a low price to attract customers to the store.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en-US" sz="2800" dirty="0"/>
              <a:t>	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2800" b="1" dirty="0"/>
              <a:t>Price Lining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Putting all the products that are one price in one place in the store.</a:t>
            </a:r>
          </a:p>
          <a:p>
            <a:pPr marL="366713" lvl="1" indent="0">
              <a:lnSpc>
                <a:spcPct val="80000"/>
              </a:lnSpc>
              <a:buNone/>
              <a:defRPr/>
            </a:pPr>
            <a:endParaRPr lang="en-US" altLang="en-US" sz="2500" b="1" dirty="0"/>
          </a:p>
          <a:p>
            <a:pPr>
              <a:lnSpc>
                <a:spcPct val="80000"/>
              </a:lnSpc>
              <a:defRPr/>
            </a:pPr>
            <a:r>
              <a:rPr lang="en-US" altLang="en-US" sz="2800" b="1" dirty="0"/>
              <a:t>Everyday Low Prices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/>
              <a:t>Stores use sale pricing to position themselves as low-priced stores.  They guarantee the customer that the price they pay in the store is the lowest price available.</a:t>
            </a:r>
            <a:endParaRPr lang="en-US" altLang="en-US" sz="2500" b="1" dirty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Pricing Policies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3628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800" b="1" dirty="0"/>
              <a:t>Purchase Discounts</a:t>
            </a:r>
          </a:p>
          <a:p>
            <a:pPr lvl="1"/>
            <a:r>
              <a:rPr lang="en-US" altLang="en-US" sz="2400" dirty="0"/>
              <a:t>Price reductions in goods and services offered by the seller to the buyer to increase the volume of an order</a:t>
            </a:r>
          </a:p>
          <a:p>
            <a:pPr lvl="1"/>
            <a:endParaRPr lang="en-US" altLang="en-US" sz="2400" dirty="0"/>
          </a:p>
          <a:p>
            <a:r>
              <a:rPr lang="en-US" altLang="en-US" sz="2800" b="1" dirty="0"/>
              <a:t>Super Sizing</a:t>
            </a:r>
          </a:p>
          <a:p>
            <a:pPr lvl="1"/>
            <a:r>
              <a:rPr lang="en-US" altLang="en-US" sz="2400" dirty="0"/>
              <a:t>Paying a slightly higher price for a larger portion of an item. </a:t>
            </a:r>
          </a:p>
          <a:p>
            <a:pPr lvl="1"/>
            <a:endParaRPr lang="en-US" altLang="en-US" sz="2400" dirty="0"/>
          </a:p>
          <a:p>
            <a:r>
              <a:rPr lang="en-US" altLang="en-US" sz="2800" b="1" dirty="0"/>
              <a:t>Premium Prices</a:t>
            </a:r>
          </a:p>
          <a:p>
            <a:pPr lvl="1"/>
            <a:r>
              <a:rPr lang="en-US" altLang="en-US" sz="2400" dirty="0"/>
              <a:t>Use a high price where there is a uniqueness about the product or service.  This approach is used where a substantial competitive advantage exists. 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Pricing Policies Cont’d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066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perceived value of the good or service by the customer? </a:t>
            </a:r>
          </a:p>
          <a:p>
            <a:endParaRPr lang="en-US" dirty="0" smtClean="0"/>
          </a:p>
          <a:p>
            <a:r>
              <a:rPr lang="en-US" dirty="0" smtClean="0"/>
              <a:t>Are there any similar products on the market? </a:t>
            </a:r>
          </a:p>
          <a:p>
            <a:endParaRPr lang="en-US" dirty="0" smtClean="0"/>
          </a:p>
          <a:p>
            <a:r>
              <a:rPr lang="en-US" dirty="0" smtClean="0"/>
              <a:t>What price is the competition asking?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 Questions</a:t>
            </a:r>
            <a:endParaRPr lang="en-US" dirty="0"/>
          </a:p>
        </p:txBody>
      </p:sp>
      <p:pic>
        <p:nvPicPr>
          <p:cNvPr id="2050" name="Picture 2" descr="C:\Program Files\Microsoft Office\Media\CntCD1\ClipArt3\j023786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724400"/>
            <a:ext cx="1975164" cy="15888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Interest-Free Pricing</a:t>
            </a:r>
          </a:p>
          <a:p>
            <a:pPr lvl="1" eaLnBrk="1" hangingPunct="1"/>
            <a:r>
              <a:rPr lang="en-US" altLang="en-US" dirty="0" smtClean="0"/>
              <a:t>Offering consumers the opportunity to finance their purchase with low or no interest charges for the extent of the contract.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Negotiated Pricing</a:t>
            </a:r>
          </a:p>
          <a:p>
            <a:pPr lvl="1" eaLnBrk="1" hangingPunct="1"/>
            <a:r>
              <a:rPr lang="en-US" altLang="en-US" dirty="0" smtClean="0"/>
              <a:t>A buyer makes offers to purchase and a seller makes offer to sell a particular product or service for less than the published price</a:t>
            </a:r>
          </a:p>
          <a:p>
            <a:pPr lvl="1" eaLnBrk="1" hangingPunct="1"/>
            <a:endParaRPr lang="en-US" altLang="en-US" dirty="0" smtClean="0"/>
          </a:p>
        </p:txBody>
      </p:sp>
      <p:sp>
        <p:nvSpPr>
          <p:cNvPr id="2355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Pricing Policies Cont’d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140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412776"/>
            <a:ext cx="8153400" cy="496855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/>
              <a:t>Combo Pricing (bundling)</a:t>
            </a:r>
          </a:p>
          <a:p>
            <a:pPr lvl="1" eaLnBrk="1" hangingPunct="1">
              <a:defRPr/>
            </a:pPr>
            <a:r>
              <a:rPr lang="en-US" dirty="0"/>
              <a:t>Sellers combine several products in the same package</a:t>
            </a:r>
            <a:r>
              <a:rPr lang="en-US" dirty="0" smtClean="0"/>
              <a:t>. Offering a customer a deal on a part of the sale but make a large profit on the other part</a:t>
            </a:r>
            <a:endParaRPr lang="en-US" dirty="0"/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dirty="0" smtClean="0"/>
              <a:t>Psychological Pricing</a:t>
            </a:r>
          </a:p>
          <a:p>
            <a:pPr lvl="1" eaLnBrk="1" hangingPunct="1">
              <a:defRPr/>
            </a:pPr>
            <a:r>
              <a:rPr lang="en-US" dirty="0"/>
              <a:t>Using typical consumer </a:t>
            </a:r>
            <a:r>
              <a:rPr lang="en-US" dirty="0" err="1"/>
              <a:t>behaviour</a:t>
            </a:r>
            <a:r>
              <a:rPr lang="en-US" dirty="0"/>
              <a:t> to set prices</a:t>
            </a:r>
            <a:r>
              <a:rPr lang="en-US" dirty="0" smtClean="0"/>
              <a:t>.</a:t>
            </a:r>
          </a:p>
          <a:p>
            <a:pPr lvl="1" eaLnBrk="1" hangingPunct="1">
              <a:defRPr/>
            </a:pPr>
            <a:r>
              <a:rPr lang="en-US" dirty="0" smtClean="0"/>
              <a:t>Selling a product for$9.99 instead of $10</a:t>
            </a:r>
          </a:p>
          <a:p>
            <a:pPr marL="366713" lvl="1" indent="0" eaLnBrk="1" hangingPunct="1">
              <a:buFont typeface="Wingdings 2" pitchFamily="18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dirty="0" smtClean="0"/>
              <a:t>Return on Investment (ROI)</a:t>
            </a:r>
          </a:p>
          <a:p>
            <a:pPr lvl="1" eaLnBrk="1" hangingPunct="1">
              <a:defRPr/>
            </a:pPr>
            <a:r>
              <a:rPr lang="en-US" dirty="0" smtClean="0"/>
              <a:t>Prices products to sell them quickly and then invests the money made</a:t>
            </a:r>
          </a:p>
          <a:p>
            <a:pPr marL="393192" lvl="1" indent="0" eaLnBrk="1" hangingPunct="1">
              <a:buNone/>
              <a:defRPr/>
            </a:pPr>
            <a:endParaRPr lang="en-US" dirty="0"/>
          </a:p>
        </p:txBody>
      </p:sp>
      <p:sp>
        <p:nvSpPr>
          <p:cNvPr id="2457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Pricing Policies Cont’d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07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Factors </a:t>
            </a:r>
            <a:r>
              <a:rPr lang="en-US" altLang="en-US" dirty="0" smtClean="0"/>
              <a:t>Affecting Price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925144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b="1" dirty="0" smtClean="0">
                <a:solidFill>
                  <a:schemeClr val="accent1"/>
                </a:solidFill>
              </a:rPr>
              <a:t>LAWS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3000" b="1" dirty="0" smtClean="0"/>
              <a:t>1. Price Fixing</a:t>
            </a:r>
          </a:p>
          <a:p>
            <a:pPr lvl="2" eaLnBrk="1" hangingPunct="1"/>
            <a:r>
              <a:rPr lang="en-CA" altLang="en-US" sz="2800" dirty="0" smtClean="0"/>
              <a:t>Not allowed to decide as a group what to charge consumers for a specific product</a:t>
            </a:r>
          </a:p>
          <a:p>
            <a:pPr lvl="2" eaLnBrk="1" hangingPunct="1"/>
            <a:r>
              <a:rPr lang="en-CA" altLang="en-US" sz="2800" dirty="0" smtClean="0"/>
              <a:t>But businesses can copy prices </a:t>
            </a:r>
          </a:p>
          <a:p>
            <a:pPr marL="630936" lvl="2" indent="0" eaLnBrk="1" hangingPunct="1">
              <a:buNone/>
            </a:pPr>
            <a:endParaRPr lang="en-US" altLang="en-US" sz="2600" b="1" dirty="0" smtClean="0"/>
          </a:p>
        </p:txBody>
      </p:sp>
      <p:pic>
        <p:nvPicPr>
          <p:cNvPr id="13316" name="Picture 5" descr="Koch-Brothers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97438" y="1600200"/>
            <a:ext cx="3540125" cy="4525963"/>
          </a:xfrm>
          <a:ln w="76200">
            <a:solidFill>
              <a:schemeClr val="hlink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363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Factors </a:t>
            </a:r>
            <a:r>
              <a:rPr lang="en-US" altLang="en-US" dirty="0" smtClean="0"/>
              <a:t>Affecting Price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715000" cy="452596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4000" b="1" dirty="0" smtClean="0">
                <a:solidFill>
                  <a:schemeClr val="accent1"/>
                </a:solidFill>
              </a:rPr>
              <a:t>LAWS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3000" b="1" dirty="0" smtClean="0"/>
              <a:t>2. Retail Price Maintenance</a:t>
            </a:r>
          </a:p>
          <a:p>
            <a:pPr lvl="2" eaLnBrk="1" hangingPunct="1"/>
            <a:r>
              <a:rPr lang="en-CA" altLang="en-US" sz="2800" dirty="0" smtClean="0"/>
              <a:t>Can’t force another company to charge a certain price for a product you provide </a:t>
            </a:r>
          </a:p>
          <a:p>
            <a:pPr lvl="2" eaLnBrk="1" hangingPunct="1"/>
            <a:r>
              <a:rPr lang="en-CA" altLang="en-US" sz="2800" dirty="0" smtClean="0"/>
              <a:t>A company can suggest a price (Manufacturer’s Suggested Retail Price or MSRP)</a:t>
            </a:r>
            <a:endParaRPr lang="en-US" altLang="en-US" sz="2800" dirty="0" smtClean="0"/>
          </a:p>
        </p:txBody>
      </p:sp>
      <p:pic>
        <p:nvPicPr>
          <p:cNvPr id="14340" name="Picture 5" descr="reg20-20our20price20ta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1828800"/>
            <a:ext cx="2543175" cy="3876675"/>
          </a:xfrm>
          <a:noFill/>
          <a:ln w="76200">
            <a:solidFill>
              <a:schemeClr val="hlink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8764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Factors </a:t>
            </a:r>
            <a:r>
              <a:rPr lang="en-US" altLang="en-US" dirty="0" smtClean="0"/>
              <a:t>Affecting Price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>
                <a:solidFill>
                  <a:schemeClr val="accent1"/>
                </a:solidFill>
              </a:rPr>
              <a:t>LAWS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dirty="0" smtClean="0"/>
              <a:t>3. Deceptive Pricing Practices</a:t>
            </a:r>
          </a:p>
          <a:p>
            <a:pPr lvl="1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Double Ticketing</a:t>
            </a:r>
            <a:r>
              <a:rPr lang="en-US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en-US" dirty="0" smtClean="0"/>
              <a:t>– In Canada, it is illegal to charge a higher price if two prices appear on a product</a:t>
            </a:r>
          </a:p>
          <a:p>
            <a:pPr lvl="1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Bait &amp; Switch Pricing</a:t>
            </a:r>
            <a:r>
              <a:rPr lang="en-US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en-US" dirty="0" smtClean="0"/>
              <a:t>–Cannot advertise a sale price and then attract a customer to a more expensive product</a:t>
            </a:r>
          </a:p>
          <a:p>
            <a:pPr lvl="1" eaLnBrk="1" hangingPunct="1"/>
            <a:r>
              <a:rPr lang="en-US" altLang="en-US" b="1" dirty="0" smtClean="0">
                <a:solidFill>
                  <a:schemeClr val="accent1"/>
                </a:solidFill>
              </a:rPr>
              <a:t>False Sale Price</a:t>
            </a:r>
            <a:r>
              <a:rPr lang="en-US" altLang="en-US" dirty="0" smtClean="0">
                <a:solidFill>
                  <a:schemeClr val="accent1"/>
                </a:solidFill>
              </a:rPr>
              <a:t> </a:t>
            </a:r>
            <a:r>
              <a:rPr lang="en-US" altLang="en-US" dirty="0" smtClean="0"/>
              <a:t>– Marks products up and then puts them on sale at the regular price</a:t>
            </a:r>
          </a:p>
        </p:txBody>
      </p:sp>
      <p:pic>
        <p:nvPicPr>
          <p:cNvPr id="15364" name="Picture 8" descr="pricet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687388"/>
            <a:ext cx="2038350" cy="1827212"/>
          </a:xfrm>
          <a:prstGeom prst="rect">
            <a:avLst/>
          </a:prstGeom>
          <a:noFill/>
          <a:ln w="762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74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CA" altLang="en-US" sz="4000" dirty="0" smtClean="0"/>
              <a:t>DETERMINING </a:t>
            </a:r>
            <a:r>
              <a:rPr lang="en-CA" altLang="en-US" sz="4000" dirty="0" smtClean="0"/>
              <a:t>THE PRICE</a:t>
            </a:r>
            <a:endParaRPr lang="en-US" altLang="en-US" sz="4000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560" y="1556792"/>
            <a:ext cx="8153400" cy="4495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CA" altLang="en-US" dirty="0" smtClean="0"/>
              <a:t>2 key factors that determine price: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CA" altLang="en-US" dirty="0" smtClean="0"/>
          </a:p>
          <a:p>
            <a:pPr marL="457200" indent="-457200">
              <a:lnSpc>
                <a:spcPct val="90000"/>
              </a:lnSpc>
              <a:defRPr/>
            </a:pPr>
            <a:r>
              <a:rPr lang="en-CA" altLang="en-US" dirty="0" smtClean="0"/>
              <a:t>1. Cost of doing business 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CA" altLang="en-US" dirty="0" smtClean="0"/>
              <a:t>2. Profit that a company hopes to make </a:t>
            </a:r>
          </a:p>
          <a:p>
            <a:pPr marL="366713" lvl="1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CA" altLang="en-US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CA" altLang="en-US" b="1" dirty="0" smtClean="0"/>
              <a:t>Break-Even Analysis (First Step)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altLang="en-US" dirty="0"/>
              <a:t>H</a:t>
            </a:r>
            <a:r>
              <a:rPr lang="en-CA" altLang="en-US" dirty="0" smtClean="0"/>
              <a:t>ow many units must be sold at a given price to cover costs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CA" altLang="en-US" dirty="0" smtClean="0"/>
              <a:t>This is a starting point for setting the actual price </a:t>
            </a:r>
          </a:p>
        </p:txBody>
      </p:sp>
    </p:spTree>
    <p:extLst>
      <p:ext uri="{BB962C8B-B14F-4D97-AF65-F5344CB8AC3E}">
        <p14:creationId xmlns:p14="http://schemas.microsoft.com/office/powerpoint/2010/main" val="361176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CA" altLang="en-US" sz="4000" dirty="0" smtClean="0"/>
              <a:t>DETERMINING </a:t>
            </a:r>
            <a:r>
              <a:rPr lang="en-CA" altLang="en-US" sz="4000" dirty="0" smtClean="0"/>
              <a:t>THE PRICE</a:t>
            </a:r>
            <a:endParaRPr lang="en-US" altLang="en-US" sz="4000" dirty="0" smtClean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CA" b="1" dirty="0">
                <a:ea typeface="+mn-ea"/>
              </a:rPr>
              <a:t>Variable </a:t>
            </a:r>
            <a:r>
              <a:rPr lang="en-CA" b="1" dirty="0" smtClean="0">
                <a:ea typeface="+mn-ea"/>
              </a:rPr>
              <a:t>costs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CA" dirty="0" smtClean="0"/>
              <a:t>Depends on the # of goods or services rendered 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CA" dirty="0" smtClean="0"/>
              <a:t>Ex: Materials needed to make a product 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CA" dirty="0" smtClean="0">
                <a:ea typeface="+mn-ea"/>
              </a:rPr>
              <a:t>Ex: Labour – amount of people you hire to get a job done</a:t>
            </a:r>
            <a:endParaRPr lang="en-CA" dirty="0">
              <a:ea typeface="+mn-ea"/>
            </a:endParaRPr>
          </a:p>
          <a:p>
            <a:pPr marL="365760" lvl="1" indent="0" eaLnBrk="1" fontAlgn="auto" hangingPunct="1">
              <a:lnSpc>
                <a:spcPct val="9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en-CA" dirty="0">
              <a:ea typeface="+mn-ea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CA" b="1" dirty="0">
                <a:ea typeface="+mn-ea"/>
              </a:rPr>
              <a:t>Fixed </a:t>
            </a:r>
            <a:r>
              <a:rPr lang="en-CA" b="1" dirty="0" smtClean="0">
                <a:ea typeface="+mn-ea"/>
              </a:rPr>
              <a:t>costs</a:t>
            </a:r>
          </a:p>
          <a:p>
            <a:pPr marL="457200" indent="-457200">
              <a:lnSpc>
                <a:spcPct val="90000"/>
              </a:lnSpc>
              <a:defRPr/>
            </a:pPr>
            <a:r>
              <a:rPr lang="en-CA" dirty="0" smtClean="0">
                <a:ea typeface="+mn-ea"/>
              </a:rPr>
              <a:t>Constant</a:t>
            </a:r>
            <a:r>
              <a:rPr lang="en-CA" dirty="0">
                <a:ea typeface="+mn-ea"/>
              </a:rPr>
              <a:t>, independent of sales or other variables</a:t>
            </a:r>
          </a:p>
          <a:p>
            <a:pPr marL="708660" lvl="1" indent="-342900">
              <a:lnSpc>
                <a:spcPct val="90000"/>
              </a:lnSpc>
              <a:defRPr/>
            </a:pPr>
            <a:r>
              <a:rPr lang="en-CA" u="sng" dirty="0" smtClean="0">
                <a:ea typeface="+mn-ea"/>
              </a:rPr>
              <a:t>Ex</a:t>
            </a:r>
            <a:r>
              <a:rPr lang="en-CA" dirty="0" smtClean="0">
                <a:ea typeface="+mn-ea"/>
              </a:rPr>
              <a:t>: rent</a:t>
            </a:r>
            <a:r>
              <a:rPr lang="en-CA" dirty="0">
                <a:ea typeface="+mn-ea"/>
              </a:rPr>
              <a:t>, insurance, salaries, </a:t>
            </a:r>
            <a:r>
              <a:rPr lang="en-CA" dirty="0" smtClean="0">
                <a:ea typeface="+mn-ea"/>
              </a:rPr>
              <a:t>etc.</a:t>
            </a:r>
            <a:endParaRPr lang="en-CA" dirty="0">
              <a:ea typeface="+mn-ea"/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endParaRPr lang="en-US" sz="24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8466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2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CA" altLang="en-US" sz="4000" dirty="0" smtClean="0"/>
              <a:t>DETERMINING </a:t>
            </a:r>
            <a:r>
              <a:rPr lang="en-CA" altLang="en-US" sz="4000" dirty="0" smtClean="0"/>
              <a:t>THE PRICE</a:t>
            </a:r>
            <a:endParaRPr lang="en-US" altLang="en-US" sz="40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76400"/>
            <a:ext cx="5257800" cy="4495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b="1" dirty="0" smtClean="0"/>
              <a:t>Gross Profit/Contribution Margin</a:t>
            </a:r>
          </a:p>
          <a:p>
            <a:pPr marL="457200" indent="-457200"/>
            <a:r>
              <a:rPr lang="en-US" altLang="en-US" dirty="0" smtClean="0"/>
              <a:t>The selling price minus the variable cost</a:t>
            </a:r>
          </a:p>
          <a:p>
            <a:pPr marL="457200" indent="-457200"/>
            <a:r>
              <a:rPr lang="en-US" altLang="en-US" dirty="0" smtClean="0"/>
              <a:t>Ex: discussed in class </a:t>
            </a:r>
          </a:p>
          <a:p>
            <a:pPr lvl="1" eaLnBrk="1" hangingPunct="1"/>
            <a:endParaRPr lang="en-US" altLang="en-US" dirty="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b="1" dirty="0" smtClean="0"/>
              <a:t>Breakeven Point:</a:t>
            </a:r>
          </a:p>
          <a:p>
            <a:pPr lvl="1" eaLnBrk="1" hangingPunct="1"/>
            <a:r>
              <a:rPr lang="en-US" altLang="en-US" dirty="0" smtClean="0"/>
              <a:t>Breakeven Point (BEP) = fixed costs / gross profit</a:t>
            </a:r>
          </a:p>
          <a:p>
            <a:pPr lvl="1" eaLnBrk="1" hangingPunct="1"/>
            <a:r>
              <a:rPr lang="en-US" altLang="en-US" dirty="0" smtClean="0"/>
              <a:t># of units that need to be sold to break even</a:t>
            </a:r>
          </a:p>
        </p:txBody>
      </p:sp>
      <p:pic>
        <p:nvPicPr>
          <p:cNvPr id="13316" name="Picture 4" descr="http://writeahead.ca/oldsite/wp-content/uploads/2012/12/Breakeven-Chart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133600"/>
            <a:ext cx="27146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9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Break-Even Point</a:t>
            </a:r>
          </a:p>
          <a:p>
            <a:r>
              <a:rPr lang="en-CA" dirty="0" smtClean="0"/>
              <a:t>Ex: Nemesis Sports sells basketballs to retailers like Sports Check for $20. Cost of a ball is $10. Company has a fixed cost of $100 000. What is the break even point? </a:t>
            </a:r>
          </a:p>
          <a:p>
            <a:r>
              <a:rPr lang="en-CA" dirty="0" smtClean="0"/>
              <a:t>Answer: </a:t>
            </a:r>
          </a:p>
          <a:p>
            <a:r>
              <a:rPr lang="en-CA" dirty="0" smtClean="0"/>
              <a:t>Gross Profit = selling price – variable costs </a:t>
            </a:r>
          </a:p>
          <a:p>
            <a:r>
              <a:rPr lang="en-CA" dirty="0" smtClean="0"/>
              <a:t>Gross Profit = $20 - $10 = $10</a:t>
            </a:r>
          </a:p>
          <a:p>
            <a:r>
              <a:rPr lang="en-CA" dirty="0" smtClean="0"/>
              <a:t>BEP = 100 000 / $10 = 10 000 balls </a:t>
            </a:r>
          </a:p>
          <a:p>
            <a:r>
              <a:rPr lang="en-CA" dirty="0" smtClean="0"/>
              <a:t>What does this mean? Discussed in class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DETERMINING </a:t>
            </a:r>
            <a:r>
              <a:rPr lang="en-CA" dirty="0" smtClean="0"/>
              <a:t>THE PRICE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826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864</Words>
  <Application>Microsoft Office PowerPoint</Application>
  <PresentationFormat>On-screen Show (4:3)</PresentationFormat>
  <Paragraphs>148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Pricing Strategies</vt:lpstr>
      <vt:lpstr>Pricing Questions</vt:lpstr>
      <vt:lpstr>Factors Affecting Price</vt:lpstr>
      <vt:lpstr>Factors Affecting Price</vt:lpstr>
      <vt:lpstr>Factors Affecting Price</vt:lpstr>
      <vt:lpstr>DETERMINING THE PRICE</vt:lpstr>
      <vt:lpstr>DETERMINING THE PRICE</vt:lpstr>
      <vt:lpstr>DETERMINING THE PRICE</vt:lpstr>
      <vt:lpstr>DETERMINING THE PRICE </vt:lpstr>
      <vt:lpstr>Pricing Strategies</vt:lpstr>
      <vt:lpstr>Cost-Plus Pricing</vt:lpstr>
      <vt:lpstr>Follow-the-Competition</vt:lpstr>
      <vt:lpstr>Penetration Pricing</vt:lpstr>
      <vt:lpstr>Penetration Pricing Cont’d </vt:lpstr>
      <vt:lpstr>Market Skimming</vt:lpstr>
      <vt:lpstr>Psychological Pricing</vt:lpstr>
      <vt:lpstr>Loss-Leader Pricing</vt:lpstr>
      <vt:lpstr>Pricing Policies </vt:lpstr>
      <vt:lpstr>Pricing Policies Cont’d </vt:lpstr>
      <vt:lpstr>Pricing Policies Cont’d </vt:lpstr>
      <vt:lpstr>Pricing Policies Cont’d </vt:lpstr>
    </vt:vector>
  </TitlesOfParts>
  <Company>Upper Canada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Pricing Strategies</dc:title>
  <dc:creator>UCDSB</dc:creator>
  <cp:lastModifiedBy>Brian</cp:lastModifiedBy>
  <cp:revision>5</cp:revision>
  <dcterms:created xsi:type="dcterms:W3CDTF">2010-12-10T14:13:45Z</dcterms:created>
  <dcterms:modified xsi:type="dcterms:W3CDTF">2018-05-15T13:52:41Z</dcterms:modified>
</cp:coreProperties>
</file>