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6"/>
  </p:notesMasterIdLst>
  <p:sldIdLst>
    <p:sldId id="256" r:id="rId2"/>
    <p:sldId id="263" r:id="rId3"/>
    <p:sldId id="264" r:id="rId4"/>
    <p:sldId id="265" r:id="rId5"/>
    <p:sldId id="266" r:id="rId6"/>
    <p:sldId id="267" r:id="rId7"/>
    <p:sldId id="268" r:id="rId8"/>
    <p:sldId id="269" r:id="rId9"/>
    <p:sldId id="270" r:id="rId10"/>
    <p:sldId id="271" r:id="rId11"/>
    <p:sldId id="272" r:id="rId12"/>
    <p:sldId id="273" r:id="rId13"/>
    <p:sldId id="274" r:id="rId14"/>
    <p:sldId id="275"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3" d="100"/>
          <a:sy n="63" d="100"/>
        </p:scale>
        <p:origin x="80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CCED8D-951B-467E-999A-0C975C7AB392}" type="datetimeFigureOut">
              <a:rPr lang="en-CA" smtClean="0"/>
              <a:t>2020-05-11</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5AD674-73ED-49C0-926A-1DBF3F06B913}" type="slidenum">
              <a:rPr lang="en-CA" smtClean="0"/>
              <a:t>‹#›</a:t>
            </a:fld>
            <a:endParaRPr lang="en-CA"/>
          </a:p>
        </p:txBody>
      </p:sp>
    </p:spTree>
    <p:extLst>
      <p:ext uri="{BB962C8B-B14F-4D97-AF65-F5344CB8AC3E}">
        <p14:creationId xmlns:p14="http://schemas.microsoft.com/office/powerpoint/2010/main" val="2359883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545AD674-73ED-49C0-926A-1DBF3F06B913}" type="slidenum">
              <a:rPr lang="en-CA" smtClean="0"/>
              <a:t>1</a:t>
            </a:fld>
            <a:endParaRPr lang="en-CA"/>
          </a:p>
        </p:txBody>
      </p:sp>
    </p:spTree>
    <p:extLst>
      <p:ext uri="{BB962C8B-B14F-4D97-AF65-F5344CB8AC3E}">
        <p14:creationId xmlns:p14="http://schemas.microsoft.com/office/powerpoint/2010/main" val="30769035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545AD674-73ED-49C0-926A-1DBF3F06B913}" type="slidenum">
              <a:rPr lang="en-CA" smtClean="0"/>
              <a:t>10</a:t>
            </a:fld>
            <a:endParaRPr lang="en-CA"/>
          </a:p>
        </p:txBody>
      </p:sp>
    </p:spTree>
    <p:extLst>
      <p:ext uri="{BB962C8B-B14F-4D97-AF65-F5344CB8AC3E}">
        <p14:creationId xmlns:p14="http://schemas.microsoft.com/office/powerpoint/2010/main" val="10614207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545AD674-73ED-49C0-926A-1DBF3F06B913}" type="slidenum">
              <a:rPr lang="en-CA" smtClean="0"/>
              <a:t>11</a:t>
            </a:fld>
            <a:endParaRPr lang="en-CA"/>
          </a:p>
        </p:txBody>
      </p:sp>
    </p:spTree>
    <p:extLst>
      <p:ext uri="{BB962C8B-B14F-4D97-AF65-F5344CB8AC3E}">
        <p14:creationId xmlns:p14="http://schemas.microsoft.com/office/powerpoint/2010/main" val="10254406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545AD674-73ED-49C0-926A-1DBF3F06B913}" type="slidenum">
              <a:rPr lang="en-CA" smtClean="0"/>
              <a:t>12</a:t>
            </a:fld>
            <a:endParaRPr lang="en-CA"/>
          </a:p>
        </p:txBody>
      </p:sp>
    </p:spTree>
    <p:extLst>
      <p:ext uri="{BB962C8B-B14F-4D97-AF65-F5344CB8AC3E}">
        <p14:creationId xmlns:p14="http://schemas.microsoft.com/office/powerpoint/2010/main" val="1293964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545AD674-73ED-49C0-926A-1DBF3F06B913}" type="slidenum">
              <a:rPr lang="en-CA" smtClean="0"/>
              <a:t>13</a:t>
            </a:fld>
            <a:endParaRPr lang="en-CA"/>
          </a:p>
        </p:txBody>
      </p:sp>
    </p:spTree>
    <p:extLst>
      <p:ext uri="{BB962C8B-B14F-4D97-AF65-F5344CB8AC3E}">
        <p14:creationId xmlns:p14="http://schemas.microsoft.com/office/powerpoint/2010/main" val="7053838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545AD674-73ED-49C0-926A-1DBF3F06B913}" type="slidenum">
              <a:rPr lang="en-CA" smtClean="0"/>
              <a:t>14</a:t>
            </a:fld>
            <a:endParaRPr lang="en-CA"/>
          </a:p>
        </p:txBody>
      </p:sp>
    </p:spTree>
    <p:extLst>
      <p:ext uri="{BB962C8B-B14F-4D97-AF65-F5344CB8AC3E}">
        <p14:creationId xmlns:p14="http://schemas.microsoft.com/office/powerpoint/2010/main" val="11670986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545AD674-73ED-49C0-926A-1DBF3F06B913}" type="slidenum">
              <a:rPr lang="en-CA" smtClean="0"/>
              <a:t>2</a:t>
            </a:fld>
            <a:endParaRPr lang="en-CA"/>
          </a:p>
        </p:txBody>
      </p:sp>
    </p:spTree>
    <p:extLst>
      <p:ext uri="{BB962C8B-B14F-4D97-AF65-F5344CB8AC3E}">
        <p14:creationId xmlns:p14="http://schemas.microsoft.com/office/powerpoint/2010/main" val="14082027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545AD674-73ED-49C0-926A-1DBF3F06B913}" type="slidenum">
              <a:rPr lang="en-CA" smtClean="0"/>
              <a:t>3</a:t>
            </a:fld>
            <a:endParaRPr lang="en-CA"/>
          </a:p>
        </p:txBody>
      </p:sp>
    </p:spTree>
    <p:extLst>
      <p:ext uri="{BB962C8B-B14F-4D97-AF65-F5344CB8AC3E}">
        <p14:creationId xmlns:p14="http://schemas.microsoft.com/office/powerpoint/2010/main" val="1234497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545AD674-73ED-49C0-926A-1DBF3F06B913}" type="slidenum">
              <a:rPr lang="en-CA" smtClean="0"/>
              <a:t>4</a:t>
            </a:fld>
            <a:endParaRPr lang="en-CA"/>
          </a:p>
        </p:txBody>
      </p:sp>
    </p:spTree>
    <p:extLst>
      <p:ext uri="{BB962C8B-B14F-4D97-AF65-F5344CB8AC3E}">
        <p14:creationId xmlns:p14="http://schemas.microsoft.com/office/powerpoint/2010/main" val="11672712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545AD674-73ED-49C0-926A-1DBF3F06B913}" type="slidenum">
              <a:rPr lang="en-CA" smtClean="0"/>
              <a:t>5</a:t>
            </a:fld>
            <a:endParaRPr lang="en-CA"/>
          </a:p>
        </p:txBody>
      </p:sp>
    </p:spTree>
    <p:extLst>
      <p:ext uri="{BB962C8B-B14F-4D97-AF65-F5344CB8AC3E}">
        <p14:creationId xmlns:p14="http://schemas.microsoft.com/office/powerpoint/2010/main" val="17210019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545AD674-73ED-49C0-926A-1DBF3F06B913}" type="slidenum">
              <a:rPr lang="en-CA" smtClean="0"/>
              <a:t>6</a:t>
            </a:fld>
            <a:endParaRPr lang="en-CA"/>
          </a:p>
        </p:txBody>
      </p:sp>
    </p:spTree>
    <p:extLst>
      <p:ext uri="{BB962C8B-B14F-4D97-AF65-F5344CB8AC3E}">
        <p14:creationId xmlns:p14="http://schemas.microsoft.com/office/powerpoint/2010/main" val="264865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545AD674-73ED-49C0-926A-1DBF3F06B913}" type="slidenum">
              <a:rPr lang="en-CA" smtClean="0"/>
              <a:t>7</a:t>
            </a:fld>
            <a:endParaRPr lang="en-CA"/>
          </a:p>
        </p:txBody>
      </p:sp>
    </p:spTree>
    <p:extLst>
      <p:ext uri="{BB962C8B-B14F-4D97-AF65-F5344CB8AC3E}">
        <p14:creationId xmlns:p14="http://schemas.microsoft.com/office/powerpoint/2010/main" val="4575564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545AD674-73ED-49C0-926A-1DBF3F06B913}" type="slidenum">
              <a:rPr lang="en-CA" smtClean="0"/>
              <a:t>8</a:t>
            </a:fld>
            <a:endParaRPr lang="en-CA"/>
          </a:p>
        </p:txBody>
      </p:sp>
    </p:spTree>
    <p:extLst>
      <p:ext uri="{BB962C8B-B14F-4D97-AF65-F5344CB8AC3E}">
        <p14:creationId xmlns:p14="http://schemas.microsoft.com/office/powerpoint/2010/main" val="19443499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545AD674-73ED-49C0-926A-1DBF3F06B913}" type="slidenum">
              <a:rPr lang="en-CA" smtClean="0"/>
              <a:t>9</a:t>
            </a:fld>
            <a:endParaRPr lang="en-CA"/>
          </a:p>
        </p:txBody>
      </p:sp>
    </p:spTree>
    <p:extLst>
      <p:ext uri="{BB962C8B-B14F-4D97-AF65-F5344CB8AC3E}">
        <p14:creationId xmlns:p14="http://schemas.microsoft.com/office/powerpoint/2010/main" val="1505541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F6FB22-06FB-4341-A4B9-6A0F448E5D2D}" type="datetimeFigureOut">
              <a:rPr lang="en-CA" smtClean="0"/>
              <a:t>2020-05-11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3A8C7CA-D13B-4F58-A9C7-EF41280E5935}" type="slidenum">
              <a:rPr lang="en-CA" smtClean="0"/>
              <a:t>‹#›</a:t>
            </a:fld>
            <a:endParaRPr lang="en-CA"/>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24368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0FF6FB22-06FB-4341-A4B9-6A0F448E5D2D}" type="datetimeFigureOut">
              <a:rPr lang="en-CA" smtClean="0"/>
              <a:t>2020-05-11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F3A8C7CA-D13B-4F58-A9C7-EF41280E5935}" type="slidenum">
              <a:rPr lang="en-CA" smtClean="0"/>
              <a:t>‹#›</a:t>
            </a:fld>
            <a:endParaRPr lang="en-CA"/>
          </a:p>
        </p:txBody>
      </p:sp>
    </p:spTree>
    <p:extLst>
      <p:ext uri="{BB962C8B-B14F-4D97-AF65-F5344CB8AC3E}">
        <p14:creationId xmlns:p14="http://schemas.microsoft.com/office/powerpoint/2010/main" val="1473609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F6FB22-06FB-4341-A4B9-6A0F448E5D2D}" type="datetimeFigureOut">
              <a:rPr lang="en-CA" smtClean="0"/>
              <a:t>2020-05-11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3A8C7CA-D13B-4F58-A9C7-EF41280E5935}" type="slidenum">
              <a:rPr lang="en-CA" smtClean="0"/>
              <a:t>‹#›</a:t>
            </a:fld>
            <a:endParaRPr lang="en-CA"/>
          </a:p>
        </p:txBody>
      </p:sp>
    </p:spTree>
    <p:extLst>
      <p:ext uri="{BB962C8B-B14F-4D97-AF65-F5344CB8AC3E}">
        <p14:creationId xmlns:p14="http://schemas.microsoft.com/office/powerpoint/2010/main" val="37005906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F6FB22-06FB-4341-A4B9-6A0F448E5D2D}" type="datetimeFigureOut">
              <a:rPr lang="en-CA" smtClean="0"/>
              <a:t>2020-05-11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3A8C7CA-D13B-4F58-A9C7-EF41280E5935}" type="slidenum">
              <a:rPr lang="en-CA" smtClean="0"/>
              <a:t>‹#›</a:t>
            </a:fld>
            <a:endParaRPr lang="en-CA"/>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8924800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F6FB22-06FB-4341-A4B9-6A0F448E5D2D}" type="datetimeFigureOut">
              <a:rPr lang="en-CA" smtClean="0"/>
              <a:t>2020-05-11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3A8C7CA-D13B-4F58-A9C7-EF41280E5935}" type="slidenum">
              <a:rPr lang="en-CA" smtClean="0"/>
              <a:t>‹#›</a:t>
            </a:fld>
            <a:endParaRPr lang="en-CA"/>
          </a:p>
        </p:txBody>
      </p:sp>
    </p:spTree>
    <p:extLst>
      <p:ext uri="{BB962C8B-B14F-4D97-AF65-F5344CB8AC3E}">
        <p14:creationId xmlns:p14="http://schemas.microsoft.com/office/powerpoint/2010/main" val="1575061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F6FB22-06FB-4341-A4B9-6A0F448E5D2D}" type="datetimeFigureOut">
              <a:rPr lang="en-CA" smtClean="0"/>
              <a:t>2020-05-11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3A8C7CA-D13B-4F58-A9C7-EF41280E5935}" type="slidenum">
              <a:rPr lang="en-CA" smtClean="0"/>
              <a:t>‹#›</a:t>
            </a:fld>
            <a:endParaRPr lang="en-CA"/>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512171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F6FB22-06FB-4341-A4B9-6A0F448E5D2D}" type="datetimeFigureOut">
              <a:rPr lang="en-CA" smtClean="0"/>
              <a:t>2020-05-11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3A8C7CA-D13B-4F58-A9C7-EF41280E5935}" type="slidenum">
              <a:rPr lang="en-CA" smtClean="0"/>
              <a:t>‹#›</a:t>
            </a:fld>
            <a:endParaRPr lang="en-CA"/>
          </a:p>
        </p:txBody>
      </p:sp>
    </p:spTree>
    <p:extLst>
      <p:ext uri="{BB962C8B-B14F-4D97-AF65-F5344CB8AC3E}">
        <p14:creationId xmlns:p14="http://schemas.microsoft.com/office/powerpoint/2010/main" val="673794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F6FB22-06FB-4341-A4B9-6A0F448E5D2D}" type="datetimeFigureOut">
              <a:rPr lang="en-CA" smtClean="0"/>
              <a:t>2020-05-11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3A8C7CA-D13B-4F58-A9C7-EF41280E5935}" type="slidenum">
              <a:rPr lang="en-CA" smtClean="0"/>
              <a:t>‹#›</a:t>
            </a:fld>
            <a:endParaRPr lang="en-CA"/>
          </a:p>
        </p:txBody>
      </p:sp>
    </p:spTree>
    <p:extLst>
      <p:ext uri="{BB962C8B-B14F-4D97-AF65-F5344CB8AC3E}">
        <p14:creationId xmlns:p14="http://schemas.microsoft.com/office/powerpoint/2010/main" val="35847912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F6FB22-06FB-4341-A4B9-6A0F448E5D2D}" type="datetimeFigureOut">
              <a:rPr lang="en-CA" smtClean="0"/>
              <a:t>2020-05-11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3A8C7CA-D13B-4F58-A9C7-EF41280E5935}" type="slidenum">
              <a:rPr lang="en-CA" smtClean="0"/>
              <a:t>‹#›</a:t>
            </a:fld>
            <a:endParaRPr lang="en-CA"/>
          </a:p>
        </p:txBody>
      </p:sp>
    </p:spTree>
    <p:extLst>
      <p:ext uri="{BB962C8B-B14F-4D97-AF65-F5344CB8AC3E}">
        <p14:creationId xmlns:p14="http://schemas.microsoft.com/office/powerpoint/2010/main" val="2164888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F6FB22-06FB-4341-A4B9-6A0F448E5D2D}" type="datetimeFigureOut">
              <a:rPr lang="en-CA" smtClean="0"/>
              <a:t>2020-05-11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3A8C7CA-D13B-4F58-A9C7-EF41280E5935}" type="slidenum">
              <a:rPr lang="en-CA" smtClean="0"/>
              <a:t>‹#›</a:t>
            </a:fld>
            <a:endParaRPr lang="en-CA"/>
          </a:p>
        </p:txBody>
      </p:sp>
    </p:spTree>
    <p:extLst>
      <p:ext uri="{BB962C8B-B14F-4D97-AF65-F5344CB8AC3E}">
        <p14:creationId xmlns:p14="http://schemas.microsoft.com/office/powerpoint/2010/main" val="2935511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F6FB22-06FB-4341-A4B9-6A0F448E5D2D}" type="datetimeFigureOut">
              <a:rPr lang="en-CA" smtClean="0"/>
              <a:t>2020-05-11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3A8C7CA-D13B-4F58-A9C7-EF41280E5935}" type="slidenum">
              <a:rPr lang="en-CA" smtClean="0"/>
              <a:t>‹#›</a:t>
            </a:fld>
            <a:endParaRPr lang="en-CA"/>
          </a:p>
        </p:txBody>
      </p:sp>
    </p:spTree>
    <p:extLst>
      <p:ext uri="{BB962C8B-B14F-4D97-AF65-F5344CB8AC3E}">
        <p14:creationId xmlns:p14="http://schemas.microsoft.com/office/powerpoint/2010/main" val="2783376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FF6FB22-06FB-4341-A4B9-6A0F448E5D2D}" type="datetimeFigureOut">
              <a:rPr lang="en-CA" smtClean="0"/>
              <a:t>2020-05-11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3A8C7CA-D13B-4F58-A9C7-EF41280E5935}" type="slidenum">
              <a:rPr lang="en-CA" smtClean="0"/>
              <a:t>‹#›</a:t>
            </a:fld>
            <a:endParaRPr lang="en-CA"/>
          </a:p>
        </p:txBody>
      </p:sp>
    </p:spTree>
    <p:extLst>
      <p:ext uri="{BB962C8B-B14F-4D97-AF65-F5344CB8AC3E}">
        <p14:creationId xmlns:p14="http://schemas.microsoft.com/office/powerpoint/2010/main" val="3621421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FF6FB22-06FB-4341-A4B9-6A0F448E5D2D}" type="datetimeFigureOut">
              <a:rPr lang="en-CA" smtClean="0"/>
              <a:t>2020-05-11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F3A8C7CA-D13B-4F58-A9C7-EF41280E5935}" type="slidenum">
              <a:rPr lang="en-CA" smtClean="0"/>
              <a:t>‹#›</a:t>
            </a:fld>
            <a:endParaRPr lang="en-CA"/>
          </a:p>
        </p:txBody>
      </p:sp>
    </p:spTree>
    <p:extLst>
      <p:ext uri="{BB962C8B-B14F-4D97-AF65-F5344CB8AC3E}">
        <p14:creationId xmlns:p14="http://schemas.microsoft.com/office/powerpoint/2010/main" val="986841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FF6FB22-06FB-4341-A4B9-6A0F448E5D2D}" type="datetimeFigureOut">
              <a:rPr lang="en-CA" smtClean="0"/>
              <a:t>2020-05-11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F3A8C7CA-D13B-4F58-A9C7-EF41280E5935}" type="slidenum">
              <a:rPr lang="en-CA" smtClean="0"/>
              <a:t>‹#›</a:t>
            </a:fld>
            <a:endParaRPr lang="en-CA"/>
          </a:p>
        </p:txBody>
      </p:sp>
    </p:spTree>
    <p:extLst>
      <p:ext uri="{BB962C8B-B14F-4D97-AF65-F5344CB8AC3E}">
        <p14:creationId xmlns:p14="http://schemas.microsoft.com/office/powerpoint/2010/main" val="1139848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F6FB22-06FB-4341-A4B9-6A0F448E5D2D}" type="datetimeFigureOut">
              <a:rPr lang="en-CA" smtClean="0"/>
              <a:t>2020-05-11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F3A8C7CA-D13B-4F58-A9C7-EF41280E5935}" type="slidenum">
              <a:rPr lang="en-CA" smtClean="0"/>
              <a:t>‹#›</a:t>
            </a:fld>
            <a:endParaRPr lang="en-CA"/>
          </a:p>
        </p:txBody>
      </p:sp>
    </p:spTree>
    <p:extLst>
      <p:ext uri="{BB962C8B-B14F-4D97-AF65-F5344CB8AC3E}">
        <p14:creationId xmlns:p14="http://schemas.microsoft.com/office/powerpoint/2010/main" val="1029308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FF6FB22-06FB-4341-A4B9-6A0F448E5D2D}" type="datetimeFigureOut">
              <a:rPr lang="en-CA" smtClean="0"/>
              <a:t>2020-05-11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3A8C7CA-D13B-4F58-A9C7-EF41280E5935}" type="slidenum">
              <a:rPr lang="en-CA" smtClean="0"/>
              <a:t>‹#›</a:t>
            </a:fld>
            <a:endParaRPr lang="en-CA"/>
          </a:p>
        </p:txBody>
      </p:sp>
    </p:spTree>
    <p:extLst>
      <p:ext uri="{BB962C8B-B14F-4D97-AF65-F5344CB8AC3E}">
        <p14:creationId xmlns:p14="http://schemas.microsoft.com/office/powerpoint/2010/main" val="2878500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FF6FB22-06FB-4341-A4B9-6A0F448E5D2D}" type="datetimeFigureOut">
              <a:rPr lang="en-CA" smtClean="0"/>
              <a:t>2020-05-11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3A8C7CA-D13B-4F58-A9C7-EF41280E5935}" type="slidenum">
              <a:rPr lang="en-CA" smtClean="0"/>
              <a:t>‹#›</a:t>
            </a:fld>
            <a:endParaRPr lang="en-CA"/>
          </a:p>
        </p:txBody>
      </p:sp>
    </p:spTree>
    <p:extLst>
      <p:ext uri="{BB962C8B-B14F-4D97-AF65-F5344CB8AC3E}">
        <p14:creationId xmlns:p14="http://schemas.microsoft.com/office/powerpoint/2010/main" val="4190407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0FF6FB22-06FB-4341-A4B9-6A0F448E5D2D}" type="datetimeFigureOut">
              <a:rPr lang="en-CA" smtClean="0"/>
              <a:t>2020-05-11</a:t>
            </a:fld>
            <a:endParaRPr lang="en-CA"/>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CA"/>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F3A8C7CA-D13B-4F58-A9C7-EF41280E5935}" type="slidenum">
              <a:rPr lang="en-CA" smtClean="0"/>
              <a:t>‹#›</a:t>
            </a:fld>
            <a:endParaRPr lang="en-CA"/>
          </a:p>
        </p:txBody>
      </p:sp>
    </p:spTree>
    <p:extLst>
      <p:ext uri="{BB962C8B-B14F-4D97-AF65-F5344CB8AC3E}">
        <p14:creationId xmlns:p14="http://schemas.microsoft.com/office/powerpoint/2010/main" val="2570237867"/>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D7167-2997-440B-866F-36D7650814AD}"/>
              </a:ext>
            </a:extLst>
          </p:cNvPr>
          <p:cNvSpPr>
            <a:spLocks noGrp="1"/>
          </p:cNvSpPr>
          <p:nvPr>
            <p:ph type="ctrTitle"/>
          </p:nvPr>
        </p:nvSpPr>
        <p:spPr>
          <a:xfrm>
            <a:off x="684212" y="685799"/>
            <a:ext cx="10552748" cy="3673474"/>
          </a:xfrm>
        </p:spPr>
        <p:txBody>
          <a:bodyPr>
            <a:normAutofit/>
          </a:bodyPr>
          <a:lstStyle/>
          <a:p>
            <a:r>
              <a:rPr lang="en-CA" sz="6000" dirty="0">
                <a:solidFill>
                  <a:schemeClr val="tx2"/>
                </a:solidFill>
              </a:rPr>
              <a:t>Product launch formula: part 2</a:t>
            </a:r>
            <a:br>
              <a:rPr lang="en-CA" sz="6000" dirty="0">
                <a:solidFill>
                  <a:schemeClr val="tx2"/>
                </a:solidFill>
              </a:rPr>
            </a:br>
            <a:r>
              <a:rPr lang="en-CA" sz="6000" dirty="0" err="1">
                <a:solidFill>
                  <a:schemeClr val="tx2"/>
                </a:solidFill>
              </a:rPr>
              <a:t>PreLaunch</a:t>
            </a:r>
            <a:r>
              <a:rPr lang="en-CA" sz="6000" dirty="0">
                <a:solidFill>
                  <a:schemeClr val="tx2"/>
                </a:solidFill>
              </a:rPr>
              <a:t> </a:t>
            </a:r>
          </a:p>
        </p:txBody>
      </p:sp>
      <p:sp>
        <p:nvSpPr>
          <p:cNvPr id="3" name="Subtitle 2">
            <a:extLst>
              <a:ext uri="{FF2B5EF4-FFF2-40B4-BE49-F238E27FC236}">
                <a16:creationId xmlns:a16="http://schemas.microsoft.com/office/drawing/2014/main" id="{35885488-0EAD-48F1-871D-214266611F43}"/>
              </a:ext>
            </a:extLst>
          </p:cNvPr>
          <p:cNvSpPr>
            <a:spLocks noGrp="1"/>
          </p:cNvSpPr>
          <p:nvPr>
            <p:ph type="subTitle" idx="1"/>
          </p:nvPr>
        </p:nvSpPr>
        <p:spPr>
          <a:xfrm>
            <a:off x="684212" y="4648198"/>
            <a:ext cx="7005742" cy="1143002"/>
          </a:xfrm>
        </p:spPr>
        <p:txBody>
          <a:bodyPr>
            <a:normAutofit/>
          </a:bodyPr>
          <a:lstStyle/>
          <a:p>
            <a:r>
              <a:rPr lang="en-CA" dirty="0">
                <a:solidFill>
                  <a:schemeClr val="tx1">
                    <a:alpha val="80000"/>
                  </a:schemeClr>
                </a:solidFill>
              </a:rPr>
              <a:t>By: Jeff Walker </a:t>
            </a:r>
          </a:p>
          <a:p>
            <a:r>
              <a:rPr lang="en-CA" dirty="0">
                <a:solidFill>
                  <a:schemeClr val="tx1">
                    <a:alpha val="80000"/>
                  </a:schemeClr>
                </a:solidFill>
              </a:rPr>
              <a:t>Mr. Singh </a:t>
            </a:r>
          </a:p>
        </p:txBody>
      </p:sp>
    </p:spTree>
    <p:extLst>
      <p:ext uri="{BB962C8B-B14F-4D97-AF65-F5344CB8AC3E}">
        <p14:creationId xmlns:p14="http://schemas.microsoft.com/office/powerpoint/2010/main" val="1435310962"/>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8" name="Snip Diagonal Corner Rectangle 6">
            <a:extLst>
              <a:ext uri="{FF2B5EF4-FFF2-40B4-BE49-F238E27FC236}">
                <a16:creationId xmlns:a16="http://schemas.microsoft.com/office/drawing/2014/main" id="{AD2D45C7-2E37-44FD-AC77-116CD14B9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25" y="2"/>
            <a:ext cx="12191075" cy="6857998"/>
          </a:xfrm>
          <a:prstGeom prst="rect">
            <a:avLst/>
          </a:prstGeom>
          <a:ln>
            <a:noFill/>
          </a:ln>
        </p:spPr>
        <p:style>
          <a:lnRef idx="2">
            <a:schemeClr val="accent2"/>
          </a:lnRef>
          <a:fillRef idx="1002">
            <a:schemeClr val="dk2"/>
          </a:fillRef>
          <a:effectRef idx="0">
            <a:schemeClr val="accent2"/>
          </a:effectRef>
          <a:fontRef idx="minor">
            <a:schemeClr val="dk1"/>
          </a:fontRef>
        </p:style>
        <p:txBody>
          <a:bodyPr wrap="square" rtlCol="0" anchor="ctr">
            <a:noAutofit/>
          </a:bodyPr>
          <a:lstStyle/>
          <a:p>
            <a:pPr algn="ctr"/>
            <a:endParaRPr lang="en-US"/>
          </a:p>
        </p:txBody>
      </p:sp>
      <p:sp useBgFill="1">
        <p:nvSpPr>
          <p:cNvPr id="10" name="Snip Single Corner Rectangle 17">
            <a:extLst>
              <a:ext uri="{FF2B5EF4-FFF2-40B4-BE49-F238E27FC236}">
                <a16:creationId xmlns:a16="http://schemas.microsoft.com/office/drawing/2014/main" id="{1FF88480-2CF1-4C54-8CE3-2CA9CD9FF8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12188825"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605DF03-172F-4D63-9D61-D55CB7ED4DE6}"/>
              </a:ext>
            </a:extLst>
          </p:cNvPr>
          <p:cNvSpPr>
            <a:spLocks noGrp="1"/>
          </p:cNvSpPr>
          <p:nvPr>
            <p:ph type="title"/>
          </p:nvPr>
        </p:nvSpPr>
        <p:spPr>
          <a:xfrm>
            <a:off x="684212" y="0"/>
            <a:ext cx="9282748" cy="1507067"/>
          </a:xfrm>
        </p:spPr>
        <p:txBody>
          <a:bodyPr>
            <a:normAutofit/>
          </a:bodyPr>
          <a:lstStyle/>
          <a:p>
            <a:r>
              <a:rPr lang="en-CA" sz="4000" dirty="0">
                <a:solidFill>
                  <a:schemeClr val="tx2"/>
                </a:solidFill>
              </a:rPr>
              <a:t>Plc #3: roadmap </a:t>
            </a:r>
          </a:p>
        </p:txBody>
      </p:sp>
      <p:sp>
        <p:nvSpPr>
          <p:cNvPr id="5" name="Content Placeholder 4">
            <a:extLst>
              <a:ext uri="{FF2B5EF4-FFF2-40B4-BE49-F238E27FC236}">
                <a16:creationId xmlns:a16="http://schemas.microsoft.com/office/drawing/2014/main" id="{E6BCCEFF-A991-4793-A1F6-03100F9E827F}"/>
              </a:ext>
            </a:extLst>
          </p:cNvPr>
          <p:cNvSpPr>
            <a:spLocks noGrp="1"/>
          </p:cNvSpPr>
          <p:nvPr>
            <p:ph idx="1"/>
          </p:nvPr>
        </p:nvSpPr>
        <p:spPr>
          <a:xfrm>
            <a:off x="684212" y="1438276"/>
            <a:ext cx="9506268" cy="5553074"/>
          </a:xfrm>
        </p:spPr>
        <p:txBody>
          <a:bodyPr>
            <a:normAutofit/>
          </a:bodyPr>
          <a:lstStyle/>
          <a:p>
            <a:pPr marL="514350" indent="-514350">
              <a:buAutoNum type="arabicPeriod"/>
            </a:pPr>
            <a:r>
              <a:rPr lang="en-CA" sz="2800" dirty="0">
                <a:solidFill>
                  <a:schemeClr val="tx1"/>
                </a:solidFill>
              </a:rPr>
              <a:t>Express thanks and excitement </a:t>
            </a:r>
          </a:p>
          <a:p>
            <a:pPr marL="514350" indent="-514350">
              <a:buAutoNum type="arabicPeriod"/>
            </a:pPr>
            <a:r>
              <a:rPr lang="en-CA" sz="2800" dirty="0">
                <a:solidFill>
                  <a:schemeClr val="tx1"/>
                </a:solidFill>
              </a:rPr>
              <a:t>Quickly recap the opportunity and your positioning </a:t>
            </a:r>
          </a:p>
          <a:p>
            <a:pPr marL="514350" indent="-514350">
              <a:buAutoNum type="arabicPeriod"/>
            </a:pPr>
            <a:r>
              <a:rPr lang="en-CA" sz="2800" dirty="0">
                <a:solidFill>
                  <a:schemeClr val="tx1"/>
                </a:solidFill>
              </a:rPr>
              <a:t>Possibly present a short case study </a:t>
            </a:r>
          </a:p>
          <a:p>
            <a:pPr marL="514350" indent="-514350">
              <a:buAutoNum type="arabicPeriod"/>
            </a:pPr>
            <a:r>
              <a:rPr lang="en-CA" sz="2800" dirty="0">
                <a:solidFill>
                  <a:schemeClr val="tx1"/>
                </a:solidFill>
              </a:rPr>
              <a:t>Answer the top questions you’ve been getting which are basically your top objections </a:t>
            </a:r>
          </a:p>
          <a:p>
            <a:pPr marL="514350" indent="-514350">
              <a:buAutoNum type="arabicPeriod"/>
            </a:pPr>
            <a:r>
              <a:rPr lang="en-CA" sz="2800" dirty="0">
                <a:solidFill>
                  <a:schemeClr val="tx1"/>
                </a:solidFill>
              </a:rPr>
              <a:t>Explain the big view and how to make it happen – Take a step back and look at what’s really possible and determine what the ultimate transformation that your prospect can have in their life if they buy </a:t>
            </a:r>
          </a:p>
          <a:p>
            <a:pPr marL="514350" indent="-514350">
              <a:buAutoNum type="arabicPeriod"/>
            </a:pPr>
            <a:endParaRPr lang="en-CA" sz="2800" dirty="0">
              <a:solidFill>
                <a:schemeClr val="tx1"/>
              </a:solidFill>
            </a:endParaRPr>
          </a:p>
          <a:p>
            <a:pPr marL="514350" indent="-514350">
              <a:buAutoNum type="arabicPeriod"/>
            </a:pPr>
            <a:endParaRPr lang="en-CA" sz="2800" dirty="0">
              <a:solidFill>
                <a:schemeClr val="tx1"/>
              </a:solidFill>
            </a:endParaRPr>
          </a:p>
        </p:txBody>
      </p:sp>
    </p:spTree>
    <p:extLst>
      <p:ext uri="{BB962C8B-B14F-4D97-AF65-F5344CB8AC3E}">
        <p14:creationId xmlns:p14="http://schemas.microsoft.com/office/powerpoint/2010/main" val="3995447832"/>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8" name="Snip Diagonal Corner Rectangle 6">
            <a:extLst>
              <a:ext uri="{FF2B5EF4-FFF2-40B4-BE49-F238E27FC236}">
                <a16:creationId xmlns:a16="http://schemas.microsoft.com/office/drawing/2014/main" id="{AD2D45C7-2E37-44FD-AC77-116CD14B9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25" y="2"/>
            <a:ext cx="12191075" cy="6857998"/>
          </a:xfrm>
          <a:prstGeom prst="rect">
            <a:avLst/>
          </a:prstGeom>
          <a:ln>
            <a:noFill/>
          </a:ln>
        </p:spPr>
        <p:style>
          <a:lnRef idx="2">
            <a:schemeClr val="accent2"/>
          </a:lnRef>
          <a:fillRef idx="1002">
            <a:schemeClr val="dk2"/>
          </a:fillRef>
          <a:effectRef idx="0">
            <a:schemeClr val="accent2"/>
          </a:effectRef>
          <a:fontRef idx="minor">
            <a:schemeClr val="dk1"/>
          </a:fontRef>
        </p:style>
        <p:txBody>
          <a:bodyPr wrap="square" rtlCol="0" anchor="ctr">
            <a:noAutofit/>
          </a:bodyPr>
          <a:lstStyle/>
          <a:p>
            <a:pPr algn="ctr"/>
            <a:endParaRPr lang="en-US"/>
          </a:p>
        </p:txBody>
      </p:sp>
      <p:sp useBgFill="1">
        <p:nvSpPr>
          <p:cNvPr id="10" name="Snip Single Corner Rectangle 17">
            <a:extLst>
              <a:ext uri="{FF2B5EF4-FFF2-40B4-BE49-F238E27FC236}">
                <a16:creationId xmlns:a16="http://schemas.microsoft.com/office/drawing/2014/main" id="{1FF88480-2CF1-4C54-8CE3-2CA9CD9FF8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12188825"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605DF03-172F-4D63-9D61-D55CB7ED4DE6}"/>
              </a:ext>
            </a:extLst>
          </p:cNvPr>
          <p:cNvSpPr>
            <a:spLocks noGrp="1"/>
          </p:cNvSpPr>
          <p:nvPr>
            <p:ph type="title"/>
          </p:nvPr>
        </p:nvSpPr>
        <p:spPr>
          <a:xfrm>
            <a:off x="684212" y="0"/>
            <a:ext cx="9282748" cy="1507067"/>
          </a:xfrm>
        </p:spPr>
        <p:txBody>
          <a:bodyPr>
            <a:normAutofit/>
          </a:bodyPr>
          <a:lstStyle/>
          <a:p>
            <a:r>
              <a:rPr lang="en-CA" sz="4000" dirty="0">
                <a:solidFill>
                  <a:schemeClr val="tx2"/>
                </a:solidFill>
              </a:rPr>
              <a:t>Plc #3: roadmap </a:t>
            </a:r>
          </a:p>
        </p:txBody>
      </p:sp>
      <p:sp>
        <p:nvSpPr>
          <p:cNvPr id="5" name="Content Placeholder 4">
            <a:extLst>
              <a:ext uri="{FF2B5EF4-FFF2-40B4-BE49-F238E27FC236}">
                <a16:creationId xmlns:a16="http://schemas.microsoft.com/office/drawing/2014/main" id="{E6BCCEFF-A991-4793-A1F6-03100F9E827F}"/>
              </a:ext>
            </a:extLst>
          </p:cNvPr>
          <p:cNvSpPr>
            <a:spLocks noGrp="1"/>
          </p:cNvSpPr>
          <p:nvPr>
            <p:ph idx="1"/>
          </p:nvPr>
        </p:nvSpPr>
        <p:spPr>
          <a:xfrm>
            <a:off x="684212" y="1438276"/>
            <a:ext cx="9506268" cy="5553074"/>
          </a:xfrm>
        </p:spPr>
        <p:txBody>
          <a:bodyPr>
            <a:normAutofit/>
          </a:bodyPr>
          <a:lstStyle/>
          <a:p>
            <a:pPr marL="514350" indent="-514350">
              <a:buFont typeface="+mj-lt"/>
              <a:buAutoNum type="arabicPeriod" startAt="6"/>
            </a:pPr>
            <a:r>
              <a:rPr lang="en-CA" sz="2800" dirty="0">
                <a:solidFill>
                  <a:schemeClr val="tx1"/>
                </a:solidFill>
              </a:rPr>
              <a:t>Pivot to your offer and create a soft landing – Do this in the last 25% of your PLC #3</a:t>
            </a:r>
          </a:p>
          <a:p>
            <a:r>
              <a:rPr lang="en-CA" sz="2800" dirty="0">
                <a:solidFill>
                  <a:schemeClr val="tx1"/>
                </a:solidFill>
              </a:rPr>
              <a:t>By now your prospects know you’re the real deal because you’ve given them huge value </a:t>
            </a:r>
          </a:p>
          <a:p>
            <a:r>
              <a:rPr lang="en-CA" sz="2800" dirty="0">
                <a:solidFill>
                  <a:schemeClr val="tx1"/>
                </a:solidFill>
              </a:rPr>
              <a:t>Now you start preparing them for your offer – that’s the “soft landing” </a:t>
            </a:r>
          </a:p>
          <a:p>
            <a:r>
              <a:rPr lang="en-CA" sz="2800" dirty="0">
                <a:solidFill>
                  <a:schemeClr val="tx1"/>
                </a:solidFill>
              </a:rPr>
              <a:t>You mention in your next video you’re going to have an offer for them and that they need to watch it if they’re ready to take their transformation to the next level</a:t>
            </a:r>
          </a:p>
        </p:txBody>
      </p:sp>
    </p:spTree>
    <p:extLst>
      <p:ext uri="{BB962C8B-B14F-4D97-AF65-F5344CB8AC3E}">
        <p14:creationId xmlns:p14="http://schemas.microsoft.com/office/powerpoint/2010/main" val="3275912233"/>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8" name="Snip Diagonal Corner Rectangle 6">
            <a:extLst>
              <a:ext uri="{FF2B5EF4-FFF2-40B4-BE49-F238E27FC236}">
                <a16:creationId xmlns:a16="http://schemas.microsoft.com/office/drawing/2014/main" id="{AD2D45C7-2E37-44FD-AC77-116CD14B9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25" y="2"/>
            <a:ext cx="12191075" cy="6857998"/>
          </a:xfrm>
          <a:prstGeom prst="rect">
            <a:avLst/>
          </a:prstGeom>
          <a:ln>
            <a:noFill/>
          </a:ln>
        </p:spPr>
        <p:style>
          <a:lnRef idx="2">
            <a:schemeClr val="accent2"/>
          </a:lnRef>
          <a:fillRef idx="1002">
            <a:schemeClr val="dk2"/>
          </a:fillRef>
          <a:effectRef idx="0">
            <a:schemeClr val="accent2"/>
          </a:effectRef>
          <a:fontRef idx="minor">
            <a:schemeClr val="dk1"/>
          </a:fontRef>
        </p:style>
        <p:txBody>
          <a:bodyPr wrap="square" rtlCol="0" anchor="ctr">
            <a:noAutofit/>
          </a:bodyPr>
          <a:lstStyle/>
          <a:p>
            <a:pPr algn="ctr"/>
            <a:endParaRPr lang="en-US"/>
          </a:p>
        </p:txBody>
      </p:sp>
      <p:sp useBgFill="1">
        <p:nvSpPr>
          <p:cNvPr id="10" name="Snip Single Corner Rectangle 17">
            <a:extLst>
              <a:ext uri="{FF2B5EF4-FFF2-40B4-BE49-F238E27FC236}">
                <a16:creationId xmlns:a16="http://schemas.microsoft.com/office/drawing/2014/main" id="{1FF88480-2CF1-4C54-8CE3-2CA9CD9FF8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12188825"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605DF03-172F-4D63-9D61-D55CB7ED4DE6}"/>
              </a:ext>
            </a:extLst>
          </p:cNvPr>
          <p:cNvSpPr>
            <a:spLocks noGrp="1"/>
          </p:cNvSpPr>
          <p:nvPr>
            <p:ph type="title"/>
          </p:nvPr>
        </p:nvSpPr>
        <p:spPr>
          <a:xfrm>
            <a:off x="684212" y="0"/>
            <a:ext cx="9282748" cy="1507067"/>
          </a:xfrm>
        </p:spPr>
        <p:txBody>
          <a:bodyPr>
            <a:normAutofit/>
          </a:bodyPr>
          <a:lstStyle/>
          <a:p>
            <a:r>
              <a:rPr lang="en-CA" sz="4000" dirty="0">
                <a:solidFill>
                  <a:schemeClr val="tx2"/>
                </a:solidFill>
              </a:rPr>
              <a:t>Plc #3: roadmap </a:t>
            </a:r>
          </a:p>
        </p:txBody>
      </p:sp>
      <p:sp>
        <p:nvSpPr>
          <p:cNvPr id="5" name="Content Placeholder 4">
            <a:extLst>
              <a:ext uri="{FF2B5EF4-FFF2-40B4-BE49-F238E27FC236}">
                <a16:creationId xmlns:a16="http://schemas.microsoft.com/office/drawing/2014/main" id="{E6BCCEFF-A991-4793-A1F6-03100F9E827F}"/>
              </a:ext>
            </a:extLst>
          </p:cNvPr>
          <p:cNvSpPr>
            <a:spLocks noGrp="1"/>
          </p:cNvSpPr>
          <p:nvPr>
            <p:ph idx="1"/>
          </p:nvPr>
        </p:nvSpPr>
        <p:spPr>
          <a:xfrm>
            <a:off x="684212" y="1438276"/>
            <a:ext cx="9506268" cy="5553074"/>
          </a:xfrm>
        </p:spPr>
        <p:txBody>
          <a:bodyPr>
            <a:normAutofit/>
          </a:bodyPr>
          <a:lstStyle/>
          <a:p>
            <a:pPr marL="514350" indent="-514350">
              <a:buFont typeface="+mj-lt"/>
              <a:buAutoNum type="arabicPeriod" startAt="7"/>
            </a:pPr>
            <a:r>
              <a:rPr lang="en-CA" sz="2800" dirty="0">
                <a:solidFill>
                  <a:schemeClr val="tx1"/>
                </a:solidFill>
              </a:rPr>
              <a:t>Seed the scarcity of your launch offer </a:t>
            </a:r>
          </a:p>
          <a:p>
            <a:r>
              <a:rPr lang="en-CA" sz="2800" dirty="0">
                <a:solidFill>
                  <a:schemeClr val="tx1"/>
                </a:solidFill>
              </a:rPr>
              <a:t>You’ll have some form of scarcity in your offer and near the end you want to mention it </a:t>
            </a:r>
          </a:p>
          <a:p>
            <a:r>
              <a:rPr lang="en-CA" sz="2800" dirty="0">
                <a:solidFill>
                  <a:schemeClr val="tx1"/>
                </a:solidFill>
              </a:rPr>
              <a:t>You say things like, be on the lookout for your next e-mail because this is going to be a limited offer </a:t>
            </a:r>
          </a:p>
          <a:p>
            <a:pPr marL="514350" indent="-514350">
              <a:buFont typeface="+mj-lt"/>
              <a:buAutoNum type="arabicPeriod" startAt="8"/>
            </a:pPr>
            <a:r>
              <a:rPr lang="en-CA" sz="2800" dirty="0">
                <a:solidFill>
                  <a:schemeClr val="tx1"/>
                </a:solidFill>
              </a:rPr>
              <a:t>Call to Action</a:t>
            </a:r>
          </a:p>
        </p:txBody>
      </p:sp>
    </p:spTree>
    <p:extLst>
      <p:ext uri="{BB962C8B-B14F-4D97-AF65-F5344CB8AC3E}">
        <p14:creationId xmlns:p14="http://schemas.microsoft.com/office/powerpoint/2010/main" val="133668621"/>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8" name="Snip Diagonal Corner Rectangle 6">
            <a:extLst>
              <a:ext uri="{FF2B5EF4-FFF2-40B4-BE49-F238E27FC236}">
                <a16:creationId xmlns:a16="http://schemas.microsoft.com/office/drawing/2014/main" id="{AD2D45C7-2E37-44FD-AC77-116CD14B9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25" y="2"/>
            <a:ext cx="12191075" cy="6857998"/>
          </a:xfrm>
          <a:prstGeom prst="rect">
            <a:avLst/>
          </a:prstGeom>
          <a:ln>
            <a:noFill/>
          </a:ln>
        </p:spPr>
        <p:style>
          <a:lnRef idx="2">
            <a:schemeClr val="accent2"/>
          </a:lnRef>
          <a:fillRef idx="1002">
            <a:schemeClr val="dk2"/>
          </a:fillRef>
          <a:effectRef idx="0">
            <a:schemeClr val="accent2"/>
          </a:effectRef>
          <a:fontRef idx="minor">
            <a:schemeClr val="dk1"/>
          </a:fontRef>
        </p:style>
        <p:txBody>
          <a:bodyPr wrap="square" rtlCol="0" anchor="ctr">
            <a:noAutofit/>
          </a:bodyPr>
          <a:lstStyle/>
          <a:p>
            <a:pPr algn="ctr"/>
            <a:endParaRPr lang="en-US"/>
          </a:p>
        </p:txBody>
      </p:sp>
      <p:sp useBgFill="1">
        <p:nvSpPr>
          <p:cNvPr id="10" name="Snip Single Corner Rectangle 17">
            <a:extLst>
              <a:ext uri="{FF2B5EF4-FFF2-40B4-BE49-F238E27FC236}">
                <a16:creationId xmlns:a16="http://schemas.microsoft.com/office/drawing/2014/main" id="{1FF88480-2CF1-4C54-8CE3-2CA9CD9FF8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12188825"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605DF03-172F-4D63-9D61-D55CB7ED4DE6}"/>
              </a:ext>
            </a:extLst>
          </p:cNvPr>
          <p:cNvSpPr>
            <a:spLocks noGrp="1"/>
          </p:cNvSpPr>
          <p:nvPr>
            <p:ph type="title"/>
          </p:nvPr>
        </p:nvSpPr>
        <p:spPr>
          <a:xfrm>
            <a:off x="684212" y="0"/>
            <a:ext cx="9282748" cy="1507067"/>
          </a:xfrm>
        </p:spPr>
        <p:txBody>
          <a:bodyPr>
            <a:normAutofit/>
          </a:bodyPr>
          <a:lstStyle/>
          <a:p>
            <a:r>
              <a:rPr lang="en-CA" sz="4000" dirty="0">
                <a:solidFill>
                  <a:schemeClr val="tx2"/>
                </a:solidFill>
              </a:rPr>
              <a:t>Plc #3: how long is the sequence? </a:t>
            </a:r>
          </a:p>
        </p:txBody>
      </p:sp>
      <p:sp>
        <p:nvSpPr>
          <p:cNvPr id="5" name="Content Placeholder 4">
            <a:extLst>
              <a:ext uri="{FF2B5EF4-FFF2-40B4-BE49-F238E27FC236}">
                <a16:creationId xmlns:a16="http://schemas.microsoft.com/office/drawing/2014/main" id="{E6BCCEFF-A991-4793-A1F6-03100F9E827F}"/>
              </a:ext>
            </a:extLst>
          </p:cNvPr>
          <p:cNvSpPr>
            <a:spLocks noGrp="1"/>
          </p:cNvSpPr>
          <p:nvPr>
            <p:ph idx="1"/>
          </p:nvPr>
        </p:nvSpPr>
        <p:spPr>
          <a:xfrm>
            <a:off x="684212" y="1438276"/>
            <a:ext cx="9506268" cy="5553074"/>
          </a:xfrm>
        </p:spPr>
        <p:txBody>
          <a:bodyPr>
            <a:normAutofit/>
          </a:bodyPr>
          <a:lstStyle/>
          <a:p>
            <a:pPr marL="0" indent="0">
              <a:buNone/>
            </a:pPr>
            <a:r>
              <a:rPr lang="en-CA" sz="2800" dirty="0">
                <a:solidFill>
                  <a:schemeClr val="tx1"/>
                </a:solidFill>
              </a:rPr>
              <a:t>You can do 5, 7 or 10 days </a:t>
            </a:r>
          </a:p>
          <a:p>
            <a:pPr marL="0" indent="0">
              <a:buNone/>
            </a:pPr>
            <a:r>
              <a:rPr lang="en-CA" sz="2800" dirty="0">
                <a:solidFill>
                  <a:schemeClr val="tx1"/>
                </a:solidFill>
              </a:rPr>
              <a:t>Typical 5 sequence might look like this: </a:t>
            </a:r>
          </a:p>
          <a:p>
            <a:pPr marL="0" indent="0">
              <a:buNone/>
            </a:pPr>
            <a:r>
              <a:rPr lang="en-CA" sz="2800" dirty="0">
                <a:solidFill>
                  <a:schemeClr val="tx1"/>
                </a:solidFill>
              </a:rPr>
              <a:t>Day 1: Release PLC #1</a:t>
            </a:r>
          </a:p>
          <a:p>
            <a:pPr marL="0" indent="0">
              <a:buNone/>
            </a:pPr>
            <a:r>
              <a:rPr lang="en-CA" sz="2800" dirty="0">
                <a:solidFill>
                  <a:schemeClr val="tx1"/>
                </a:solidFill>
              </a:rPr>
              <a:t>Day 3: Release PLC #2</a:t>
            </a:r>
          </a:p>
          <a:p>
            <a:pPr marL="0" indent="0">
              <a:buNone/>
            </a:pPr>
            <a:r>
              <a:rPr lang="en-CA" sz="2800" dirty="0">
                <a:solidFill>
                  <a:schemeClr val="tx1"/>
                </a:solidFill>
              </a:rPr>
              <a:t>Day 5: Release PLC #3</a:t>
            </a:r>
          </a:p>
          <a:p>
            <a:pPr marL="0" indent="0">
              <a:buNone/>
            </a:pPr>
            <a:r>
              <a:rPr lang="en-CA" sz="2800" dirty="0">
                <a:solidFill>
                  <a:schemeClr val="tx1"/>
                </a:solidFill>
              </a:rPr>
              <a:t>Day 7: Open Cart </a:t>
            </a:r>
          </a:p>
        </p:txBody>
      </p:sp>
    </p:spTree>
    <p:extLst>
      <p:ext uri="{BB962C8B-B14F-4D97-AF65-F5344CB8AC3E}">
        <p14:creationId xmlns:p14="http://schemas.microsoft.com/office/powerpoint/2010/main" val="259579778"/>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8" name="Snip Diagonal Corner Rectangle 6">
            <a:extLst>
              <a:ext uri="{FF2B5EF4-FFF2-40B4-BE49-F238E27FC236}">
                <a16:creationId xmlns:a16="http://schemas.microsoft.com/office/drawing/2014/main" id="{AD2D45C7-2E37-44FD-AC77-116CD14B9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25" y="2"/>
            <a:ext cx="12191075" cy="6857998"/>
          </a:xfrm>
          <a:prstGeom prst="rect">
            <a:avLst/>
          </a:prstGeom>
          <a:ln>
            <a:noFill/>
          </a:ln>
        </p:spPr>
        <p:style>
          <a:lnRef idx="2">
            <a:schemeClr val="accent2"/>
          </a:lnRef>
          <a:fillRef idx="1002">
            <a:schemeClr val="dk2"/>
          </a:fillRef>
          <a:effectRef idx="0">
            <a:schemeClr val="accent2"/>
          </a:effectRef>
          <a:fontRef idx="minor">
            <a:schemeClr val="dk1"/>
          </a:fontRef>
        </p:style>
        <p:txBody>
          <a:bodyPr wrap="square" rtlCol="0" anchor="ctr">
            <a:noAutofit/>
          </a:bodyPr>
          <a:lstStyle/>
          <a:p>
            <a:pPr algn="ctr"/>
            <a:endParaRPr lang="en-US"/>
          </a:p>
        </p:txBody>
      </p:sp>
      <p:sp useBgFill="1">
        <p:nvSpPr>
          <p:cNvPr id="10" name="Snip Single Corner Rectangle 17">
            <a:extLst>
              <a:ext uri="{FF2B5EF4-FFF2-40B4-BE49-F238E27FC236}">
                <a16:creationId xmlns:a16="http://schemas.microsoft.com/office/drawing/2014/main" id="{1FF88480-2CF1-4C54-8CE3-2CA9CD9FF8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12188825"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605DF03-172F-4D63-9D61-D55CB7ED4DE6}"/>
              </a:ext>
            </a:extLst>
          </p:cNvPr>
          <p:cNvSpPr>
            <a:spLocks noGrp="1"/>
          </p:cNvSpPr>
          <p:nvPr>
            <p:ph type="title"/>
          </p:nvPr>
        </p:nvSpPr>
        <p:spPr>
          <a:xfrm>
            <a:off x="684212" y="0"/>
            <a:ext cx="9282748" cy="1507067"/>
          </a:xfrm>
        </p:spPr>
        <p:txBody>
          <a:bodyPr>
            <a:normAutofit/>
          </a:bodyPr>
          <a:lstStyle/>
          <a:p>
            <a:r>
              <a:rPr lang="en-CA" sz="4000" dirty="0">
                <a:solidFill>
                  <a:schemeClr val="tx2"/>
                </a:solidFill>
              </a:rPr>
              <a:t>Open vs closed model</a:t>
            </a:r>
          </a:p>
        </p:txBody>
      </p:sp>
      <p:sp>
        <p:nvSpPr>
          <p:cNvPr id="5" name="Content Placeholder 4">
            <a:extLst>
              <a:ext uri="{FF2B5EF4-FFF2-40B4-BE49-F238E27FC236}">
                <a16:creationId xmlns:a16="http://schemas.microsoft.com/office/drawing/2014/main" id="{E6BCCEFF-A991-4793-A1F6-03100F9E827F}"/>
              </a:ext>
            </a:extLst>
          </p:cNvPr>
          <p:cNvSpPr>
            <a:spLocks noGrp="1"/>
          </p:cNvSpPr>
          <p:nvPr>
            <p:ph idx="1"/>
          </p:nvPr>
        </p:nvSpPr>
        <p:spPr>
          <a:xfrm>
            <a:off x="684212" y="1438276"/>
            <a:ext cx="9506268" cy="5553074"/>
          </a:xfrm>
        </p:spPr>
        <p:txBody>
          <a:bodyPr>
            <a:normAutofit/>
          </a:bodyPr>
          <a:lstStyle/>
          <a:p>
            <a:r>
              <a:rPr lang="en-CA" sz="2800" b="1" dirty="0">
                <a:solidFill>
                  <a:schemeClr val="tx1"/>
                </a:solidFill>
              </a:rPr>
              <a:t>Open model</a:t>
            </a:r>
            <a:r>
              <a:rPr lang="en-CA" sz="2800" dirty="0">
                <a:solidFill>
                  <a:schemeClr val="tx1"/>
                </a:solidFill>
              </a:rPr>
              <a:t>: Open all year around </a:t>
            </a:r>
          </a:p>
          <a:p>
            <a:r>
              <a:rPr lang="en-CA" sz="2800" dirty="0">
                <a:solidFill>
                  <a:schemeClr val="tx1"/>
                </a:solidFill>
              </a:rPr>
              <a:t>People can buy your product anytime </a:t>
            </a:r>
          </a:p>
          <a:p>
            <a:r>
              <a:rPr lang="en-CA" sz="2800" b="1" dirty="0">
                <a:solidFill>
                  <a:schemeClr val="tx1"/>
                </a:solidFill>
              </a:rPr>
              <a:t>Closed model: </a:t>
            </a:r>
            <a:r>
              <a:rPr lang="en-CA" sz="2800" dirty="0">
                <a:solidFill>
                  <a:schemeClr val="tx1"/>
                </a:solidFill>
              </a:rPr>
              <a:t>Only open a limited amount of times a year</a:t>
            </a:r>
          </a:p>
          <a:p>
            <a:r>
              <a:rPr lang="en-CA" sz="2800" dirty="0">
                <a:solidFill>
                  <a:schemeClr val="tx1"/>
                </a:solidFill>
              </a:rPr>
              <a:t>Some businesses only open once a year or twice a year </a:t>
            </a:r>
          </a:p>
          <a:p>
            <a:r>
              <a:rPr lang="en-CA" sz="2800" dirty="0">
                <a:solidFill>
                  <a:schemeClr val="tx1"/>
                </a:solidFill>
              </a:rPr>
              <a:t>This create scarcity and for information based products, tends to sell much better </a:t>
            </a:r>
          </a:p>
        </p:txBody>
      </p:sp>
    </p:spTree>
    <p:extLst>
      <p:ext uri="{BB962C8B-B14F-4D97-AF65-F5344CB8AC3E}">
        <p14:creationId xmlns:p14="http://schemas.microsoft.com/office/powerpoint/2010/main" val="2893430639"/>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8" name="Snip Diagonal Corner Rectangle 6">
            <a:extLst>
              <a:ext uri="{FF2B5EF4-FFF2-40B4-BE49-F238E27FC236}">
                <a16:creationId xmlns:a16="http://schemas.microsoft.com/office/drawing/2014/main" id="{AD2D45C7-2E37-44FD-AC77-116CD14B9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25" y="2"/>
            <a:ext cx="12191075" cy="6857998"/>
          </a:xfrm>
          <a:prstGeom prst="rect">
            <a:avLst/>
          </a:prstGeom>
          <a:ln>
            <a:noFill/>
          </a:ln>
        </p:spPr>
        <p:style>
          <a:lnRef idx="2">
            <a:schemeClr val="accent2"/>
          </a:lnRef>
          <a:fillRef idx="1002">
            <a:schemeClr val="dk2"/>
          </a:fillRef>
          <a:effectRef idx="0">
            <a:schemeClr val="accent2"/>
          </a:effectRef>
          <a:fontRef idx="minor">
            <a:schemeClr val="dk1"/>
          </a:fontRef>
        </p:style>
        <p:txBody>
          <a:bodyPr wrap="square" rtlCol="0" anchor="ctr">
            <a:noAutofit/>
          </a:bodyPr>
          <a:lstStyle/>
          <a:p>
            <a:pPr algn="ctr"/>
            <a:endParaRPr lang="en-US"/>
          </a:p>
        </p:txBody>
      </p:sp>
      <p:sp useBgFill="1">
        <p:nvSpPr>
          <p:cNvPr id="10" name="Snip Single Corner Rectangle 17">
            <a:extLst>
              <a:ext uri="{FF2B5EF4-FFF2-40B4-BE49-F238E27FC236}">
                <a16:creationId xmlns:a16="http://schemas.microsoft.com/office/drawing/2014/main" id="{1FF88480-2CF1-4C54-8CE3-2CA9CD9FF8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12188825"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605DF03-172F-4D63-9D61-D55CB7ED4DE6}"/>
              </a:ext>
            </a:extLst>
          </p:cNvPr>
          <p:cNvSpPr>
            <a:spLocks noGrp="1"/>
          </p:cNvSpPr>
          <p:nvPr>
            <p:ph type="title"/>
          </p:nvPr>
        </p:nvSpPr>
        <p:spPr>
          <a:xfrm>
            <a:off x="684212" y="0"/>
            <a:ext cx="8534400" cy="1507067"/>
          </a:xfrm>
        </p:spPr>
        <p:txBody>
          <a:bodyPr>
            <a:normAutofit/>
          </a:bodyPr>
          <a:lstStyle/>
          <a:p>
            <a:r>
              <a:rPr lang="en-CA" sz="4000" dirty="0">
                <a:solidFill>
                  <a:schemeClr val="tx2"/>
                </a:solidFill>
              </a:rPr>
              <a:t>prelaunch </a:t>
            </a:r>
          </a:p>
        </p:txBody>
      </p:sp>
      <p:sp>
        <p:nvSpPr>
          <p:cNvPr id="5" name="Content Placeholder 4">
            <a:extLst>
              <a:ext uri="{FF2B5EF4-FFF2-40B4-BE49-F238E27FC236}">
                <a16:creationId xmlns:a16="http://schemas.microsoft.com/office/drawing/2014/main" id="{E6BCCEFF-A991-4793-A1F6-03100F9E827F}"/>
              </a:ext>
            </a:extLst>
          </p:cNvPr>
          <p:cNvSpPr>
            <a:spLocks noGrp="1"/>
          </p:cNvSpPr>
          <p:nvPr>
            <p:ph idx="1"/>
          </p:nvPr>
        </p:nvSpPr>
        <p:spPr>
          <a:xfrm>
            <a:off x="684212" y="1438276"/>
            <a:ext cx="9031288" cy="5553074"/>
          </a:xfrm>
        </p:spPr>
        <p:txBody>
          <a:bodyPr>
            <a:normAutofit/>
          </a:bodyPr>
          <a:lstStyle/>
          <a:p>
            <a:r>
              <a:rPr lang="en-CA" sz="2800" dirty="0">
                <a:solidFill>
                  <a:schemeClr val="tx1"/>
                </a:solidFill>
              </a:rPr>
              <a:t>The idea behind the prelaunch sequence is to provide tremendous value </a:t>
            </a:r>
          </a:p>
          <a:p>
            <a:r>
              <a:rPr lang="en-CA" sz="2800" dirty="0">
                <a:solidFill>
                  <a:schemeClr val="tx1"/>
                </a:solidFill>
              </a:rPr>
              <a:t>One of the cornerstone pieces of the PLF is delivering value and building a relationship with your prospect before you ever ask for a sale </a:t>
            </a:r>
          </a:p>
          <a:p>
            <a:r>
              <a:rPr lang="en-CA" sz="2800" dirty="0">
                <a:solidFill>
                  <a:schemeClr val="tx1"/>
                </a:solidFill>
              </a:rPr>
              <a:t>“Life gives to the givers and takes from the takers”</a:t>
            </a:r>
          </a:p>
          <a:p>
            <a:r>
              <a:rPr lang="en-CA" sz="2800" dirty="0">
                <a:solidFill>
                  <a:schemeClr val="tx1"/>
                </a:solidFill>
              </a:rPr>
              <a:t>Content could be in written material or video or audio </a:t>
            </a:r>
          </a:p>
          <a:p>
            <a:r>
              <a:rPr lang="en-CA" sz="2800" dirty="0">
                <a:solidFill>
                  <a:schemeClr val="tx1"/>
                </a:solidFill>
              </a:rPr>
              <a:t>You need to structure your content into a </a:t>
            </a:r>
            <a:r>
              <a:rPr lang="en-CA" sz="2800" i="1" dirty="0">
                <a:solidFill>
                  <a:schemeClr val="tx1"/>
                </a:solidFill>
              </a:rPr>
              <a:t>sequence </a:t>
            </a:r>
            <a:r>
              <a:rPr lang="en-CA" sz="2800" dirty="0">
                <a:solidFill>
                  <a:schemeClr val="tx1"/>
                </a:solidFill>
              </a:rPr>
              <a:t>that naturally builds up to your sale</a:t>
            </a:r>
          </a:p>
        </p:txBody>
      </p:sp>
    </p:spTree>
    <p:extLst>
      <p:ext uri="{BB962C8B-B14F-4D97-AF65-F5344CB8AC3E}">
        <p14:creationId xmlns:p14="http://schemas.microsoft.com/office/powerpoint/2010/main" val="420483708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8" name="Snip Diagonal Corner Rectangle 6">
            <a:extLst>
              <a:ext uri="{FF2B5EF4-FFF2-40B4-BE49-F238E27FC236}">
                <a16:creationId xmlns:a16="http://schemas.microsoft.com/office/drawing/2014/main" id="{AD2D45C7-2E37-44FD-AC77-116CD14B9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25" y="2"/>
            <a:ext cx="12191075" cy="6857998"/>
          </a:xfrm>
          <a:prstGeom prst="rect">
            <a:avLst/>
          </a:prstGeom>
          <a:ln>
            <a:noFill/>
          </a:ln>
        </p:spPr>
        <p:style>
          <a:lnRef idx="2">
            <a:schemeClr val="accent2"/>
          </a:lnRef>
          <a:fillRef idx="1002">
            <a:schemeClr val="dk2"/>
          </a:fillRef>
          <a:effectRef idx="0">
            <a:schemeClr val="accent2"/>
          </a:effectRef>
          <a:fontRef idx="minor">
            <a:schemeClr val="dk1"/>
          </a:fontRef>
        </p:style>
        <p:txBody>
          <a:bodyPr wrap="square" rtlCol="0" anchor="ctr">
            <a:noAutofit/>
          </a:bodyPr>
          <a:lstStyle/>
          <a:p>
            <a:pPr algn="ctr"/>
            <a:endParaRPr lang="en-US"/>
          </a:p>
        </p:txBody>
      </p:sp>
      <p:sp useBgFill="1">
        <p:nvSpPr>
          <p:cNvPr id="10" name="Snip Single Corner Rectangle 17">
            <a:extLst>
              <a:ext uri="{FF2B5EF4-FFF2-40B4-BE49-F238E27FC236}">
                <a16:creationId xmlns:a16="http://schemas.microsoft.com/office/drawing/2014/main" id="{1FF88480-2CF1-4C54-8CE3-2CA9CD9FF8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12188825"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605DF03-172F-4D63-9D61-D55CB7ED4DE6}"/>
              </a:ext>
            </a:extLst>
          </p:cNvPr>
          <p:cNvSpPr>
            <a:spLocks noGrp="1"/>
          </p:cNvSpPr>
          <p:nvPr>
            <p:ph type="title"/>
          </p:nvPr>
        </p:nvSpPr>
        <p:spPr>
          <a:xfrm>
            <a:off x="684212" y="0"/>
            <a:ext cx="8534400" cy="1507067"/>
          </a:xfrm>
        </p:spPr>
        <p:txBody>
          <a:bodyPr>
            <a:normAutofit/>
          </a:bodyPr>
          <a:lstStyle/>
          <a:p>
            <a:r>
              <a:rPr lang="en-CA" sz="4000" dirty="0">
                <a:solidFill>
                  <a:schemeClr val="tx2"/>
                </a:solidFill>
              </a:rPr>
              <a:t>Your prelaunch sequence</a:t>
            </a:r>
          </a:p>
        </p:txBody>
      </p:sp>
      <p:sp>
        <p:nvSpPr>
          <p:cNvPr id="5" name="Content Placeholder 4">
            <a:extLst>
              <a:ext uri="{FF2B5EF4-FFF2-40B4-BE49-F238E27FC236}">
                <a16:creationId xmlns:a16="http://schemas.microsoft.com/office/drawing/2014/main" id="{E6BCCEFF-A991-4793-A1F6-03100F9E827F}"/>
              </a:ext>
            </a:extLst>
          </p:cNvPr>
          <p:cNvSpPr>
            <a:spLocks noGrp="1"/>
          </p:cNvSpPr>
          <p:nvPr>
            <p:ph idx="1"/>
          </p:nvPr>
        </p:nvSpPr>
        <p:spPr>
          <a:xfrm>
            <a:off x="684212" y="1438276"/>
            <a:ext cx="9031288" cy="5553074"/>
          </a:xfrm>
        </p:spPr>
        <p:txBody>
          <a:bodyPr>
            <a:normAutofit/>
          </a:bodyPr>
          <a:lstStyle/>
          <a:p>
            <a:r>
              <a:rPr lang="en-CA" sz="2800" dirty="0">
                <a:solidFill>
                  <a:schemeClr val="tx1"/>
                </a:solidFill>
              </a:rPr>
              <a:t>Your prelaunch sequence (PLC) will generally have 3 pieces of Prelaunch Content </a:t>
            </a:r>
          </a:p>
          <a:p>
            <a:r>
              <a:rPr lang="en-CA" sz="2800" dirty="0">
                <a:solidFill>
                  <a:schemeClr val="tx1"/>
                </a:solidFill>
              </a:rPr>
              <a:t>Each one needs to stand alone but all 3 tie together in one big story arc</a:t>
            </a:r>
          </a:p>
          <a:p>
            <a:r>
              <a:rPr lang="en-CA" sz="2800" dirty="0">
                <a:solidFill>
                  <a:schemeClr val="tx1"/>
                </a:solidFill>
              </a:rPr>
              <a:t>Start off teaching people about the opportunity for change</a:t>
            </a:r>
          </a:p>
          <a:p>
            <a:r>
              <a:rPr lang="en-CA" sz="2800" dirty="0">
                <a:solidFill>
                  <a:schemeClr val="tx1"/>
                </a:solidFill>
              </a:rPr>
              <a:t>You’ll hit on all the mental triggers as well during your prelaunch and you’ll do it naturally without resorting to sales tactics </a:t>
            </a:r>
          </a:p>
          <a:p>
            <a:r>
              <a:rPr lang="en-CA" sz="2800" dirty="0">
                <a:solidFill>
                  <a:schemeClr val="tx1"/>
                </a:solidFill>
              </a:rPr>
              <a:t>Video is the most powerful tool to use in your PLC</a:t>
            </a:r>
          </a:p>
        </p:txBody>
      </p:sp>
    </p:spTree>
    <p:extLst>
      <p:ext uri="{BB962C8B-B14F-4D97-AF65-F5344CB8AC3E}">
        <p14:creationId xmlns:p14="http://schemas.microsoft.com/office/powerpoint/2010/main" val="1671166778"/>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8" name="Snip Diagonal Corner Rectangle 6">
            <a:extLst>
              <a:ext uri="{FF2B5EF4-FFF2-40B4-BE49-F238E27FC236}">
                <a16:creationId xmlns:a16="http://schemas.microsoft.com/office/drawing/2014/main" id="{AD2D45C7-2E37-44FD-AC77-116CD14B9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25" y="2"/>
            <a:ext cx="12191075" cy="6857998"/>
          </a:xfrm>
          <a:prstGeom prst="rect">
            <a:avLst/>
          </a:prstGeom>
          <a:ln>
            <a:noFill/>
          </a:ln>
        </p:spPr>
        <p:style>
          <a:lnRef idx="2">
            <a:schemeClr val="accent2"/>
          </a:lnRef>
          <a:fillRef idx="1002">
            <a:schemeClr val="dk2"/>
          </a:fillRef>
          <a:effectRef idx="0">
            <a:schemeClr val="accent2"/>
          </a:effectRef>
          <a:fontRef idx="minor">
            <a:schemeClr val="dk1"/>
          </a:fontRef>
        </p:style>
        <p:txBody>
          <a:bodyPr wrap="square" rtlCol="0" anchor="ctr">
            <a:noAutofit/>
          </a:bodyPr>
          <a:lstStyle/>
          <a:p>
            <a:pPr algn="ctr"/>
            <a:endParaRPr lang="en-US"/>
          </a:p>
        </p:txBody>
      </p:sp>
      <p:sp useBgFill="1">
        <p:nvSpPr>
          <p:cNvPr id="10" name="Snip Single Corner Rectangle 17">
            <a:extLst>
              <a:ext uri="{FF2B5EF4-FFF2-40B4-BE49-F238E27FC236}">
                <a16:creationId xmlns:a16="http://schemas.microsoft.com/office/drawing/2014/main" id="{1FF88480-2CF1-4C54-8CE3-2CA9CD9FF8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12188825"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605DF03-172F-4D63-9D61-D55CB7ED4DE6}"/>
              </a:ext>
            </a:extLst>
          </p:cNvPr>
          <p:cNvSpPr>
            <a:spLocks noGrp="1"/>
          </p:cNvSpPr>
          <p:nvPr>
            <p:ph type="title"/>
          </p:nvPr>
        </p:nvSpPr>
        <p:spPr>
          <a:xfrm>
            <a:off x="684212" y="0"/>
            <a:ext cx="8534400" cy="1507067"/>
          </a:xfrm>
        </p:spPr>
        <p:txBody>
          <a:bodyPr>
            <a:normAutofit/>
          </a:bodyPr>
          <a:lstStyle/>
          <a:p>
            <a:r>
              <a:rPr lang="en-CA" sz="4000" dirty="0">
                <a:solidFill>
                  <a:schemeClr val="tx2"/>
                </a:solidFill>
              </a:rPr>
              <a:t>Plc #1: The Opportunity (or the journey)</a:t>
            </a:r>
          </a:p>
        </p:txBody>
      </p:sp>
      <p:sp>
        <p:nvSpPr>
          <p:cNvPr id="5" name="Content Placeholder 4">
            <a:extLst>
              <a:ext uri="{FF2B5EF4-FFF2-40B4-BE49-F238E27FC236}">
                <a16:creationId xmlns:a16="http://schemas.microsoft.com/office/drawing/2014/main" id="{E6BCCEFF-A991-4793-A1F6-03100F9E827F}"/>
              </a:ext>
            </a:extLst>
          </p:cNvPr>
          <p:cNvSpPr>
            <a:spLocks noGrp="1"/>
          </p:cNvSpPr>
          <p:nvPr>
            <p:ph idx="1"/>
          </p:nvPr>
        </p:nvSpPr>
        <p:spPr>
          <a:xfrm>
            <a:off x="684212" y="1438276"/>
            <a:ext cx="9031288" cy="5553074"/>
          </a:xfrm>
        </p:spPr>
        <p:txBody>
          <a:bodyPr>
            <a:normAutofit/>
          </a:bodyPr>
          <a:lstStyle/>
          <a:p>
            <a:r>
              <a:rPr lang="en-CA" sz="2800" dirty="0">
                <a:solidFill>
                  <a:schemeClr val="tx1"/>
                </a:solidFill>
              </a:rPr>
              <a:t>You must grab your prospects’ attention and draw them in</a:t>
            </a:r>
          </a:p>
          <a:p>
            <a:r>
              <a:rPr lang="en-CA" sz="2800" dirty="0">
                <a:solidFill>
                  <a:schemeClr val="tx1"/>
                </a:solidFill>
              </a:rPr>
              <a:t>It must answer the all-important question, “Why?”</a:t>
            </a:r>
          </a:p>
          <a:p>
            <a:r>
              <a:rPr lang="en-CA" sz="2800" dirty="0">
                <a:solidFill>
                  <a:schemeClr val="tx1"/>
                </a:solidFill>
              </a:rPr>
              <a:t>Why should they care? Why listen to you? </a:t>
            </a:r>
            <a:r>
              <a:rPr lang="en-CA" sz="2800" dirty="0" err="1">
                <a:solidFill>
                  <a:schemeClr val="tx1"/>
                </a:solidFill>
              </a:rPr>
              <a:t>Etc</a:t>
            </a:r>
            <a:endParaRPr lang="en-CA" sz="2800" dirty="0">
              <a:solidFill>
                <a:schemeClr val="tx1"/>
              </a:solidFill>
            </a:endParaRPr>
          </a:p>
          <a:p>
            <a:r>
              <a:rPr lang="en-CA" sz="2800" dirty="0">
                <a:solidFill>
                  <a:schemeClr val="tx1"/>
                </a:solidFill>
              </a:rPr>
              <a:t>At the heart of every product, every offer, there is some opportunity for transformation or change</a:t>
            </a:r>
          </a:p>
          <a:p>
            <a:r>
              <a:rPr lang="en-CA" sz="2800" dirty="0">
                <a:solidFill>
                  <a:schemeClr val="tx1"/>
                </a:solidFill>
              </a:rPr>
              <a:t>You need to focus on the end benefit your product will create </a:t>
            </a:r>
          </a:p>
          <a:p>
            <a:r>
              <a:rPr lang="en-CA" sz="2800" dirty="0">
                <a:solidFill>
                  <a:schemeClr val="tx1"/>
                </a:solidFill>
              </a:rPr>
              <a:t>People want the end result and are not so interested in the tool per se</a:t>
            </a:r>
          </a:p>
        </p:txBody>
      </p:sp>
    </p:spTree>
    <p:extLst>
      <p:ext uri="{BB962C8B-B14F-4D97-AF65-F5344CB8AC3E}">
        <p14:creationId xmlns:p14="http://schemas.microsoft.com/office/powerpoint/2010/main" val="2807171258"/>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8" name="Snip Diagonal Corner Rectangle 6">
            <a:extLst>
              <a:ext uri="{FF2B5EF4-FFF2-40B4-BE49-F238E27FC236}">
                <a16:creationId xmlns:a16="http://schemas.microsoft.com/office/drawing/2014/main" id="{AD2D45C7-2E37-44FD-AC77-116CD14B9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25" y="2"/>
            <a:ext cx="12191075" cy="6857998"/>
          </a:xfrm>
          <a:prstGeom prst="rect">
            <a:avLst/>
          </a:prstGeom>
          <a:ln>
            <a:noFill/>
          </a:ln>
        </p:spPr>
        <p:style>
          <a:lnRef idx="2">
            <a:schemeClr val="accent2"/>
          </a:lnRef>
          <a:fillRef idx="1002">
            <a:schemeClr val="dk2"/>
          </a:fillRef>
          <a:effectRef idx="0">
            <a:schemeClr val="accent2"/>
          </a:effectRef>
          <a:fontRef idx="minor">
            <a:schemeClr val="dk1"/>
          </a:fontRef>
        </p:style>
        <p:txBody>
          <a:bodyPr wrap="square" rtlCol="0" anchor="ctr">
            <a:noAutofit/>
          </a:bodyPr>
          <a:lstStyle/>
          <a:p>
            <a:pPr algn="ctr"/>
            <a:endParaRPr lang="en-US"/>
          </a:p>
        </p:txBody>
      </p:sp>
      <p:sp useBgFill="1">
        <p:nvSpPr>
          <p:cNvPr id="10" name="Snip Single Corner Rectangle 17">
            <a:extLst>
              <a:ext uri="{FF2B5EF4-FFF2-40B4-BE49-F238E27FC236}">
                <a16:creationId xmlns:a16="http://schemas.microsoft.com/office/drawing/2014/main" id="{1FF88480-2CF1-4C54-8CE3-2CA9CD9FF8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12188825"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605DF03-172F-4D63-9D61-D55CB7ED4DE6}"/>
              </a:ext>
            </a:extLst>
          </p:cNvPr>
          <p:cNvSpPr>
            <a:spLocks noGrp="1"/>
          </p:cNvSpPr>
          <p:nvPr>
            <p:ph type="title"/>
          </p:nvPr>
        </p:nvSpPr>
        <p:spPr>
          <a:xfrm>
            <a:off x="684212" y="0"/>
            <a:ext cx="8534400" cy="1507067"/>
          </a:xfrm>
        </p:spPr>
        <p:txBody>
          <a:bodyPr>
            <a:normAutofit/>
          </a:bodyPr>
          <a:lstStyle/>
          <a:p>
            <a:r>
              <a:rPr lang="en-CA" sz="4000" dirty="0">
                <a:solidFill>
                  <a:schemeClr val="tx2"/>
                </a:solidFill>
              </a:rPr>
              <a:t>4 reasons Why don’t people buy from you?</a:t>
            </a:r>
          </a:p>
        </p:txBody>
      </p:sp>
      <p:sp>
        <p:nvSpPr>
          <p:cNvPr id="5" name="Content Placeholder 4">
            <a:extLst>
              <a:ext uri="{FF2B5EF4-FFF2-40B4-BE49-F238E27FC236}">
                <a16:creationId xmlns:a16="http://schemas.microsoft.com/office/drawing/2014/main" id="{E6BCCEFF-A991-4793-A1F6-03100F9E827F}"/>
              </a:ext>
            </a:extLst>
          </p:cNvPr>
          <p:cNvSpPr>
            <a:spLocks noGrp="1"/>
          </p:cNvSpPr>
          <p:nvPr>
            <p:ph idx="1"/>
          </p:nvPr>
        </p:nvSpPr>
        <p:spPr>
          <a:xfrm>
            <a:off x="684212" y="1438276"/>
            <a:ext cx="9031288" cy="5553074"/>
          </a:xfrm>
        </p:spPr>
        <p:txBody>
          <a:bodyPr>
            <a:normAutofit/>
          </a:bodyPr>
          <a:lstStyle/>
          <a:p>
            <a:pPr marL="0" indent="0">
              <a:buNone/>
            </a:pPr>
            <a:r>
              <a:rPr lang="en-CA" sz="2800" dirty="0">
                <a:solidFill>
                  <a:schemeClr val="tx1"/>
                </a:solidFill>
              </a:rPr>
              <a:t>1. Most common reason – not interested in what you’re selling (E.g. Wheelchair) </a:t>
            </a:r>
          </a:p>
          <a:p>
            <a:pPr marL="0" indent="0">
              <a:buNone/>
            </a:pPr>
            <a:r>
              <a:rPr lang="en-CA" sz="2800" dirty="0">
                <a:solidFill>
                  <a:schemeClr val="tx1"/>
                </a:solidFill>
              </a:rPr>
              <a:t>2. People don’t have the money </a:t>
            </a:r>
          </a:p>
          <a:p>
            <a:pPr marL="0" indent="0">
              <a:buNone/>
            </a:pPr>
            <a:r>
              <a:rPr lang="en-CA" sz="2800" dirty="0">
                <a:solidFill>
                  <a:schemeClr val="tx1"/>
                </a:solidFill>
              </a:rPr>
              <a:t>3. They don’t believe you</a:t>
            </a:r>
          </a:p>
          <a:p>
            <a:pPr marL="0" indent="0">
              <a:buNone/>
            </a:pPr>
            <a:r>
              <a:rPr lang="en-CA" sz="2800" dirty="0">
                <a:solidFill>
                  <a:schemeClr val="tx1"/>
                </a:solidFill>
              </a:rPr>
              <a:t>4. They believe you and they believe you’re right but don’t think it’s going to work for them (E.g. Smoking) </a:t>
            </a:r>
          </a:p>
        </p:txBody>
      </p:sp>
    </p:spTree>
    <p:extLst>
      <p:ext uri="{BB962C8B-B14F-4D97-AF65-F5344CB8AC3E}">
        <p14:creationId xmlns:p14="http://schemas.microsoft.com/office/powerpoint/2010/main" val="2915983827"/>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8" name="Snip Diagonal Corner Rectangle 6">
            <a:extLst>
              <a:ext uri="{FF2B5EF4-FFF2-40B4-BE49-F238E27FC236}">
                <a16:creationId xmlns:a16="http://schemas.microsoft.com/office/drawing/2014/main" id="{AD2D45C7-2E37-44FD-AC77-116CD14B9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25" y="2"/>
            <a:ext cx="12191075" cy="6857998"/>
          </a:xfrm>
          <a:prstGeom prst="rect">
            <a:avLst/>
          </a:prstGeom>
          <a:ln>
            <a:noFill/>
          </a:ln>
        </p:spPr>
        <p:style>
          <a:lnRef idx="2">
            <a:schemeClr val="accent2"/>
          </a:lnRef>
          <a:fillRef idx="1002">
            <a:schemeClr val="dk2"/>
          </a:fillRef>
          <a:effectRef idx="0">
            <a:schemeClr val="accent2"/>
          </a:effectRef>
          <a:fontRef idx="minor">
            <a:schemeClr val="dk1"/>
          </a:fontRef>
        </p:style>
        <p:txBody>
          <a:bodyPr wrap="square" rtlCol="0" anchor="ctr">
            <a:noAutofit/>
          </a:bodyPr>
          <a:lstStyle/>
          <a:p>
            <a:pPr algn="ctr"/>
            <a:endParaRPr lang="en-US"/>
          </a:p>
        </p:txBody>
      </p:sp>
      <p:sp useBgFill="1">
        <p:nvSpPr>
          <p:cNvPr id="10" name="Snip Single Corner Rectangle 17">
            <a:extLst>
              <a:ext uri="{FF2B5EF4-FFF2-40B4-BE49-F238E27FC236}">
                <a16:creationId xmlns:a16="http://schemas.microsoft.com/office/drawing/2014/main" id="{1FF88480-2CF1-4C54-8CE3-2CA9CD9FF8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12188825"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605DF03-172F-4D63-9D61-D55CB7ED4DE6}"/>
              </a:ext>
            </a:extLst>
          </p:cNvPr>
          <p:cNvSpPr>
            <a:spLocks noGrp="1"/>
          </p:cNvSpPr>
          <p:nvPr>
            <p:ph type="title"/>
          </p:nvPr>
        </p:nvSpPr>
        <p:spPr>
          <a:xfrm>
            <a:off x="684212" y="0"/>
            <a:ext cx="8534400" cy="1507067"/>
          </a:xfrm>
        </p:spPr>
        <p:txBody>
          <a:bodyPr>
            <a:normAutofit/>
          </a:bodyPr>
          <a:lstStyle/>
          <a:p>
            <a:r>
              <a:rPr lang="en-CA" sz="4000" dirty="0">
                <a:solidFill>
                  <a:schemeClr val="tx2"/>
                </a:solidFill>
              </a:rPr>
              <a:t>Plc #1: roadmap</a:t>
            </a:r>
          </a:p>
        </p:txBody>
      </p:sp>
      <p:sp>
        <p:nvSpPr>
          <p:cNvPr id="5" name="Content Placeholder 4">
            <a:extLst>
              <a:ext uri="{FF2B5EF4-FFF2-40B4-BE49-F238E27FC236}">
                <a16:creationId xmlns:a16="http://schemas.microsoft.com/office/drawing/2014/main" id="{E6BCCEFF-A991-4793-A1F6-03100F9E827F}"/>
              </a:ext>
            </a:extLst>
          </p:cNvPr>
          <p:cNvSpPr>
            <a:spLocks noGrp="1"/>
          </p:cNvSpPr>
          <p:nvPr>
            <p:ph idx="1"/>
          </p:nvPr>
        </p:nvSpPr>
        <p:spPr>
          <a:xfrm>
            <a:off x="684212" y="1304927"/>
            <a:ext cx="9031288" cy="5553074"/>
          </a:xfrm>
        </p:spPr>
        <p:txBody>
          <a:bodyPr>
            <a:normAutofit/>
          </a:bodyPr>
          <a:lstStyle/>
          <a:p>
            <a:pPr marL="514350" indent="-514350">
              <a:buAutoNum type="arabicPeriod"/>
            </a:pPr>
            <a:r>
              <a:rPr lang="en-CA" sz="2800" dirty="0">
                <a:solidFill>
                  <a:schemeClr val="tx1"/>
                </a:solidFill>
              </a:rPr>
              <a:t>Show the opportunity – show/tell them how there life is going to change</a:t>
            </a:r>
          </a:p>
          <a:p>
            <a:pPr marL="514350" indent="-514350">
              <a:buAutoNum type="arabicPeriod"/>
            </a:pPr>
            <a:r>
              <a:rPr lang="en-CA" sz="2800" dirty="0">
                <a:solidFill>
                  <a:schemeClr val="tx1"/>
                </a:solidFill>
              </a:rPr>
              <a:t>Position – show/tell why they should listen to you</a:t>
            </a:r>
          </a:p>
          <a:p>
            <a:pPr marL="514350" indent="-514350">
              <a:buAutoNum type="arabicPeriod"/>
            </a:pPr>
            <a:r>
              <a:rPr lang="en-CA" sz="2800" dirty="0">
                <a:solidFill>
                  <a:schemeClr val="tx1"/>
                </a:solidFill>
              </a:rPr>
              <a:t>Teach – Deliver value </a:t>
            </a:r>
          </a:p>
          <a:p>
            <a:pPr marL="514350" indent="-514350">
              <a:buAutoNum type="arabicPeriod"/>
            </a:pPr>
            <a:r>
              <a:rPr lang="en-CA" sz="2800" dirty="0">
                <a:solidFill>
                  <a:schemeClr val="tx1"/>
                </a:solidFill>
              </a:rPr>
              <a:t>Raise objections and either answer them or promise to answer them in upcoming videos</a:t>
            </a:r>
          </a:p>
          <a:p>
            <a:pPr marL="514350" indent="-514350">
              <a:buAutoNum type="arabicPeriod"/>
            </a:pPr>
            <a:r>
              <a:rPr lang="en-CA" sz="2800" dirty="0">
                <a:solidFill>
                  <a:schemeClr val="tx1"/>
                </a:solidFill>
              </a:rPr>
              <a:t>Foreshadow PLC #2 – Let them know there’s another video coming and tell them some stuff that they’ll learn – get them interested </a:t>
            </a:r>
          </a:p>
          <a:p>
            <a:pPr marL="514350" indent="-514350">
              <a:buAutoNum type="arabicPeriod"/>
            </a:pPr>
            <a:r>
              <a:rPr lang="en-CA" sz="2800" dirty="0">
                <a:solidFill>
                  <a:schemeClr val="tx1"/>
                </a:solidFill>
              </a:rPr>
              <a:t>Call to Action – ask for a comment </a:t>
            </a:r>
          </a:p>
        </p:txBody>
      </p:sp>
    </p:spTree>
    <p:extLst>
      <p:ext uri="{BB962C8B-B14F-4D97-AF65-F5344CB8AC3E}">
        <p14:creationId xmlns:p14="http://schemas.microsoft.com/office/powerpoint/2010/main" val="868394274"/>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8" name="Snip Diagonal Corner Rectangle 6">
            <a:extLst>
              <a:ext uri="{FF2B5EF4-FFF2-40B4-BE49-F238E27FC236}">
                <a16:creationId xmlns:a16="http://schemas.microsoft.com/office/drawing/2014/main" id="{AD2D45C7-2E37-44FD-AC77-116CD14B9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25" y="2"/>
            <a:ext cx="12191075" cy="6857998"/>
          </a:xfrm>
          <a:prstGeom prst="rect">
            <a:avLst/>
          </a:prstGeom>
          <a:ln>
            <a:noFill/>
          </a:ln>
        </p:spPr>
        <p:style>
          <a:lnRef idx="2">
            <a:schemeClr val="accent2"/>
          </a:lnRef>
          <a:fillRef idx="1002">
            <a:schemeClr val="dk2"/>
          </a:fillRef>
          <a:effectRef idx="0">
            <a:schemeClr val="accent2"/>
          </a:effectRef>
          <a:fontRef idx="minor">
            <a:schemeClr val="dk1"/>
          </a:fontRef>
        </p:style>
        <p:txBody>
          <a:bodyPr wrap="square" rtlCol="0" anchor="ctr">
            <a:noAutofit/>
          </a:bodyPr>
          <a:lstStyle/>
          <a:p>
            <a:pPr algn="ctr"/>
            <a:endParaRPr lang="en-US"/>
          </a:p>
        </p:txBody>
      </p:sp>
      <p:sp useBgFill="1">
        <p:nvSpPr>
          <p:cNvPr id="10" name="Snip Single Corner Rectangle 17">
            <a:extLst>
              <a:ext uri="{FF2B5EF4-FFF2-40B4-BE49-F238E27FC236}">
                <a16:creationId xmlns:a16="http://schemas.microsoft.com/office/drawing/2014/main" id="{1FF88480-2CF1-4C54-8CE3-2CA9CD9FF8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12188825"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605DF03-172F-4D63-9D61-D55CB7ED4DE6}"/>
              </a:ext>
            </a:extLst>
          </p:cNvPr>
          <p:cNvSpPr>
            <a:spLocks noGrp="1"/>
          </p:cNvSpPr>
          <p:nvPr>
            <p:ph type="title"/>
          </p:nvPr>
        </p:nvSpPr>
        <p:spPr>
          <a:xfrm>
            <a:off x="684212" y="0"/>
            <a:ext cx="8534400" cy="1507067"/>
          </a:xfrm>
        </p:spPr>
        <p:txBody>
          <a:bodyPr>
            <a:normAutofit/>
          </a:bodyPr>
          <a:lstStyle/>
          <a:p>
            <a:r>
              <a:rPr lang="en-CA" sz="4000" dirty="0">
                <a:solidFill>
                  <a:schemeClr val="tx2"/>
                </a:solidFill>
              </a:rPr>
              <a:t>Plc #2: the transformation </a:t>
            </a:r>
          </a:p>
        </p:txBody>
      </p:sp>
      <p:sp>
        <p:nvSpPr>
          <p:cNvPr id="5" name="Content Placeholder 4">
            <a:extLst>
              <a:ext uri="{FF2B5EF4-FFF2-40B4-BE49-F238E27FC236}">
                <a16:creationId xmlns:a16="http://schemas.microsoft.com/office/drawing/2014/main" id="{E6BCCEFF-A991-4793-A1F6-03100F9E827F}"/>
              </a:ext>
            </a:extLst>
          </p:cNvPr>
          <p:cNvSpPr>
            <a:spLocks noGrp="1"/>
          </p:cNvSpPr>
          <p:nvPr>
            <p:ph idx="1"/>
          </p:nvPr>
        </p:nvSpPr>
        <p:spPr>
          <a:xfrm>
            <a:off x="684212" y="1438276"/>
            <a:ext cx="9211628" cy="5553074"/>
          </a:xfrm>
        </p:spPr>
        <p:txBody>
          <a:bodyPr>
            <a:normAutofit/>
          </a:bodyPr>
          <a:lstStyle/>
          <a:p>
            <a:r>
              <a:rPr lang="en-CA" sz="2800" dirty="0">
                <a:solidFill>
                  <a:schemeClr val="tx1"/>
                </a:solidFill>
              </a:rPr>
              <a:t>PLC 1 was about the why, PLC 2 is about the what</a:t>
            </a:r>
          </a:p>
          <a:p>
            <a:r>
              <a:rPr lang="en-CA" sz="2800" dirty="0">
                <a:solidFill>
                  <a:schemeClr val="tx1"/>
                </a:solidFill>
              </a:rPr>
              <a:t>What is the transformation or opportunity and how is it going to change or transform their lives </a:t>
            </a:r>
          </a:p>
          <a:p>
            <a:r>
              <a:rPr lang="en-CA" sz="2800" dirty="0">
                <a:solidFill>
                  <a:schemeClr val="tx1"/>
                </a:solidFill>
              </a:rPr>
              <a:t>PL2 is about teaching something truly valuable </a:t>
            </a:r>
          </a:p>
          <a:p>
            <a:r>
              <a:rPr lang="en-CA" sz="2800" dirty="0">
                <a:solidFill>
                  <a:schemeClr val="tx1"/>
                </a:solidFill>
              </a:rPr>
              <a:t>Your prospect should be able to apply what was taught and see results </a:t>
            </a:r>
          </a:p>
          <a:p>
            <a:r>
              <a:rPr lang="en-CA" sz="2800" dirty="0">
                <a:solidFill>
                  <a:schemeClr val="tx1"/>
                </a:solidFill>
              </a:rPr>
              <a:t>Doesn’t have to be huge results but just has to get them going </a:t>
            </a:r>
          </a:p>
        </p:txBody>
      </p:sp>
    </p:spTree>
    <p:extLst>
      <p:ext uri="{BB962C8B-B14F-4D97-AF65-F5344CB8AC3E}">
        <p14:creationId xmlns:p14="http://schemas.microsoft.com/office/powerpoint/2010/main" val="1593188037"/>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8" name="Snip Diagonal Corner Rectangle 6">
            <a:extLst>
              <a:ext uri="{FF2B5EF4-FFF2-40B4-BE49-F238E27FC236}">
                <a16:creationId xmlns:a16="http://schemas.microsoft.com/office/drawing/2014/main" id="{AD2D45C7-2E37-44FD-AC77-116CD14B9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25" y="2"/>
            <a:ext cx="12191075" cy="6857998"/>
          </a:xfrm>
          <a:prstGeom prst="rect">
            <a:avLst/>
          </a:prstGeom>
          <a:ln>
            <a:noFill/>
          </a:ln>
        </p:spPr>
        <p:style>
          <a:lnRef idx="2">
            <a:schemeClr val="accent2"/>
          </a:lnRef>
          <a:fillRef idx="1002">
            <a:schemeClr val="dk2"/>
          </a:fillRef>
          <a:effectRef idx="0">
            <a:schemeClr val="accent2"/>
          </a:effectRef>
          <a:fontRef idx="minor">
            <a:schemeClr val="dk1"/>
          </a:fontRef>
        </p:style>
        <p:txBody>
          <a:bodyPr wrap="square" rtlCol="0" anchor="ctr">
            <a:noAutofit/>
          </a:bodyPr>
          <a:lstStyle/>
          <a:p>
            <a:pPr algn="ctr"/>
            <a:endParaRPr lang="en-US"/>
          </a:p>
        </p:txBody>
      </p:sp>
      <p:sp useBgFill="1">
        <p:nvSpPr>
          <p:cNvPr id="10" name="Snip Single Corner Rectangle 17">
            <a:extLst>
              <a:ext uri="{FF2B5EF4-FFF2-40B4-BE49-F238E27FC236}">
                <a16:creationId xmlns:a16="http://schemas.microsoft.com/office/drawing/2014/main" id="{1FF88480-2CF1-4C54-8CE3-2CA9CD9FF8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12188825"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605DF03-172F-4D63-9D61-D55CB7ED4DE6}"/>
              </a:ext>
            </a:extLst>
          </p:cNvPr>
          <p:cNvSpPr>
            <a:spLocks noGrp="1"/>
          </p:cNvSpPr>
          <p:nvPr>
            <p:ph type="title"/>
          </p:nvPr>
        </p:nvSpPr>
        <p:spPr>
          <a:xfrm>
            <a:off x="684212" y="0"/>
            <a:ext cx="8534400" cy="1507067"/>
          </a:xfrm>
        </p:spPr>
        <p:txBody>
          <a:bodyPr>
            <a:normAutofit/>
          </a:bodyPr>
          <a:lstStyle/>
          <a:p>
            <a:r>
              <a:rPr lang="en-CA" sz="4000" dirty="0">
                <a:solidFill>
                  <a:schemeClr val="tx2"/>
                </a:solidFill>
              </a:rPr>
              <a:t>Plc #2: roadmap</a:t>
            </a:r>
          </a:p>
        </p:txBody>
      </p:sp>
      <p:sp>
        <p:nvSpPr>
          <p:cNvPr id="5" name="Content Placeholder 4">
            <a:extLst>
              <a:ext uri="{FF2B5EF4-FFF2-40B4-BE49-F238E27FC236}">
                <a16:creationId xmlns:a16="http://schemas.microsoft.com/office/drawing/2014/main" id="{E6BCCEFF-A991-4793-A1F6-03100F9E827F}"/>
              </a:ext>
            </a:extLst>
          </p:cNvPr>
          <p:cNvSpPr>
            <a:spLocks noGrp="1"/>
          </p:cNvSpPr>
          <p:nvPr>
            <p:ph idx="1"/>
          </p:nvPr>
        </p:nvSpPr>
        <p:spPr>
          <a:xfrm>
            <a:off x="684212" y="1438276"/>
            <a:ext cx="9506268" cy="5553074"/>
          </a:xfrm>
        </p:spPr>
        <p:txBody>
          <a:bodyPr>
            <a:normAutofit/>
          </a:bodyPr>
          <a:lstStyle/>
          <a:p>
            <a:pPr marL="514350" indent="-514350">
              <a:buAutoNum type="arabicPeriod"/>
            </a:pPr>
            <a:r>
              <a:rPr lang="en-CA" sz="2800" dirty="0">
                <a:solidFill>
                  <a:schemeClr val="tx1"/>
                </a:solidFill>
              </a:rPr>
              <a:t>Thanks and recap</a:t>
            </a:r>
          </a:p>
          <a:p>
            <a:pPr marL="514350" indent="-514350">
              <a:buAutoNum type="arabicPeriod"/>
            </a:pPr>
            <a:r>
              <a:rPr lang="en-CA" sz="2800" dirty="0">
                <a:solidFill>
                  <a:schemeClr val="tx1"/>
                </a:solidFill>
              </a:rPr>
              <a:t>Recap the opportunity </a:t>
            </a:r>
          </a:p>
          <a:p>
            <a:pPr marL="514350" indent="-514350">
              <a:buAutoNum type="arabicPeriod"/>
            </a:pPr>
            <a:r>
              <a:rPr lang="en-CA" sz="2800" dirty="0">
                <a:solidFill>
                  <a:schemeClr val="tx1"/>
                </a:solidFill>
              </a:rPr>
              <a:t>Recap your positioning </a:t>
            </a:r>
          </a:p>
          <a:p>
            <a:pPr marL="514350" indent="-514350">
              <a:buAutoNum type="arabicPeriod"/>
            </a:pPr>
            <a:r>
              <a:rPr lang="en-CA" sz="2800" dirty="0">
                <a:solidFill>
                  <a:schemeClr val="tx1"/>
                </a:solidFill>
              </a:rPr>
              <a:t>Present a case study or do some real teaching </a:t>
            </a:r>
          </a:p>
          <a:p>
            <a:pPr marL="514350" indent="-514350">
              <a:buAutoNum type="arabicPeriod"/>
            </a:pPr>
            <a:r>
              <a:rPr lang="en-CA" sz="2800" dirty="0">
                <a:solidFill>
                  <a:schemeClr val="tx1"/>
                </a:solidFill>
              </a:rPr>
              <a:t>Objection crushing – talk about top 2-3 objections</a:t>
            </a:r>
          </a:p>
          <a:p>
            <a:pPr marL="514350" indent="-514350">
              <a:buAutoNum type="arabicPeriod"/>
            </a:pPr>
            <a:r>
              <a:rPr lang="en-CA" sz="2800" dirty="0">
                <a:solidFill>
                  <a:schemeClr val="tx1"/>
                </a:solidFill>
              </a:rPr>
              <a:t>Foreshadow PLC #3</a:t>
            </a:r>
          </a:p>
          <a:p>
            <a:pPr marL="514350" indent="-514350">
              <a:buAutoNum type="arabicPeriod"/>
            </a:pPr>
            <a:r>
              <a:rPr lang="en-CA" sz="2800" dirty="0">
                <a:solidFill>
                  <a:schemeClr val="tx1"/>
                </a:solidFill>
              </a:rPr>
              <a:t>Call to Action </a:t>
            </a:r>
          </a:p>
        </p:txBody>
      </p:sp>
    </p:spTree>
    <p:extLst>
      <p:ext uri="{BB962C8B-B14F-4D97-AF65-F5344CB8AC3E}">
        <p14:creationId xmlns:p14="http://schemas.microsoft.com/office/powerpoint/2010/main" val="1774804515"/>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8" name="Snip Diagonal Corner Rectangle 6">
            <a:extLst>
              <a:ext uri="{FF2B5EF4-FFF2-40B4-BE49-F238E27FC236}">
                <a16:creationId xmlns:a16="http://schemas.microsoft.com/office/drawing/2014/main" id="{AD2D45C7-2E37-44FD-AC77-116CD14B9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25" y="2"/>
            <a:ext cx="12191075" cy="6857998"/>
          </a:xfrm>
          <a:prstGeom prst="rect">
            <a:avLst/>
          </a:prstGeom>
          <a:ln>
            <a:noFill/>
          </a:ln>
        </p:spPr>
        <p:style>
          <a:lnRef idx="2">
            <a:schemeClr val="accent2"/>
          </a:lnRef>
          <a:fillRef idx="1002">
            <a:schemeClr val="dk2"/>
          </a:fillRef>
          <a:effectRef idx="0">
            <a:schemeClr val="accent2"/>
          </a:effectRef>
          <a:fontRef idx="minor">
            <a:schemeClr val="dk1"/>
          </a:fontRef>
        </p:style>
        <p:txBody>
          <a:bodyPr wrap="square" rtlCol="0" anchor="ctr">
            <a:noAutofit/>
          </a:bodyPr>
          <a:lstStyle/>
          <a:p>
            <a:pPr algn="ctr"/>
            <a:endParaRPr lang="en-US"/>
          </a:p>
        </p:txBody>
      </p:sp>
      <p:sp useBgFill="1">
        <p:nvSpPr>
          <p:cNvPr id="10" name="Snip Single Corner Rectangle 17">
            <a:extLst>
              <a:ext uri="{FF2B5EF4-FFF2-40B4-BE49-F238E27FC236}">
                <a16:creationId xmlns:a16="http://schemas.microsoft.com/office/drawing/2014/main" id="{1FF88480-2CF1-4C54-8CE3-2CA9CD9FF8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12188825"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605DF03-172F-4D63-9D61-D55CB7ED4DE6}"/>
              </a:ext>
            </a:extLst>
          </p:cNvPr>
          <p:cNvSpPr>
            <a:spLocks noGrp="1"/>
          </p:cNvSpPr>
          <p:nvPr>
            <p:ph type="title"/>
          </p:nvPr>
        </p:nvSpPr>
        <p:spPr>
          <a:xfrm>
            <a:off x="684212" y="0"/>
            <a:ext cx="9282748" cy="1507067"/>
          </a:xfrm>
        </p:spPr>
        <p:txBody>
          <a:bodyPr>
            <a:normAutofit/>
          </a:bodyPr>
          <a:lstStyle/>
          <a:p>
            <a:r>
              <a:rPr lang="en-CA" sz="4000" dirty="0">
                <a:solidFill>
                  <a:schemeClr val="tx2"/>
                </a:solidFill>
              </a:rPr>
              <a:t>Plc #3: the ownership experience </a:t>
            </a:r>
          </a:p>
        </p:txBody>
      </p:sp>
      <p:sp>
        <p:nvSpPr>
          <p:cNvPr id="5" name="Content Placeholder 4">
            <a:extLst>
              <a:ext uri="{FF2B5EF4-FFF2-40B4-BE49-F238E27FC236}">
                <a16:creationId xmlns:a16="http://schemas.microsoft.com/office/drawing/2014/main" id="{E6BCCEFF-A991-4793-A1F6-03100F9E827F}"/>
              </a:ext>
            </a:extLst>
          </p:cNvPr>
          <p:cNvSpPr>
            <a:spLocks noGrp="1"/>
          </p:cNvSpPr>
          <p:nvPr>
            <p:ph idx="1"/>
          </p:nvPr>
        </p:nvSpPr>
        <p:spPr>
          <a:xfrm>
            <a:off x="684212" y="1438276"/>
            <a:ext cx="9506268" cy="5553074"/>
          </a:xfrm>
        </p:spPr>
        <p:txBody>
          <a:bodyPr>
            <a:normAutofit/>
          </a:bodyPr>
          <a:lstStyle/>
          <a:p>
            <a:r>
              <a:rPr lang="en-CA" sz="2800" dirty="0">
                <a:solidFill>
                  <a:schemeClr val="tx1"/>
                </a:solidFill>
              </a:rPr>
              <a:t>PLC #1 was the “why”, and PLC #2 was the “what”, PLC #3 is about the “how”</a:t>
            </a:r>
          </a:p>
          <a:p>
            <a:r>
              <a:rPr lang="en-CA" sz="2800" dirty="0">
                <a:solidFill>
                  <a:schemeClr val="tx1"/>
                </a:solidFill>
              </a:rPr>
              <a:t>By the end of PLC 3, they should want to buy </a:t>
            </a:r>
          </a:p>
          <a:p>
            <a:r>
              <a:rPr lang="en-CA" sz="2800" dirty="0">
                <a:solidFill>
                  <a:schemeClr val="tx1"/>
                </a:solidFill>
              </a:rPr>
              <a:t>You’ve shown them the potential transformation or change but they need to see how its going to change their lives </a:t>
            </a:r>
          </a:p>
          <a:p>
            <a:r>
              <a:rPr lang="en-CA" sz="2800" dirty="0">
                <a:solidFill>
                  <a:schemeClr val="tx1"/>
                </a:solidFill>
              </a:rPr>
              <a:t>You continue to build value </a:t>
            </a:r>
          </a:p>
        </p:txBody>
      </p:sp>
    </p:spTree>
    <p:extLst>
      <p:ext uri="{BB962C8B-B14F-4D97-AF65-F5344CB8AC3E}">
        <p14:creationId xmlns:p14="http://schemas.microsoft.com/office/powerpoint/2010/main" val="257018893"/>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3570</TotalTime>
  <Words>914</Words>
  <Application>Microsoft Office PowerPoint</Application>
  <PresentationFormat>Widescreen</PresentationFormat>
  <Paragraphs>96</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Calibri</vt:lpstr>
      <vt:lpstr>Century Gothic</vt:lpstr>
      <vt:lpstr>Wingdings 3</vt:lpstr>
      <vt:lpstr>Slice</vt:lpstr>
      <vt:lpstr>Product launch formula: part 2 PreLaunch </vt:lpstr>
      <vt:lpstr>prelaunch </vt:lpstr>
      <vt:lpstr>Your prelaunch sequence</vt:lpstr>
      <vt:lpstr>Plc #1: The Opportunity (or the journey)</vt:lpstr>
      <vt:lpstr>4 reasons Why don’t people buy from you?</vt:lpstr>
      <vt:lpstr>Plc #1: roadmap</vt:lpstr>
      <vt:lpstr>Plc #2: the transformation </vt:lpstr>
      <vt:lpstr>Plc #2: roadmap</vt:lpstr>
      <vt:lpstr>Plc #3: the ownership experience </vt:lpstr>
      <vt:lpstr>Plc #3: roadmap </vt:lpstr>
      <vt:lpstr>Plc #3: roadmap </vt:lpstr>
      <vt:lpstr>Plc #3: roadmap </vt:lpstr>
      <vt:lpstr>Plc #3: how long is the sequence? </vt:lpstr>
      <vt:lpstr>Open vs closed model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Factors affecting business success</dc:title>
  <dc:creator>Brian Singh</dc:creator>
  <cp:lastModifiedBy>Brian Singh</cp:lastModifiedBy>
  <cp:revision>108</cp:revision>
  <dcterms:created xsi:type="dcterms:W3CDTF">2019-11-26T13:55:23Z</dcterms:created>
  <dcterms:modified xsi:type="dcterms:W3CDTF">2020-05-12T03:44:46Z</dcterms:modified>
</cp:coreProperties>
</file>