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4BD126-2EC4-4166-BC74-0AF4CDBAD1BF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BEE7FE-4067-4045-A9CB-B09B4ABAFC9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Ratio and Percentage Analysis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36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en-CA" dirty="0" smtClean="0"/>
              <a:t>Debt Ratio: Total Liabilities / Total Assets </a:t>
            </a:r>
          </a:p>
          <a:p>
            <a:r>
              <a:rPr lang="en-CA" dirty="0" smtClean="0"/>
              <a:t>Equity Ratio: Total Equity / Total Assets </a:t>
            </a:r>
          </a:p>
          <a:p>
            <a:r>
              <a:rPr lang="en-CA" dirty="0" smtClean="0"/>
              <a:t>Debt ratio shows that proportion of the total assets is financed with borrowed  money</a:t>
            </a:r>
          </a:p>
          <a:p>
            <a:r>
              <a:rPr lang="en-CA" dirty="0" smtClean="0"/>
              <a:t>Equity ratio shows what proportion of the total assets is financed with shareholders’ money</a:t>
            </a:r>
          </a:p>
          <a:p>
            <a:r>
              <a:rPr lang="en-CA" dirty="0" smtClean="0"/>
              <a:t>These 2 percentages are related and should add up to 100%</a:t>
            </a:r>
          </a:p>
          <a:p>
            <a:r>
              <a:rPr lang="en-CA" dirty="0" smtClean="0"/>
              <a:t>A ratio of 50% is considered good </a:t>
            </a:r>
          </a:p>
          <a:p>
            <a:r>
              <a:rPr lang="en-CA" dirty="0" smtClean="0"/>
              <a:t>            Investors like to see this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Debt and Equity Percentages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254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Formula: (Net Income / Net Sales) x 100</a:t>
            </a:r>
          </a:p>
          <a:p>
            <a:endParaRPr lang="en-CA" dirty="0"/>
          </a:p>
          <a:p>
            <a:r>
              <a:rPr lang="en-CA" dirty="0" smtClean="0"/>
              <a:t>This measures the dollars that remain after all expenses are deducted from net sales</a:t>
            </a:r>
          </a:p>
          <a:p>
            <a:r>
              <a:rPr lang="en-CA" dirty="0" smtClean="0"/>
              <a:t>If you compare this with other years, this gives an indication of how well a company is performing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Rate of Return on Net Sales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767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Formula: (Net Income / Owner’s Average Equity) x 100</a:t>
            </a:r>
          </a:p>
          <a:p>
            <a:endParaRPr lang="en-CA" dirty="0"/>
          </a:p>
          <a:p>
            <a:r>
              <a:rPr lang="en-CA" dirty="0" smtClean="0"/>
              <a:t>This measures how well the business is doing when compared with other investments the shareholders might make using the capital from the business 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Rate of Return on Shareholders’ Equity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253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Can be used to evaluate the health of a business </a:t>
            </a:r>
          </a:p>
          <a:p>
            <a:r>
              <a:rPr lang="en-CA" dirty="0" smtClean="0"/>
              <a:t>Formula: Accounts Receivable/Avg. charge sales per day </a:t>
            </a:r>
          </a:p>
          <a:p>
            <a:r>
              <a:rPr lang="en-CA" dirty="0" smtClean="0"/>
              <a:t> Make sure you divide sales by 365</a:t>
            </a:r>
          </a:p>
          <a:p>
            <a:r>
              <a:rPr lang="en-CA" dirty="0" smtClean="0"/>
              <a:t>This shows us how  many days’ sales are represented by the accounts receivable </a:t>
            </a:r>
          </a:p>
          <a:p>
            <a:r>
              <a:rPr lang="en-CA" dirty="0" smtClean="0"/>
              <a:t>Lower the number, the better </a:t>
            </a:r>
          </a:p>
          <a:p>
            <a:r>
              <a:rPr lang="en-CA" dirty="0" smtClean="0"/>
              <a:t>The figure should be less than one and a half times the usual credit period</a:t>
            </a:r>
          </a:p>
          <a:p>
            <a:r>
              <a:rPr lang="en-CA" dirty="0" smtClean="0"/>
              <a:t>Normal credit period is 30 days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Collection Period aka A/R turnover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021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Formula: COGS / Avg. Merchandise Inventory</a:t>
            </a:r>
          </a:p>
          <a:p>
            <a:r>
              <a:rPr lang="en-CA" dirty="0" smtClean="0"/>
              <a:t>How do you figure out avg. merchandise inventory? </a:t>
            </a:r>
          </a:p>
          <a:p>
            <a:r>
              <a:rPr lang="en-CA" dirty="0" smtClean="0"/>
              <a:t>(Beginning + ending) / 2</a:t>
            </a:r>
          </a:p>
          <a:p>
            <a:r>
              <a:rPr lang="en-CA" dirty="0" smtClean="0"/>
              <a:t>This number represents the number of times a business has been able to sell and replace its inventory in one year</a:t>
            </a:r>
          </a:p>
          <a:p>
            <a:r>
              <a:rPr lang="en-CA" dirty="0" smtClean="0"/>
              <a:t>Turnover of 8 means that the business has been able to sell and replace its goods eight times in a year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Inventory Turnover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431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normally need to compare this number over a few years to see change </a:t>
            </a:r>
          </a:p>
          <a:p>
            <a:r>
              <a:rPr lang="en-CA" dirty="0" smtClean="0"/>
              <a:t>If it goes down, you may have a situation where an item is not popular anymore</a:t>
            </a:r>
          </a:p>
          <a:p>
            <a:r>
              <a:rPr lang="en-CA" dirty="0" smtClean="0"/>
              <a:t>Perhaps a new product came out in the store taking sales away 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Inventory Turnover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876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Formula: Net Income / Interest Expense </a:t>
            </a:r>
          </a:p>
          <a:p>
            <a:r>
              <a:rPr lang="en-CA" dirty="0" smtClean="0"/>
              <a:t>This tells us the ability of the company to cover its interest expense </a:t>
            </a:r>
          </a:p>
          <a:p>
            <a:r>
              <a:rPr lang="en-CA" dirty="0" smtClean="0"/>
              <a:t>The higher the ratio, the better </a:t>
            </a:r>
          </a:p>
          <a:p>
            <a:r>
              <a:rPr lang="en-CA" dirty="0" smtClean="0"/>
              <a:t>A company with a low figure, say 5 or lower has to be concerned with interest charges </a:t>
            </a:r>
          </a:p>
          <a:p>
            <a:r>
              <a:rPr lang="en-CA" dirty="0" smtClean="0"/>
              <a:t>Creditors will be very cautious in dealing with companies with a low figure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Times Interest Earned Ratio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339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Formula: Net Income (After taxes) / Number of common shares outstanding </a:t>
            </a:r>
          </a:p>
          <a:p>
            <a:r>
              <a:rPr lang="en-CA" dirty="0" smtClean="0"/>
              <a:t>This is used to measure the performance of a corporation and its executive officers </a:t>
            </a:r>
          </a:p>
          <a:p>
            <a:r>
              <a:rPr lang="en-CA" dirty="0" smtClean="0"/>
              <a:t>You can compare this over a number of periods</a:t>
            </a:r>
          </a:p>
          <a:p>
            <a:r>
              <a:rPr lang="en-CA" dirty="0" smtClean="0"/>
              <a:t>Investors will also compare this relative to other companies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Earnings per share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413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Formula: Market price per share / earnings per share </a:t>
            </a:r>
          </a:p>
          <a:p>
            <a:r>
              <a:rPr lang="en-CA" dirty="0" smtClean="0"/>
              <a:t>This is only for public corporations </a:t>
            </a:r>
          </a:p>
          <a:p>
            <a:r>
              <a:rPr lang="en-CA" dirty="0" smtClean="0"/>
              <a:t>This tells us how outside investors feel about the company</a:t>
            </a:r>
          </a:p>
          <a:p>
            <a:r>
              <a:rPr lang="en-CA" dirty="0" smtClean="0"/>
              <a:t>Suppose you have 2 companies. Company A has a P/E ratio of 14 and B 19. </a:t>
            </a:r>
          </a:p>
          <a:p>
            <a:r>
              <a:rPr lang="en-CA" dirty="0" smtClean="0"/>
              <a:t>Company A is better because it will cost you $14 to a buy a share that will earn $1 as apposed to $19 to earn $1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Price Earnings Ratio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379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high P/E ratio indicates high investor confidence </a:t>
            </a:r>
          </a:p>
          <a:p>
            <a:r>
              <a:rPr lang="en-CA" dirty="0" smtClean="0"/>
              <a:t>This could also mean investor overconfidence </a:t>
            </a:r>
          </a:p>
          <a:p>
            <a:r>
              <a:rPr lang="en-CA" dirty="0" smtClean="0"/>
              <a:t>Advances in tech or positive political events are examples of things that excite investors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Price Earnings Ratio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344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CA" sz="2800" b="1" dirty="0"/>
              <a:t>Comparative financial statements</a:t>
            </a:r>
            <a:r>
              <a:rPr lang="en-CA" sz="2800" dirty="0"/>
              <a:t> illustrate changes over several years</a:t>
            </a:r>
          </a:p>
          <a:p>
            <a:pPr fontAlgn="base"/>
            <a:r>
              <a:rPr lang="en-CA" sz="2800" dirty="0"/>
              <a:t>Will list two or more years’ financial data, with the dollar change from year to year indicated beside each item</a:t>
            </a:r>
          </a:p>
          <a:p>
            <a:pPr fontAlgn="base"/>
            <a:r>
              <a:rPr lang="en-CA" sz="2800" dirty="0"/>
              <a:t>Look for unusual changes (very high increases or decreases)</a:t>
            </a:r>
          </a:p>
          <a:p>
            <a:pPr lvl="1" fontAlgn="base"/>
            <a:r>
              <a:rPr lang="en-CA" sz="2400" dirty="0"/>
              <a:t>Can be examined further to determine why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Comparative Statements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125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9"/>
          <a:stretch/>
        </p:blipFill>
        <p:spPr>
          <a:xfrm rot="5400000">
            <a:off x="1714323" y="1647929"/>
            <a:ext cx="5632803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Comparative Balance Sheet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44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9"/>
          <a:stretch/>
        </p:blipFill>
        <p:spPr>
          <a:xfrm rot="5400000">
            <a:off x="1860027" y="1786473"/>
            <a:ext cx="5423946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Income Statement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0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Balance Sheet – Accounts </a:t>
            </a:r>
            <a:r>
              <a:rPr lang="en-CA" dirty="0" err="1" smtClean="0"/>
              <a:t>Recievable</a:t>
            </a:r>
            <a:r>
              <a:rPr lang="en-CA" dirty="0" smtClean="0"/>
              <a:t> grew by 33%</a:t>
            </a:r>
          </a:p>
          <a:p>
            <a:r>
              <a:rPr lang="en-CA" dirty="0" smtClean="0"/>
              <a:t>This could be good if we have sales to back that up. </a:t>
            </a:r>
          </a:p>
          <a:p>
            <a:r>
              <a:rPr lang="en-CA" dirty="0" smtClean="0"/>
              <a:t>Or it could be bad meaning people are taking too long to pay</a:t>
            </a:r>
          </a:p>
          <a:p>
            <a:r>
              <a:rPr lang="en-CA" dirty="0" smtClean="0"/>
              <a:t>Income Statement – Sales rose by 4%, therefore customers are taking longer to pay their debt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Analysis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1697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 main analysis: </a:t>
            </a:r>
            <a:endParaRPr lang="en-CA" dirty="0"/>
          </a:p>
          <a:p>
            <a:r>
              <a:rPr lang="en-CA" b="1" dirty="0" smtClean="0"/>
              <a:t>Liquidity Ratio </a:t>
            </a:r>
            <a:r>
              <a:rPr lang="en-CA" dirty="0" smtClean="0"/>
              <a:t>(Solvency Ratios) – used to decide how easily a company can pay its debt </a:t>
            </a:r>
          </a:p>
          <a:p>
            <a:r>
              <a:rPr lang="en-CA" b="1" dirty="0" smtClean="0"/>
              <a:t>Profitability Percentages </a:t>
            </a:r>
            <a:r>
              <a:rPr lang="en-CA" dirty="0" smtClean="0"/>
              <a:t>– Used to evaluate a company’s ability to earn a profit (normally they are used with results of other years) </a:t>
            </a:r>
          </a:p>
          <a:p>
            <a:endParaRPr lang="en-CA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Current Ratio or Working Capital Ratio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796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Formula: Total Current Assets / Total Current Liabilities</a:t>
            </a:r>
          </a:p>
          <a:p>
            <a:r>
              <a:rPr lang="en-CA" dirty="0" smtClean="0"/>
              <a:t>This ratio measures a businesses ability to pay its debts</a:t>
            </a:r>
          </a:p>
          <a:p>
            <a:r>
              <a:rPr lang="en-CA" dirty="0" smtClean="0"/>
              <a:t>It’s important because if a business cannot pay its debt it can shut down</a:t>
            </a:r>
          </a:p>
          <a:p>
            <a:r>
              <a:rPr lang="en-CA" dirty="0" smtClean="0"/>
              <a:t>2.5 ratio = very good, 2.0 ratio = good, 1.5 ratio = fair, 1.0 ratio = poor, less than 1.0 = precarious </a:t>
            </a:r>
          </a:p>
          <a:p>
            <a:r>
              <a:rPr lang="en-CA" dirty="0" smtClean="0"/>
              <a:t>1.35:1 </a:t>
            </a:r>
            <a:r>
              <a:rPr lang="en-CA" dirty="0" smtClean="0">
                <a:sym typeface="Wingdings" panose="05000000000000000000" pitchFamily="2" charset="2"/>
              </a:rPr>
              <a:t> we have $1.35 for every dollar of liability </a:t>
            </a: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Current Ratio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937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Current ratio is also referred to as the </a:t>
            </a:r>
            <a:r>
              <a:rPr lang="en-CA" b="1" dirty="0" smtClean="0"/>
              <a:t>working capital ratio </a:t>
            </a:r>
            <a:endParaRPr lang="en-CA" dirty="0" smtClean="0"/>
          </a:p>
          <a:p>
            <a:r>
              <a:rPr lang="en-CA" dirty="0" smtClean="0"/>
              <a:t>The working capital is </a:t>
            </a:r>
          </a:p>
          <a:p>
            <a:r>
              <a:rPr lang="en-CA" dirty="0" smtClean="0"/>
              <a:t>Total current assets – total current liabilities </a:t>
            </a:r>
          </a:p>
          <a:p>
            <a:pPr marL="109728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Working Capital Ratio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470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Formula:  (total current assets – (inventory + prepaid expenses)) / total current liabilities </a:t>
            </a:r>
          </a:p>
          <a:p>
            <a:r>
              <a:rPr lang="en-CA" dirty="0" smtClean="0"/>
              <a:t>This measures the business’s ability to pay its debs within a very short period of time </a:t>
            </a:r>
          </a:p>
          <a:p>
            <a:r>
              <a:rPr lang="en-CA" dirty="0" smtClean="0"/>
              <a:t>The difference between a quick ratio and current ratio is that inventory is not considered</a:t>
            </a:r>
          </a:p>
          <a:p>
            <a:r>
              <a:rPr lang="en-CA" dirty="0" smtClean="0"/>
              <a:t>This ratio tells us how well a business can meet its current debt without depending on the sale of inventory </a:t>
            </a:r>
          </a:p>
          <a:p>
            <a:r>
              <a:rPr lang="en-CA" dirty="0" smtClean="0"/>
              <a:t>A ratio of 1:1 is good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Quick Ratio or Acid-Test Ratio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27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917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Ratio and Percentage Analysis </vt:lpstr>
      <vt:lpstr>Comparative Statements</vt:lpstr>
      <vt:lpstr>Comparative Balance Sheet</vt:lpstr>
      <vt:lpstr>Income Statement </vt:lpstr>
      <vt:lpstr>Analysis </vt:lpstr>
      <vt:lpstr>Current Ratio or Working Capital Ratio</vt:lpstr>
      <vt:lpstr>Current Ratio </vt:lpstr>
      <vt:lpstr>Working Capital Ratio</vt:lpstr>
      <vt:lpstr>Quick Ratio or Acid-Test Ratio</vt:lpstr>
      <vt:lpstr>Debt and Equity Percentages </vt:lpstr>
      <vt:lpstr>Rate of Return on Net Sales </vt:lpstr>
      <vt:lpstr>Rate of Return on Shareholders’ Equity</vt:lpstr>
      <vt:lpstr>Collection Period aka A/R turnover</vt:lpstr>
      <vt:lpstr>Inventory Turnover </vt:lpstr>
      <vt:lpstr>Inventory Turnover</vt:lpstr>
      <vt:lpstr>Times Interest Earned Ratio </vt:lpstr>
      <vt:lpstr>Earnings per share </vt:lpstr>
      <vt:lpstr>Price Earnings Ratio </vt:lpstr>
      <vt:lpstr>Price Earnings Ratio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and Percentage Analysis </dc:title>
  <dc:creator>Brian</dc:creator>
  <cp:lastModifiedBy>Brian</cp:lastModifiedBy>
  <cp:revision>12</cp:revision>
  <dcterms:created xsi:type="dcterms:W3CDTF">2017-06-05T13:40:11Z</dcterms:created>
  <dcterms:modified xsi:type="dcterms:W3CDTF">2017-06-08T18:51:02Z</dcterms:modified>
</cp:coreProperties>
</file>