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9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4/25/2019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0"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C9FC5C-88E9-40F3-B386-AFCE951C5A22}"/>
              </a:ext>
            </a:extLst>
          </p:cNvPr>
          <p:cNvSpPr>
            <a:spLocks noGrp="1"/>
          </p:cNvSpPr>
          <p:nvPr>
            <p:ph type="ctrTitle"/>
          </p:nvPr>
        </p:nvSpPr>
        <p:spPr>
          <a:xfrm>
            <a:off x="684212" y="685799"/>
            <a:ext cx="9678988" cy="3673474"/>
          </a:xfrm>
        </p:spPr>
        <p:txBody>
          <a:bodyPr>
            <a:normAutofit/>
          </a:bodyPr>
          <a:lstStyle/>
          <a:p>
            <a:r>
              <a:rPr lang="en-CA" sz="6000" dirty="0">
                <a:solidFill>
                  <a:schemeClr val="tx2"/>
                </a:solidFill>
              </a:rPr>
              <a:t>Recording share transactions </a:t>
            </a:r>
          </a:p>
        </p:txBody>
      </p:sp>
      <p:sp>
        <p:nvSpPr>
          <p:cNvPr id="3" name="Subtitle 2">
            <a:extLst>
              <a:ext uri="{FF2B5EF4-FFF2-40B4-BE49-F238E27FC236}">
                <a16:creationId xmlns:a16="http://schemas.microsoft.com/office/drawing/2014/main" id="{C11FC1FE-91E9-4118-8710-EFCD17F360F5}"/>
              </a:ext>
            </a:extLst>
          </p:cNvPr>
          <p:cNvSpPr>
            <a:spLocks noGrp="1"/>
          </p:cNvSpPr>
          <p:nvPr>
            <p:ph type="subTitle" idx="1"/>
          </p:nvPr>
        </p:nvSpPr>
        <p:spPr>
          <a:xfrm>
            <a:off x="684212" y="4648198"/>
            <a:ext cx="7005742" cy="1143002"/>
          </a:xfrm>
        </p:spPr>
        <p:txBody>
          <a:bodyPr>
            <a:normAutofit/>
          </a:bodyPr>
          <a:lstStyle/>
          <a:p>
            <a:r>
              <a:rPr lang="en-CA" dirty="0">
                <a:solidFill>
                  <a:schemeClr val="tx1">
                    <a:alpha val="80000"/>
                  </a:schemeClr>
                </a:solidFill>
              </a:rPr>
              <a:t>Mr. Singh </a:t>
            </a:r>
          </a:p>
        </p:txBody>
      </p:sp>
    </p:spTree>
    <p:extLst>
      <p:ext uri="{BB962C8B-B14F-4D97-AF65-F5344CB8AC3E}">
        <p14:creationId xmlns:p14="http://schemas.microsoft.com/office/powerpoint/2010/main" val="43473791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6375" y="141403"/>
            <a:ext cx="11796074" cy="2862322"/>
          </a:xfrm>
          <a:prstGeom prst="rect">
            <a:avLst/>
          </a:prstGeom>
          <a:noFill/>
        </p:spPr>
        <p:txBody>
          <a:bodyPr wrap="square" rtlCol="0">
            <a:spAutoFit/>
          </a:bodyPr>
          <a:lstStyle/>
          <a:p>
            <a:pPr marL="914400" lvl="1" indent="-457200">
              <a:buFont typeface="Arial" panose="020B0604020202020204" pitchFamily="34" charset="0"/>
              <a:buChar char="•"/>
            </a:pPr>
            <a:r>
              <a:rPr lang="en-CA" sz="3000" dirty="0"/>
              <a:t>Contributed surplus account is reported and share capital and contributed capital are subtotalled and reported as </a:t>
            </a:r>
            <a:r>
              <a:rPr lang="en-CA" sz="3000" b="1" dirty="0"/>
              <a:t>total contributed capital </a:t>
            </a:r>
            <a:r>
              <a:rPr lang="en-CA" sz="3000" dirty="0"/>
              <a:t> of $99,100</a:t>
            </a:r>
          </a:p>
          <a:p>
            <a:pPr marL="914400" lvl="1" indent="-457200">
              <a:buFont typeface="Arial" panose="020B0604020202020204" pitchFamily="34" charset="0"/>
              <a:buChar char="•"/>
            </a:pPr>
            <a:r>
              <a:rPr lang="en-CA" sz="3000" dirty="0"/>
              <a:t>Assume no further transactions, the equity section of the NWC balance sheet:</a:t>
            </a:r>
          </a:p>
          <a:p>
            <a:pPr lvl="1"/>
            <a:endParaRPr lang="en-CA" sz="3000" dirty="0"/>
          </a:p>
        </p:txBody>
      </p:sp>
      <p:pic>
        <p:nvPicPr>
          <p:cNvPr id="5" name="Picture 4">
            <a:extLst>
              <a:ext uri="{FF2B5EF4-FFF2-40B4-BE49-F238E27FC236}">
                <a16:creationId xmlns:a16="http://schemas.microsoft.com/office/drawing/2014/main" id="{0D2B764F-572B-4088-B7F6-9F11A98656C7}"/>
              </a:ext>
            </a:extLst>
          </p:cNvPr>
          <p:cNvPicPr>
            <a:picLocks noChangeAspect="1"/>
          </p:cNvPicPr>
          <p:nvPr/>
        </p:nvPicPr>
        <p:blipFill rotWithShape="1">
          <a:blip r:embed="rId2"/>
          <a:srcRect l="41467" t="55722" r="25595" b="14267"/>
          <a:stretch/>
        </p:blipFill>
        <p:spPr>
          <a:xfrm>
            <a:off x="565609" y="2570340"/>
            <a:ext cx="8154188" cy="4179252"/>
          </a:xfrm>
          <a:prstGeom prst="rect">
            <a:avLst/>
          </a:prstGeom>
        </p:spPr>
      </p:pic>
    </p:spTree>
    <p:extLst>
      <p:ext uri="{BB962C8B-B14F-4D97-AF65-F5344CB8AC3E}">
        <p14:creationId xmlns:p14="http://schemas.microsoft.com/office/powerpoint/2010/main" val="2593149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6375" y="141403"/>
            <a:ext cx="11796074" cy="2769989"/>
          </a:xfrm>
          <a:prstGeom prst="rect">
            <a:avLst/>
          </a:prstGeom>
          <a:noFill/>
        </p:spPr>
        <p:txBody>
          <a:bodyPr wrap="square" rtlCol="0">
            <a:spAutoFit/>
          </a:bodyPr>
          <a:lstStyle/>
          <a:p>
            <a:pPr lvl="1"/>
            <a:r>
              <a:rPr lang="en-CA" sz="3600" dirty="0"/>
              <a:t>If NWC repurchases and cancels another 150 common shares on Dec 17</a:t>
            </a:r>
            <a:r>
              <a:rPr lang="en-CA" sz="3600" baseline="30000" dirty="0"/>
              <a:t>th</a:t>
            </a:r>
            <a:r>
              <a:rPr lang="en-CA" sz="3600" dirty="0"/>
              <a:t> 2016, at a price of $11, this is more than the average issue price of $10 per share. Journal Entry?</a:t>
            </a:r>
          </a:p>
          <a:p>
            <a:pPr lvl="1"/>
            <a:endParaRPr lang="en-CA" sz="3000" dirty="0"/>
          </a:p>
        </p:txBody>
      </p:sp>
      <p:pic>
        <p:nvPicPr>
          <p:cNvPr id="3" name="Picture 2">
            <a:extLst>
              <a:ext uri="{FF2B5EF4-FFF2-40B4-BE49-F238E27FC236}">
                <a16:creationId xmlns:a16="http://schemas.microsoft.com/office/drawing/2014/main" id="{A11A0A62-FA3A-41AE-BE86-2A049C676AFE}"/>
              </a:ext>
            </a:extLst>
          </p:cNvPr>
          <p:cNvPicPr>
            <a:picLocks noChangeAspect="1"/>
          </p:cNvPicPr>
          <p:nvPr/>
        </p:nvPicPr>
        <p:blipFill rotWithShape="1">
          <a:blip r:embed="rId2"/>
          <a:srcRect l="26569" t="12971" r="12384" b="49820"/>
          <a:stretch/>
        </p:blipFill>
        <p:spPr>
          <a:xfrm>
            <a:off x="530168" y="2553743"/>
            <a:ext cx="9421907" cy="3230368"/>
          </a:xfrm>
          <a:prstGeom prst="rect">
            <a:avLst/>
          </a:prstGeom>
        </p:spPr>
      </p:pic>
      <p:sp>
        <p:nvSpPr>
          <p:cNvPr id="6" name="TextBox 5">
            <a:extLst>
              <a:ext uri="{FF2B5EF4-FFF2-40B4-BE49-F238E27FC236}">
                <a16:creationId xmlns:a16="http://schemas.microsoft.com/office/drawing/2014/main" id="{760D00CD-257B-4B66-845E-EF1B5B3A658A}"/>
              </a:ext>
            </a:extLst>
          </p:cNvPr>
          <p:cNvSpPr txBox="1"/>
          <p:nvPr/>
        </p:nvSpPr>
        <p:spPr>
          <a:xfrm>
            <a:off x="850605" y="5869172"/>
            <a:ext cx="7751135" cy="1015663"/>
          </a:xfrm>
          <a:prstGeom prst="rect">
            <a:avLst/>
          </a:prstGeom>
          <a:noFill/>
        </p:spPr>
        <p:txBody>
          <a:bodyPr wrap="square" rtlCol="0">
            <a:spAutoFit/>
          </a:bodyPr>
          <a:lstStyle/>
          <a:p>
            <a:r>
              <a:rPr lang="en-CA" sz="3000" dirty="0"/>
              <a:t>Why do we debt $50 to retained earnings?</a:t>
            </a:r>
          </a:p>
        </p:txBody>
      </p:sp>
    </p:spTree>
    <p:extLst>
      <p:ext uri="{BB962C8B-B14F-4D97-AF65-F5344CB8AC3E}">
        <p14:creationId xmlns:p14="http://schemas.microsoft.com/office/powerpoint/2010/main" val="2220364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3175" y="141402"/>
            <a:ext cx="11796074" cy="6186309"/>
          </a:xfrm>
          <a:prstGeom prst="rect">
            <a:avLst/>
          </a:prstGeom>
          <a:noFill/>
        </p:spPr>
        <p:txBody>
          <a:bodyPr wrap="square" rtlCol="0">
            <a:spAutoFit/>
          </a:bodyPr>
          <a:lstStyle/>
          <a:p>
            <a:pPr marL="571500" indent="-571500">
              <a:buFont typeface="Arial" panose="020B0604020202020204" pitchFamily="34" charset="0"/>
              <a:buChar char="•"/>
            </a:pPr>
            <a:r>
              <a:rPr lang="en-CA" sz="3000" b="1" dirty="0"/>
              <a:t>Share Split – </a:t>
            </a:r>
            <a:r>
              <a:rPr lang="en-CA" sz="3000" dirty="0"/>
              <a:t>Increases the number of shares issued and outstanding, and lowers the cost of each new share</a:t>
            </a:r>
          </a:p>
          <a:p>
            <a:pPr marL="571500" indent="-571500">
              <a:buFont typeface="Arial" panose="020B0604020202020204" pitchFamily="34" charset="0"/>
              <a:buChar char="•"/>
            </a:pPr>
            <a:r>
              <a:rPr lang="en-CA" sz="3000" dirty="0"/>
              <a:t>The originally issued shares are exchanged for a larger</a:t>
            </a:r>
          </a:p>
          <a:p>
            <a:pPr marL="571500" indent="-571500">
              <a:buFont typeface="Arial" panose="020B0604020202020204" pitchFamily="34" charset="0"/>
              <a:buChar char="•"/>
            </a:pPr>
            <a:r>
              <a:rPr lang="en-CA" sz="3000" dirty="0"/>
              <a:t>Assume NWC declares a 3 for 1 common share split. </a:t>
            </a:r>
          </a:p>
          <a:p>
            <a:pPr marL="571500" indent="-571500">
              <a:buFont typeface="Arial" panose="020B0604020202020204" pitchFamily="34" charset="0"/>
              <a:buChar char="•"/>
            </a:pPr>
            <a:r>
              <a:rPr lang="en-CA" sz="3000" dirty="0"/>
              <a:t>3 new common shares replace current issued and outstanding shares</a:t>
            </a:r>
          </a:p>
          <a:p>
            <a:pPr marL="571500" indent="-571500">
              <a:buFont typeface="Arial" panose="020B0604020202020204" pitchFamily="34" charset="0"/>
              <a:buChar char="•"/>
            </a:pPr>
            <a:r>
              <a:rPr lang="en-CA" sz="3000" dirty="0"/>
              <a:t>Shares now have been tripled </a:t>
            </a:r>
          </a:p>
          <a:p>
            <a:pPr marL="571500" indent="-571500">
              <a:buFont typeface="Arial" panose="020B0604020202020204" pitchFamily="34" charset="0"/>
              <a:buChar char="•"/>
            </a:pPr>
            <a:r>
              <a:rPr lang="en-CA" sz="3000" dirty="0"/>
              <a:t>Market price for each share will decrease to 1/3 of former market price </a:t>
            </a:r>
          </a:p>
          <a:p>
            <a:pPr marL="571500" indent="-571500">
              <a:buFont typeface="Arial" panose="020B0604020202020204" pitchFamily="34" charset="0"/>
              <a:buChar char="•"/>
            </a:pPr>
            <a:r>
              <a:rPr lang="en-CA" sz="3000" dirty="0"/>
              <a:t>No change in dollar amount of common shares and no debt/credit entry required </a:t>
            </a:r>
          </a:p>
          <a:p>
            <a:pPr lvl="1"/>
            <a:endParaRPr lang="en-CA" sz="3600" dirty="0"/>
          </a:p>
          <a:p>
            <a:pPr lvl="1"/>
            <a:endParaRPr lang="en-CA" sz="3000" dirty="0"/>
          </a:p>
        </p:txBody>
      </p:sp>
      <p:pic>
        <p:nvPicPr>
          <p:cNvPr id="10242" name="Picture 2" descr="https://lifa1.lyryx.com/open_introfa/ch10/sec2/img/imgb.png">
            <a:extLst>
              <a:ext uri="{FF2B5EF4-FFF2-40B4-BE49-F238E27FC236}">
                <a16:creationId xmlns:a16="http://schemas.microsoft.com/office/drawing/2014/main" id="{F1DE0C4E-CF66-4EFF-9AF9-AA8264F63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63" y="5210378"/>
            <a:ext cx="8195128" cy="164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063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3175" y="141402"/>
            <a:ext cx="11796074" cy="1107996"/>
          </a:xfrm>
          <a:prstGeom prst="rect">
            <a:avLst/>
          </a:prstGeom>
          <a:noFill/>
        </p:spPr>
        <p:txBody>
          <a:bodyPr wrap="square" rtlCol="0">
            <a:spAutoFit/>
          </a:bodyPr>
          <a:lstStyle/>
          <a:p>
            <a:pPr lvl="1"/>
            <a:endParaRPr lang="en-CA" sz="3600" dirty="0"/>
          </a:p>
          <a:p>
            <a:pPr lvl="1"/>
            <a:endParaRPr lang="en-CA" sz="3000" dirty="0"/>
          </a:p>
        </p:txBody>
      </p:sp>
      <p:pic>
        <p:nvPicPr>
          <p:cNvPr id="10244" name="Picture 4" descr="https://lifa1.lyryx.com/open_introfa/ch10/sec2/img/imgc.png">
            <a:extLst>
              <a:ext uri="{FF2B5EF4-FFF2-40B4-BE49-F238E27FC236}">
                <a16:creationId xmlns:a16="http://schemas.microsoft.com/office/drawing/2014/main" id="{50B77EBE-191E-483D-A858-A9A035F35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1" y="141402"/>
            <a:ext cx="10964595" cy="52950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77DA8-D5A3-4F4E-9546-BFB846831EA7}"/>
              </a:ext>
            </a:extLst>
          </p:cNvPr>
          <p:cNvSpPr txBox="1"/>
          <p:nvPr/>
        </p:nvSpPr>
        <p:spPr>
          <a:xfrm>
            <a:off x="127591" y="5380074"/>
            <a:ext cx="8761228" cy="1015663"/>
          </a:xfrm>
          <a:prstGeom prst="rect">
            <a:avLst/>
          </a:prstGeom>
          <a:noFill/>
        </p:spPr>
        <p:txBody>
          <a:bodyPr wrap="square" rtlCol="0">
            <a:spAutoFit/>
          </a:bodyPr>
          <a:lstStyle/>
          <a:p>
            <a:r>
              <a:rPr lang="en-US" sz="3000" dirty="0"/>
              <a:t>The only change is an increase in the number of issued and outstanding common shares.</a:t>
            </a:r>
            <a:endParaRPr lang="en-CA" sz="3000" dirty="0"/>
          </a:p>
        </p:txBody>
      </p:sp>
    </p:spTree>
    <p:extLst>
      <p:ext uri="{BB962C8B-B14F-4D97-AF65-F5344CB8AC3E}">
        <p14:creationId xmlns:p14="http://schemas.microsoft.com/office/powerpoint/2010/main" val="1242601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7963" y="311085"/>
            <a:ext cx="11796074" cy="5078313"/>
          </a:xfrm>
          <a:prstGeom prst="rect">
            <a:avLst/>
          </a:prstGeom>
          <a:noFill/>
        </p:spPr>
        <p:txBody>
          <a:bodyPr wrap="square" rtlCol="0">
            <a:spAutoFit/>
          </a:bodyPr>
          <a:lstStyle/>
          <a:p>
            <a:pPr marL="571500" indent="-571500">
              <a:buFont typeface="Arial" panose="020B0604020202020204" pitchFamily="34" charset="0"/>
              <a:buChar char="•"/>
            </a:pPr>
            <a:r>
              <a:rPr lang="en-CA" sz="3600" dirty="0"/>
              <a:t>Shares have a </a:t>
            </a:r>
            <a:r>
              <a:rPr lang="en-CA" sz="3600" b="1" dirty="0"/>
              <a:t>stated (or nominal) value </a:t>
            </a:r>
            <a:r>
              <a:rPr lang="en-CA" sz="3600" dirty="0"/>
              <a:t>– the amount of which they are issued </a:t>
            </a:r>
          </a:p>
          <a:p>
            <a:pPr marL="571500" indent="-571500">
              <a:buFont typeface="Arial" panose="020B0604020202020204" pitchFamily="34" charset="0"/>
              <a:buChar char="•"/>
            </a:pPr>
            <a:r>
              <a:rPr lang="en-CA" sz="3600" dirty="0"/>
              <a:t>Rarely shares will have a </a:t>
            </a:r>
            <a:r>
              <a:rPr lang="en-CA" sz="3600" b="1" dirty="0"/>
              <a:t>par-value </a:t>
            </a:r>
            <a:r>
              <a:rPr lang="en-CA" sz="3600" dirty="0"/>
              <a:t>– the amount stated in the charter</a:t>
            </a:r>
          </a:p>
          <a:p>
            <a:pPr marL="571500" indent="-571500">
              <a:buFont typeface="Arial" panose="020B0604020202020204" pitchFamily="34" charset="0"/>
              <a:buChar char="•"/>
            </a:pPr>
            <a:endParaRPr lang="en-CA" sz="3600" dirty="0"/>
          </a:p>
          <a:p>
            <a:pPr marL="571500" indent="-571500">
              <a:buFont typeface="Arial" panose="020B0604020202020204" pitchFamily="34" charset="0"/>
              <a:buChar char="•"/>
            </a:pPr>
            <a:r>
              <a:rPr lang="en-CA" sz="3600" dirty="0"/>
              <a:t>Assume New World Corporation is authorized to issue share capital consisting of an unlimited number of voting common shares and 100,000 non-voting preferred shares </a:t>
            </a:r>
          </a:p>
        </p:txBody>
      </p:sp>
    </p:spTree>
    <p:extLst>
      <p:ext uri="{BB962C8B-B14F-4D97-AF65-F5344CB8AC3E}">
        <p14:creationId xmlns:p14="http://schemas.microsoft.com/office/powerpoint/2010/main" val="40126434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7963" y="311085"/>
            <a:ext cx="11796074" cy="2308324"/>
          </a:xfrm>
          <a:prstGeom prst="rect">
            <a:avLst/>
          </a:prstGeom>
          <a:noFill/>
        </p:spPr>
        <p:txBody>
          <a:bodyPr wrap="square" rtlCol="0">
            <a:spAutoFit/>
          </a:bodyPr>
          <a:lstStyle/>
          <a:p>
            <a:pPr marL="571500" indent="-571500">
              <a:buFont typeface="Arial" panose="020B0604020202020204" pitchFamily="34" charset="0"/>
              <a:buChar char="•"/>
            </a:pPr>
            <a:r>
              <a:rPr lang="en-CA" sz="3600" b="1" dirty="0"/>
              <a:t>Transaction 1:</a:t>
            </a:r>
            <a:r>
              <a:rPr lang="en-CA" sz="3600" dirty="0"/>
              <a:t> On Jan 1</a:t>
            </a:r>
            <a:r>
              <a:rPr lang="en-CA" sz="3600" baseline="30000" dirty="0"/>
              <a:t>st</a:t>
            </a:r>
            <a:r>
              <a:rPr lang="en-CA" sz="3600" dirty="0"/>
              <a:t> 2015, New World Sells 1,000 common shares to its first shareholders for $10 per share, or $10 000 cash. Journal Entry?</a:t>
            </a:r>
          </a:p>
          <a:p>
            <a:pPr marL="571500" indent="-571500">
              <a:buFont typeface="Arial" panose="020B0604020202020204" pitchFamily="34" charset="0"/>
              <a:buChar char="•"/>
            </a:pPr>
            <a:endParaRPr lang="en-CA" sz="3600" b="1" dirty="0"/>
          </a:p>
        </p:txBody>
      </p:sp>
      <p:graphicFrame>
        <p:nvGraphicFramePr>
          <p:cNvPr id="2" name="Table 1">
            <a:extLst>
              <a:ext uri="{FF2B5EF4-FFF2-40B4-BE49-F238E27FC236}">
                <a16:creationId xmlns:a16="http://schemas.microsoft.com/office/drawing/2014/main" id="{47818178-5DAD-4F06-B682-98CF6DA53D14}"/>
              </a:ext>
            </a:extLst>
          </p:cNvPr>
          <p:cNvGraphicFramePr>
            <a:graphicFrameLocks noGrp="1"/>
          </p:cNvGraphicFramePr>
          <p:nvPr>
            <p:extLst>
              <p:ext uri="{D42A27DB-BD31-4B8C-83A1-F6EECF244321}">
                <p14:modId xmlns:p14="http://schemas.microsoft.com/office/powerpoint/2010/main" val="1412972259"/>
              </p:ext>
            </p:extLst>
          </p:nvPr>
        </p:nvGraphicFramePr>
        <p:xfrm>
          <a:off x="948163" y="2619409"/>
          <a:ext cx="8534400" cy="2321560"/>
        </p:xfrm>
        <a:graphic>
          <a:graphicData uri="http://schemas.openxmlformats.org/drawingml/2006/table">
            <a:tbl>
              <a:tblPr/>
              <a:tblGrid>
                <a:gridCol w="1004047">
                  <a:extLst>
                    <a:ext uri="{9D8B030D-6E8A-4147-A177-3AD203B41FA5}">
                      <a16:colId xmlns:a16="http://schemas.microsoft.com/office/drawing/2014/main" val="3761415328"/>
                    </a:ext>
                  </a:extLst>
                </a:gridCol>
                <a:gridCol w="4518212">
                  <a:extLst>
                    <a:ext uri="{9D8B030D-6E8A-4147-A177-3AD203B41FA5}">
                      <a16:colId xmlns:a16="http://schemas.microsoft.com/office/drawing/2014/main" val="1110324266"/>
                    </a:ext>
                  </a:extLst>
                </a:gridCol>
                <a:gridCol w="1004047">
                  <a:extLst>
                    <a:ext uri="{9D8B030D-6E8A-4147-A177-3AD203B41FA5}">
                      <a16:colId xmlns:a16="http://schemas.microsoft.com/office/drawing/2014/main" val="2284299730"/>
                    </a:ext>
                  </a:extLst>
                </a:gridCol>
                <a:gridCol w="1004047">
                  <a:extLst>
                    <a:ext uri="{9D8B030D-6E8A-4147-A177-3AD203B41FA5}">
                      <a16:colId xmlns:a16="http://schemas.microsoft.com/office/drawing/2014/main" val="553261531"/>
                    </a:ext>
                  </a:extLst>
                </a:gridCol>
                <a:gridCol w="1004047">
                  <a:extLst>
                    <a:ext uri="{9D8B030D-6E8A-4147-A177-3AD203B41FA5}">
                      <a16:colId xmlns:a16="http://schemas.microsoft.com/office/drawing/2014/main" val="2540278271"/>
                    </a:ext>
                  </a:extLst>
                </a:gridCol>
              </a:tblGrid>
              <a:tr h="0">
                <a:tc gridSpan="5">
                  <a:txBody>
                    <a:bodyPr/>
                    <a:lstStyle/>
                    <a:p>
                      <a:pPr algn="ctr"/>
                      <a:r>
                        <a:rPr lang="en-CA" dirty="0">
                          <a:effectLst/>
                        </a:rPr>
                        <a:t>General Journal</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723287254"/>
                  </a:ext>
                </a:extLst>
              </a:tr>
              <a:tr h="0">
                <a:tc>
                  <a:txBody>
                    <a:bodyPr/>
                    <a:lstStyle/>
                    <a:p>
                      <a:pPr algn="ctr"/>
                      <a:r>
                        <a:rPr lang="en-CA">
                          <a:effectLst/>
                        </a:rPr>
                        <a:t>Date</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Account/Explanation</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F</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Debit</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Credit</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extLst>
                  <a:ext uri="{0D108BD9-81ED-4DB2-BD59-A6C34878D82A}">
                    <a16:rowId xmlns:a16="http://schemas.microsoft.com/office/drawing/2014/main" val="1162895199"/>
                  </a:ext>
                </a:extLst>
              </a:tr>
              <a:tr h="0">
                <a:tc>
                  <a:txBody>
                    <a:bodyPr/>
                    <a:lstStyle/>
                    <a:p>
                      <a:pPr algn="l"/>
                      <a:r>
                        <a:rPr lang="en-CA">
                          <a:effectLst/>
                        </a:rPr>
                        <a:t>Jan 1</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dirty="0">
                          <a:effectLst/>
                        </a:rPr>
                        <a:t>Cash</a:t>
                      </a:r>
                    </a:p>
                    <a:p>
                      <a:pPr algn="l"/>
                      <a:r>
                        <a:rPr lang="en-CA" dirty="0">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r"/>
                      <a:r>
                        <a:rPr lang="en-CA">
                          <a:effectLst/>
                        </a:rPr>
                        <a:t>10,000</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extLst>
                  <a:ext uri="{0D108BD9-81ED-4DB2-BD59-A6C34878D82A}">
                    <a16:rowId xmlns:a16="http://schemas.microsoft.com/office/drawing/2014/main" val="3016459202"/>
                  </a:ext>
                </a:extLst>
              </a:tr>
              <a:tr h="0">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dirty="0">
                          <a:effectLst/>
                        </a:rPr>
                        <a:t>        Common Shares</a:t>
                      </a:r>
                    </a:p>
                    <a:p>
                      <a:pPr algn="l"/>
                      <a:r>
                        <a:rPr lang="en-CA" dirty="0">
                          <a:effectLst/>
                        </a:rPr>
                        <a:t> </a:t>
                      </a:r>
                    </a:p>
                  </a:txBody>
                  <a:tcPr marL="1905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dirty="0">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r"/>
                      <a:r>
                        <a:rPr lang="en-CA">
                          <a:effectLst/>
                        </a:rPr>
                        <a:t>10,000</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extLst>
                  <a:ext uri="{0D108BD9-81ED-4DB2-BD59-A6C34878D82A}">
                    <a16:rowId xmlns:a16="http://schemas.microsoft.com/office/drawing/2014/main" val="3414156958"/>
                  </a:ext>
                </a:extLst>
              </a:tr>
              <a:tr h="0">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US">
                          <a:effectLst/>
                        </a:rPr>
                        <a:t>To record the issuance of 1,000 common shares at $10 per share.</a:t>
                      </a:r>
                    </a:p>
                  </a:txBody>
                  <a:tcPr marL="635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dirty="0">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extLst>
                  <a:ext uri="{0D108BD9-81ED-4DB2-BD59-A6C34878D82A}">
                    <a16:rowId xmlns:a16="http://schemas.microsoft.com/office/drawing/2014/main" val="753753341"/>
                  </a:ext>
                </a:extLst>
              </a:tr>
            </a:tbl>
          </a:graphicData>
        </a:graphic>
      </p:graphicFrame>
    </p:spTree>
    <p:extLst>
      <p:ext uri="{BB962C8B-B14F-4D97-AF65-F5344CB8AC3E}">
        <p14:creationId xmlns:p14="http://schemas.microsoft.com/office/powerpoint/2010/main" val="1436466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7963" y="311085"/>
            <a:ext cx="11796074" cy="2862322"/>
          </a:xfrm>
          <a:prstGeom prst="rect">
            <a:avLst/>
          </a:prstGeom>
          <a:noFill/>
        </p:spPr>
        <p:txBody>
          <a:bodyPr wrap="square" rtlCol="0">
            <a:spAutoFit/>
          </a:bodyPr>
          <a:lstStyle/>
          <a:p>
            <a:pPr marL="571500" indent="-571500">
              <a:buFont typeface="Arial" panose="020B0604020202020204" pitchFamily="34" charset="0"/>
              <a:buChar char="•"/>
            </a:pPr>
            <a:r>
              <a:rPr lang="en-CA" sz="3600" b="1" dirty="0"/>
              <a:t>Transaction 2:</a:t>
            </a:r>
            <a:r>
              <a:rPr lang="en-CA" sz="3600" dirty="0"/>
              <a:t> On Feb 1</a:t>
            </a:r>
            <a:r>
              <a:rPr lang="en-CA" sz="3600" baseline="30000" dirty="0"/>
              <a:t>st</a:t>
            </a:r>
            <a:r>
              <a:rPr lang="en-CA" sz="3600" dirty="0"/>
              <a:t> 2015, 2500 preferred shares are issued to the owner of land and buildings that have a fair value of $35,000 and $50,000, respectively.  Journal Entry?</a:t>
            </a:r>
          </a:p>
          <a:p>
            <a:pPr marL="571500" indent="-571500">
              <a:buFont typeface="Arial" panose="020B0604020202020204" pitchFamily="34" charset="0"/>
              <a:buChar char="•"/>
            </a:pPr>
            <a:endParaRPr lang="en-CA" sz="3600" b="1" dirty="0"/>
          </a:p>
        </p:txBody>
      </p:sp>
      <p:pic>
        <p:nvPicPr>
          <p:cNvPr id="7" name="Picture 6">
            <a:extLst>
              <a:ext uri="{FF2B5EF4-FFF2-40B4-BE49-F238E27FC236}">
                <a16:creationId xmlns:a16="http://schemas.microsoft.com/office/drawing/2014/main" id="{376BF6A4-A8A5-4C8A-AA93-71B5BFD9250A}"/>
              </a:ext>
            </a:extLst>
          </p:cNvPr>
          <p:cNvPicPr>
            <a:picLocks noChangeAspect="1"/>
          </p:cNvPicPr>
          <p:nvPr/>
        </p:nvPicPr>
        <p:blipFill rotWithShape="1">
          <a:blip r:embed="rId2"/>
          <a:srcRect l="19860" t="47778" r="14186" b="16862"/>
          <a:stretch/>
        </p:blipFill>
        <p:spPr>
          <a:xfrm>
            <a:off x="763571" y="3173407"/>
            <a:ext cx="8041064" cy="2425046"/>
          </a:xfrm>
          <a:prstGeom prst="rect">
            <a:avLst/>
          </a:prstGeom>
        </p:spPr>
      </p:pic>
    </p:spTree>
    <p:extLst>
      <p:ext uri="{BB962C8B-B14F-4D97-AF65-F5344CB8AC3E}">
        <p14:creationId xmlns:p14="http://schemas.microsoft.com/office/powerpoint/2010/main" val="40274807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7963" y="311085"/>
            <a:ext cx="11796074" cy="2862322"/>
          </a:xfrm>
          <a:prstGeom prst="rect">
            <a:avLst/>
          </a:prstGeom>
          <a:noFill/>
        </p:spPr>
        <p:txBody>
          <a:bodyPr wrap="square" rtlCol="0">
            <a:spAutoFit/>
          </a:bodyPr>
          <a:lstStyle/>
          <a:p>
            <a:pPr marL="571500" indent="-571500">
              <a:buFont typeface="Arial" panose="020B0604020202020204" pitchFamily="34" charset="0"/>
              <a:buChar char="•"/>
            </a:pPr>
            <a:r>
              <a:rPr lang="en-CA" sz="3600" b="1" dirty="0"/>
              <a:t>Transaction 3:</a:t>
            </a:r>
            <a:r>
              <a:rPr lang="en-CA" sz="3600" dirty="0"/>
              <a:t> On March 1</a:t>
            </a:r>
            <a:r>
              <a:rPr lang="en-CA" sz="3600" baseline="30000" dirty="0"/>
              <a:t>st</a:t>
            </a:r>
            <a:r>
              <a:rPr lang="en-CA" sz="3600" dirty="0"/>
              <a:t> 2015, 500 common shares are issued to the organizers of New World to pay for their services, valued at $5000.  Journal Entry?</a:t>
            </a:r>
          </a:p>
          <a:p>
            <a:pPr marL="571500" indent="-571500">
              <a:buFont typeface="Arial" panose="020B0604020202020204" pitchFamily="34" charset="0"/>
              <a:buChar char="•"/>
            </a:pPr>
            <a:endParaRPr lang="en-CA" sz="3600" b="1" dirty="0"/>
          </a:p>
        </p:txBody>
      </p:sp>
      <p:graphicFrame>
        <p:nvGraphicFramePr>
          <p:cNvPr id="2" name="Table 1">
            <a:extLst>
              <a:ext uri="{FF2B5EF4-FFF2-40B4-BE49-F238E27FC236}">
                <a16:creationId xmlns:a16="http://schemas.microsoft.com/office/drawing/2014/main" id="{AD968F3D-63AA-40B4-B75E-4E9D9D944167}"/>
              </a:ext>
            </a:extLst>
          </p:cNvPr>
          <p:cNvGraphicFramePr>
            <a:graphicFrameLocks noGrp="1"/>
          </p:cNvGraphicFramePr>
          <p:nvPr>
            <p:extLst>
              <p:ext uri="{D42A27DB-BD31-4B8C-83A1-F6EECF244321}">
                <p14:modId xmlns:p14="http://schemas.microsoft.com/office/powerpoint/2010/main" val="97344709"/>
              </p:ext>
            </p:extLst>
          </p:nvPr>
        </p:nvGraphicFramePr>
        <p:xfrm>
          <a:off x="787908" y="3018844"/>
          <a:ext cx="8534400" cy="2595880"/>
        </p:xfrm>
        <a:graphic>
          <a:graphicData uri="http://schemas.openxmlformats.org/drawingml/2006/table">
            <a:tbl>
              <a:tblPr/>
              <a:tblGrid>
                <a:gridCol w="1004047">
                  <a:extLst>
                    <a:ext uri="{9D8B030D-6E8A-4147-A177-3AD203B41FA5}">
                      <a16:colId xmlns:a16="http://schemas.microsoft.com/office/drawing/2014/main" val="1759995502"/>
                    </a:ext>
                  </a:extLst>
                </a:gridCol>
                <a:gridCol w="4518212">
                  <a:extLst>
                    <a:ext uri="{9D8B030D-6E8A-4147-A177-3AD203B41FA5}">
                      <a16:colId xmlns:a16="http://schemas.microsoft.com/office/drawing/2014/main" val="2089449143"/>
                    </a:ext>
                  </a:extLst>
                </a:gridCol>
                <a:gridCol w="1004047">
                  <a:extLst>
                    <a:ext uri="{9D8B030D-6E8A-4147-A177-3AD203B41FA5}">
                      <a16:colId xmlns:a16="http://schemas.microsoft.com/office/drawing/2014/main" val="1963451408"/>
                    </a:ext>
                  </a:extLst>
                </a:gridCol>
                <a:gridCol w="1004047">
                  <a:extLst>
                    <a:ext uri="{9D8B030D-6E8A-4147-A177-3AD203B41FA5}">
                      <a16:colId xmlns:a16="http://schemas.microsoft.com/office/drawing/2014/main" val="3934846542"/>
                    </a:ext>
                  </a:extLst>
                </a:gridCol>
                <a:gridCol w="1004047">
                  <a:extLst>
                    <a:ext uri="{9D8B030D-6E8A-4147-A177-3AD203B41FA5}">
                      <a16:colId xmlns:a16="http://schemas.microsoft.com/office/drawing/2014/main" val="2871763811"/>
                    </a:ext>
                  </a:extLst>
                </a:gridCol>
              </a:tblGrid>
              <a:tr h="0">
                <a:tc gridSpan="5">
                  <a:txBody>
                    <a:bodyPr/>
                    <a:lstStyle/>
                    <a:p>
                      <a:pPr algn="ctr"/>
                      <a:r>
                        <a:rPr lang="en-CA">
                          <a:effectLst/>
                        </a:rPr>
                        <a:t>General Journal</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309760305"/>
                  </a:ext>
                </a:extLst>
              </a:tr>
              <a:tr h="0">
                <a:tc>
                  <a:txBody>
                    <a:bodyPr/>
                    <a:lstStyle/>
                    <a:p>
                      <a:pPr algn="ctr"/>
                      <a:r>
                        <a:rPr lang="en-CA">
                          <a:effectLst/>
                        </a:rPr>
                        <a:t>Date</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Account/Explanation</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F</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Debit</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Credit</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extLst>
                  <a:ext uri="{0D108BD9-81ED-4DB2-BD59-A6C34878D82A}">
                    <a16:rowId xmlns:a16="http://schemas.microsoft.com/office/drawing/2014/main" val="2462776087"/>
                  </a:ext>
                </a:extLst>
              </a:tr>
              <a:tr h="0">
                <a:tc>
                  <a:txBody>
                    <a:bodyPr/>
                    <a:lstStyle/>
                    <a:p>
                      <a:pPr algn="l"/>
                      <a:r>
                        <a:rPr lang="en-CA" dirty="0">
                          <a:effectLst/>
                        </a:rPr>
                        <a:t>Mar 1</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dirty="0">
                          <a:effectLst/>
                        </a:rPr>
                        <a:t>Organization Expense</a:t>
                      </a:r>
                    </a:p>
                    <a:p>
                      <a:pPr algn="l"/>
                      <a:r>
                        <a:rPr lang="en-CA" dirty="0">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r"/>
                      <a:r>
                        <a:rPr lang="en-CA" dirty="0">
                          <a:effectLst/>
                        </a:rPr>
                        <a:t>5,000</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extLst>
                  <a:ext uri="{0D108BD9-81ED-4DB2-BD59-A6C34878D82A}">
                    <a16:rowId xmlns:a16="http://schemas.microsoft.com/office/drawing/2014/main" val="2756322299"/>
                  </a:ext>
                </a:extLst>
              </a:tr>
              <a:tr h="0">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dirty="0">
                          <a:effectLst/>
                        </a:rPr>
                        <a:t>        Common Shares</a:t>
                      </a:r>
                    </a:p>
                    <a:p>
                      <a:pPr algn="l"/>
                      <a:r>
                        <a:rPr lang="en-CA" dirty="0">
                          <a:effectLst/>
                        </a:rPr>
                        <a:t> </a:t>
                      </a:r>
                    </a:p>
                  </a:txBody>
                  <a:tcPr marL="1905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r"/>
                      <a:r>
                        <a:rPr lang="en-CA">
                          <a:effectLst/>
                        </a:rPr>
                        <a:t>5,000</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extLst>
                  <a:ext uri="{0D108BD9-81ED-4DB2-BD59-A6C34878D82A}">
                    <a16:rowId xmlns:a16="http://schemas.microsoft.com/office/drawing/2014/main" val="3389442082"/>
                  </a:ext>
                </a:extLst>
              </a:tr>
              <a:tr h="0">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US">
                          <a:effectLst/>
                        </a:rPr>
                        <a:t>To record the issuance of 500 common shares in exchange for organization efforts.</a:t>
                      </a:r>
                    </a:p>
                  </a:txBody>
                  <a:tcPr marL="635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dirty="0">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extLst>
                  <a:ext uri="{0D108BD9-81ED-4DB2-BD59-A6C34878D82A}">
                    <a16:rowId xmlns:a16="http://schemas.microsoft.com/office/drawing/2014/main" val="3078840248"/>
                  </a:ext>
                </a:extLst>
              </a:tr>
            </a:tbl>
          </a:graphicData>
        </a:graphic>
      </p:graphicFrame>
    </p:spTree>
    <p:extLst>
      <p:ext uri="{BB962C8B-B14F-4D97-AF65-F5344CB8AC3E}">
        <p14:creationId xmlns:p14="http://schemas.microsoft.com/office/powerpoint/2010/main" val="24382615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7963" y="311085"/>
            <a:ext cx="11796074" cy="1200329"/>
          </a:xfrm>
          <a:prstGeom prst="rect">
            <a:avLst/>
          </a:prstGeom>
          <a:noFill/>
        </p:spPr>
        <p:txBody>
          <a:bodyPr wrap="square" rtlCol="0">
            <a:spAutoFit/>
          </a:bodyPr>
          <a:lstStyle/>
          <a:p>
            <a:pPr marL="571500" indent="-571500">
              <a:buFont typeface="Arial" panose="020B0604020202020204" pitchFamily="34" charset="0"/>
              <a:buChar char="•"/>
            </a:pPr>
            <a:r>
              <a:rPr lang="en-CA" sz="3600" dirty="0"/>
              <a:t>Assume no further transactions and a retained earnings balance of $480,000. Equity section is</a:t>
            </a:r>
          </a:p>
        </p:txBody>
      </p:sp>
      <p:pic>
        <p:nvPicPr>
          <p:cNvPr id="4098" name="Picture 2" descr="https://lifa1.lyryx.com/open_introfa/ch10/sec2/img/imga.png">
            <a:extLst>
              <a:ext uri="{FF2B5EF4-FFF2-40B4-BE49-F238E27FC236}">
                <a16:creationId xmlns:a16="http://schemas.microsoft.com/office/drawing/2014/main" id="{7B4DBFB9-1645-498A-835F-16521143C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74" y="1511414"/>
            <a:ext cx="10124387" cy="524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618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7963" y="311085"/>
            <a:ext cx="11796074" cy="3416320"/>
          </a:xfrm>
          <a:prstGeom prst="rect">
            <a:avLst/>
          </a:prstGeom>
          <a:noFill/>
        </p:spPr>
        <p:txBody>
          <a:bodyPr wrap="square" rtlCol="0">
            <a:spAutoFit/>
          </a:bodyPr>
          <a:lstStyle/>
          <a:p>
            <a:pPr marL="571500" indent="-571500">
              <a:buFont typeface="Arial" panose="020B0604020202020204" pitchFamily="34" charset="0"/>
              <a:buChar char="•"/>
            </a:pPr>
            <a:r>
              <a:rPr lang="en-CA" sz="3600" b="1" dirty="0"/>
              <a:t>Transaction 4:</a:t>
            </a:r>
            <a:r>
              <a:rPr lang="en-CA" sz="3600" dirty="0"/>
              <a:t> NWC repurchases 200 common shares on Dec 1, 2016 and holds them in treasury. Price of each share is the average issue price of the outstanding common shares, or $10. Journal entry?</a:t>
            </a:r>
          </a:p>
          <a:p>
            <a:pPr marL="571500" indent="-571500">
              <a:buFont typeface="Arial" panose="020B0604020202020204" pitchFamily="34" charset="0"/>
              <a:buChar char="•"/>
            </a:pPr>
            <a:endParaRPr lang="en-CA" sz="3600" b="1" dirty="0"/>
          </a:p>
        </p:txBody>
      </p:sp>
      <p:graphicFrame>
        <p:nvGraphicFramePr>
          <p:cNvPr id="3" name="Table 2">
            <a:extLst>
              <a:ext uri="{FF2B5EF4-FFF2-40B4-BE49-F238E27FC236}">
                <a16:creationId xmlns:a16="http://schemas.microsoft.com/office/drawing/2014/main" id="{D170B53E-6067-4441-806C-F35E7D3C2A67}"/>
              </a:ext>
            </a:extLst>
          </p:cNvPr>
          <p:cNvGraphicFramePr>
            <a:graphicFrameLocks noGrp="1"/>
          </p:cNvGraphicFramePr>
          <p:nvPr>
            <p:extLst>
              <p:ext uri="{D42A27DB-BD31-4B8C-83A1-F6EECF244321}">
                <p14:modId xmlns:p14="http://schemas.microsoft.com/office/powerpoint/2010/main" val="808165416"/>
              </p:ext>
            </p:extLst>
          </p:nvPr>
        </p:nvGraphicFramePr>
        <p:xfrm>
          <a:off x="665360" y="3429000"/>
          <a:ext cx="8534400" cy="2595880"/>
        </p:xfrm>
        <a:graphic>
          <a:graphicData uri="http://schemas.openxmlformats.org/drawingml/2006/table">
            <a:tbl>
              <a:tblPr/>
              <a:tblGrid>
                <a:gridCol w="1004047">
                  <a:extLst>
                    <a:ext uri="{9D8B030D-6E8A-4147-A177-3AD203B41FA5}">
                      <a16:colId xmlns:a16="http://schemas.microsoft.com/office/drawing/2014/main" val="295629943"/>
                    </a:ext>
                  </a:extLst>
                </a:gridCol>
                <a:gridCol w="4518212">
                  <a:extLst>
                    <a:ext uri="{9D8B030D-6E8A-4147-A177-3AD203B41FA5}">
                      <a16:colId xmlns:a16="http://schemas.microsoft.com/office/drawing/2014/main" val="882477321"/>
                    </a:ext>
                  </a:extLst>
                </a:gridCol>
                <a:gridCol w="1004047">
                  <a:extLst>
                    <a:ext uri="{9D8B030D-6E8A-4147-A177-3AD203B41FA5}">
                      <a16:colId xmlns:a16="http://schemas.microsoft.com/office/drawing/2014/main" val="3213059010"/>
                    </a:ext>
                  </a:extLst>
                </a:gridCol>
                <a:gridCol w="1004047">
                  <a:extLst>
                    <a:ext uri="{9D8B030D-6E8A-4147-A177-3AD203B41FA5}">
                      <a16:colId xmlns:a16="http://schemas.microsoft.com/office/drawing/2014/main" val="4200646720"/>
                    </a:ext>
                  </a:extLst>
                </a:gridCol>
                <a:gridCol w="1004047">
                  <a:extLst>
                    <a:ext uri="{9D8B030D-6E8A-4147-A177-3AD203B41FA5}">
                      <a16:colId xmlns:a16="http://schemas.microsoft.com/office/drawing/2014/main" val="2874765953"/>
                    </a:ext>
                  </a:extLst>
                </a:gridCol>
              </a:tblGrid>
              <a:tr h="0">
                <a:tc gridSpan="5">
                  <a:txBody>
                    <a:bodyPr/>
                    <a:lstStyle/>
                    <a:p>
                      <a:pPr algn="ctr"/>
                      <a:r>
                        <a:rPr lang="en-CA">
                          <a:effectLst/>
                        </a:rPr>
                        <a:t>General Journal</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13197586"/>
                  </a:ext>
                </a:extLst>
              </a:tr>
              <a:tr h="0">
                <a:tc>
                  <a:txBody>
                    <a:bodyPr/>
                    <a:lstStyle/>
                    <a:p>
                      <a:pPr algn="ctr"/>
                      <a:r>
                        <a:rPr lang="en-CA">
                          <a:effectLst/>
                        </a:rPr>
                        <a:t>Date</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Account/Explanation</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F</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dirty="0">
                          <a:effectLst/>
                        </a:rPr>
                        <a:t>Debit</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tc>
                  <a:txBody>
                    <a:bodyPr/>
                    <a:lstStyle/>
                    <a:p>
                      <a:pPr algn="ctr"/>
                      <a:r>
                        <a:rPr lang="en-CA">
                          <a:effectLst/>
                        </a:rPr>
                        <a:t>Credit</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A4C2"/>
                    </a:solidFill>
                  </a:tcPr>
                </a:tc>
                <a:extLst>
                  <a:ext uri="{0D108BD9-81ED-4DB2-BD59-A6C34878D82A}">
                    <a16:rowId xmlns:a16="http://schemas.microsoft.com/office/drawing/2014/main" val="133579351"/>
                  </a:ext>
                </a:extLst>
              </a:tr>
              <a:tr h="0">
                <a:tc>
                  <a:txBody>
                    <a:bodyPr/>
                    <a:lstStyle/>
                    <a:p>
                      <a:pPr algn="l"/>
                      <a:r>
                        <a:rPr lang="en-CA">
                          <a:effectLst/>
                        </a:rPr>
                        <a:t>Dec 1</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dirty="0">
                          <a:effectLst/>
                        </a:rPr>
                        <a:t>Common Shares</a:t>
                      </a:r>
                    </a:p>
                    <a:p>
                      <a:pPr algn="l"/>
                      <a:r>
                        <a:rPr lang="en-CA" dirty="0">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r"/>
                      <a:r>
                        <a:rPr lang="en-CA" dirty="0">
                          <a:effectLst/>
                        </a:rPr>
                        <a:t>2,000</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EED2"/>
                    </a:solidFill>
                  </a:tcPr>
                </a:tc>
                <a:extLst>
                  <a:ext uri="{0D108BD9-81ED-4DB2-BD59-A6C34878D82A}">
                    <a16:rowId xmlns:a16="http://schemas.microsoft.com/office/drawing/2014/main" val="3060074825"/>
                  </a:ext>
                </a:extLst>
              </a:tr>
              <a:tr h="0">
                <a:tc>
                  <a:txBody>
                    <a:bodyPr/>
                    <a:lstStyle/>
                    <a:p>
                      <a:pPr algn="l"/>
                      <a:r>
                        <a:rPr lang="en-CA" dirty="0">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dirty="0">
                          <a:effectLst/>
                        </a:rPr>
                        <a:t>        Cash</a:t>
                      </a:r>
                    </a:p>
                    <a:p>
                      <a:pPr algn="l"/>
                      <a:r>
                        <a:rPr lang="en-CA" dirty="0">
                          <a:effectLst/>
                        </a:rPr>
                        <a:t> </a:t>
                      </a:r>
                    </a:p>
                  </a:txBody>
                  <a:tcPr marL="1905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r"/>
                      <a:r>
                        <a:rPr lang="en-CA">
                          <a:effectLst/>
                        </a:rPr>
                        <a:t>2,000</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extLst>
                  <a:ext uri="{0D108BD9-81ED-4DB2-BD59-A6C34878D82A}">
                    <a16:rowId xmlns:a16="http://schemas.microsoft.com/office/drawing/2014/main" val="2637528265"/>
                  </a:ext>
                </a:extLst>
              </a:tr>
              <a:tr h="0">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US">
                          <a:effectLst/>
                        </a:rPr>
                        <a:t>To record the repurchase of 200 common shares at $10 per share to be held in treasury.</a:t>
                      </a:r>
                    </a:p>
                  </a:txBody>
                  <a:tcPr marL="635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tc>
                  <a:txBody>
                    <a:bodyPr/>
                    <a:lstStyle/>
                    <a:p>
                      <a:pPr algn="l"/>
                      <a:r>
                        <a:rPr lang="en-CA" dirty="0">
                          <a:effectLst/>
                        </a:rPr>
                        <a:t> </a:t>
                      </a:r>
                    </a:p>
                  </a:txBody>
                  <a:tcPr marL="12700" marR="12700" marT="12700" marB="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0EED2"/>
                    </a:solidFill>
                  </a:tcPr>
                </a:tc>
                <a:extLst>
                  <a:ext uri="{0D108BD9-81ED-4DB2-BD59-A6C34878D82A}">
                    <a16:rowId xmlns:a16="http://schemas.microsoft.com/office/drawing/2014/main" val="1688176061"/>
                  </a:ext>
                </a:extLst>
              </a:tr>
            </a:tbl>
          </a:graphicData>
        </a:graphic>
      </p:graphicFrame>
    </p:spTree>
    <p:extLst>
      <p:ext uri="{BB962C8B-B14F-4D97-AF65-F5344CB8AC3E}">
        <p14:creationId xmlns:p14="http://schemas.microsoft.com/office/powerpoint/2010/main" val="2070723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67618385-762E-4B2B-BB2A-B6BA0EE79BDD}"/>
              </a:ext>
            </a:extLst>
          </p:cNvPr>
          <p:cNvPicPr>
            <a:picLocks noChangeAspect="1"/>
          </p:cNvPicPr>
          <p:nvPr/>
        </p:nvPicPr>
        <p:blipFill rotWithShape="1">
          <a:blip r:embed="rId2"/>
          <a:srcRect l="26972" t="40664" r="14807" b="11913"/>
          <a:stretch/>
        </p:blipFill>
        <p:spPr>
          <a:xfrm>
            <a:off x="3175" y="0"/>
            <a:ext cx="8873697" cy="4065639"/>
          </a:xfrm>
          <a:prstGeom prst="rect">
            <a:avLst/>
          </a:prstGeom>
        </p:spPr>
      </p:pic>
      <p:sp>
        <p:nvSpPr>
          <p:cNvPr id="7" name="TextBox 6">
            <a:extLst>
              <a:ext uri="{FF2B5EF4-FFF2-40B4-BE49-F238E27FC236}">
                <a16:creationId xmlns:a16="http://schemas.microsoft.com/office/drawing/2014/main" id="{8439A798-A757-4730-95AD-7BED2B824258}"/>
              </a:ext>
            </a:extLst>
          </p:cNvPr>
          <p:cNvSpPr txBox="1"/>
          <p:nvPr/>
        </p:nvSpPr>
        <p:spPr>
          <a:xfrm>
            <a:off x="159489" y="4406223"/>
            <a:ext cx="9781953" cy="2492990"/>
          </a:xfrm>
          <a:prstGeom prst="rect">
            <a:avLst/>
          </a:prstGeom>
          <a:noFill/>
        </p:spPr>
        <p:txBody>
          <a:bodyPr wrap="square" rtlCol="0">
            <a:spAutoFit/>
          </a:bodyPr>
          <a:lstStyle/>
          <a:p>
            <a:r>
              <a:rPr lang="en-CA" sz="2600" dirty="0"/>
              <a:t>Notice the repurchase of shares caused a decrease in both paid-in capital for the common shares ($2,000 decrease) and in the number of shares outstanding decreased (decreased by 200 shares). If the 200 shares had been cancelled, both the numbers of shares issued and outstanding would have decreased by 200 shares</a:t>
            </a:r>
          </a:p>
        </p:txBody>
      </p:sp>
    </p:spTree>
    <p:extLst>
      <p:ext uri="{BB962C8B-B14F-4D97-AF65-F5344CB8AC3E}">
        <p14:creationId xmlns:p14="http://schemas.microsoft.com/office/powerpoint/2010/main" val="2454363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9C361BE-C9A9-4165-AB28-36F7DA079F19}"/>
              </a:ext>
            </a:extLst>
          </p:cNvPr>
          <p:cNvSpPr txBox="1"/>
          <p:nvPr/>
        </p:nvSpPr>
        <p:spPr>
          <a:xfrm>
            <a:off x="196375" y="141403"/>
            <a:ext cx="11796074" cy="1938992"/>
          </a:xfrm>
          <a:prstGeom prst="rect">
            <a:avLst/>
          </a:prstGeom>
          <a:noFill/>
        </p:spPr>
        <p:txBody>
          <a:bodyPr wrap="square" rtlCol="0">
            <a:spAutoFit/>
          </a:bodyPr>
          <a:lstStyle/>
          <a:p>
            <a:pPr lvl="1"/>
            <a:r>
              <a:rPr lang="en-CA" sz="3000" b="1" dirty="0"/>
              <a:t>Transaction 5: </a:t>
            </a:r>
            <a:r>
              <a:rPr lang="en-CA" sz="3000" dirty="0"/>
              <a:t>NWC decides to repurchase and cancel 100 common shares on Dec 15 2016. Assume purchase price is $9, which is less than the avg. issue price of $10 per share. Journal Entry?</a:t>
            </a:r>
          </a:p>
        </p:txBody>
      </p:sp>
      <p:pic>
        <p:nvPicPr>
          <p:cNvPr id="3" name="Picture 2">
            <a:extLst>
              <a:ext uri="{FF2B5EF4-FFF2-40B4-BE49-F238E27FC236}">
                <a16:creationId xmlns:a16="http://schemas.microsoft.com/office/drawing/2014/main" id="{DCF3F18A-0636-4F1D-8E9A-5CCEC6409ED3}"/>
              </a:ext>
            </a:extLst>
          </p:cNvPr>
          <p:cNvPicPr>
            <a:picLocks noChangeAspect="1"/>
          </p:cNvPicPr>
          <p:nvPr/>
        </p:nvPicPr>
        <p:blipFill rotWithShape="1">
          <a:blip r:embed="rId2"/>
          <a:srcRect l="33198" t="20413" r="9593" b="49044"/>
          <a:stretch/>
        </p:blipFill>
        <p:spPr>
          <a:xfrm>
            <a:off x="3175" y="2381692"/>
            <a:ext cx="10373922" cy="3115339"/>
          </a:xfrm>
          <a:prstGeom prst="rect">
            <a:avLst/>
          </a:prstGeom>
        </p:spPr>
      </p:pic>
    </p:spTree>
    <p:extLst>
      <p:ext uri="{BB962C8B-B14F-4D97-AF65-F5344CB8AC3E}">
        <p14:creationId xmlns:p14="http://schemas.microsoft.com/office/powerpoint/2010/main" val="678162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402</TotalTime>
  <Words>600</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Slice</vt:lpstr>
      <vt:lpstr>Recording share transactions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Recording share transactions</dc:title>
  <dc:creator>Singh, Brian</dc:creator>
  <cp:lastModifiedBy>Singh, Brian</cp:lastModifiedBy>
  <cp:revision>17</cp:revision>
  <dcterms:created xsi:type="dcterms:W3CDTF">2019-04-25T12:10:10Z</dcterms:created>
  <dcterms:modified xsi:type="dcterms:W3CDTF">2019-04-25T18:52:47Z</dcterms:modified>
</cp:coreProperties>
</file>