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EDF7-377B-4D1A-9566-17091A0BF21D}" type="datetimeFigureOut">
              <a:rPr lang="en-CA" smtClean="0"/>
              <a:t>2021-01-21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BE29-12B4-426A-BF1B-F538FFC8685C}" type="slidenum">
              <a:rPr lang="en-CA" smtClean="0"/>
              <a:t>‹#›</a:t>
            </a:fld>
            <a:endParaRPr lang="en-C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303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EDF7-377B-4D1A-9566-17091A0BF21D}" type="datetimeFigureOut">
              <a:rPr lang="en-CA" smtClean="0"/>
              <a:t>2021-01-21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BE29-12B4-426A-BF1B-F538FFC868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6548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EDF7-377B-4D1A-9566-17091A0BF21D}" type="datetimeFigureOut">
              <a:rPr lang="en-CA" smtClean="0"/>
              <a:t>2021-01-21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BE29-12B4-426A-BF1B-F538FFC868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274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EDF7-377B-4D1A-9566-17091A0BF21D}" type="datetimeFigureOut">
              <a:rPr lang="en-CA" smtClean="0"/>
              <a:t>2021-01-21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BE29-12B4-426A-BF1B-F538FFC8685C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2601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EDF7-377B-4D1A-9566-17091A0BF21D}" type="datetimeFigureOut">
              <a:rPr lang="en-CA" smtClean="0"/>
              <a:t>2021-01-21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BE29-12B4-426A-BF1B-F538FFC868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3294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EDF7-377B-4D1A-9566-17091A0BF21D}" type="datetimeFigureOut">
              <a:rPr lang="en-CA" smtClean="0"/>
              <a:t>2021-01-21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BE29-12B4-426A-BF1B-F538FFC8685C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5660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EDF7-377B-4D1A-9566-17091A0BF21D}" type="datetimeFigureOut">
              <a:rPr lang="en-CA" smtClean="0"/>
              <a:t>2021-01-21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BE29-12B4-426A-BF1B-F538FFC868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990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EDF7-377B-4D1A-9566-17091A0BF21D}" type="datetimeFigureOut">
              <a:rPr lang="en-CA" smtClean="0"/>
              <a:t>2021-01-21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BE29-12B4-426A-BF1B-F538FFC868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0706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EDF7-377B-4D1A-9566-17091A0BF21D}" type="datetimeFigureOut">
              <a:rPr lang="en-CA" smtClean="0"/>
              <a:t>2021-01-21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BE29-12B4-426A-BF1B-F538FFC868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0630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EDF7-377B-4D1A-9566-17091A0BF21D}" type="datetimeFigureOut">
              <a:rPr lang="en-CA" smtClean="0"/>
              <a:t>2021-01-21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BE29-12B4-426A-BF1B-F538FFC868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8535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EDF7-377B-4D1A-9566-17091A0BF21D}" type="datetimeFigureOut">
              <a:rPr lang="en-CA" smtClean="0"/>
              <a:t>2021-01-21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BE29-12B4-426A-BF1B-F538FFC868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145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EDF7-377B-4D1A-9566-17091A0BF21D}" type="datetimeFigureOut">
              <a:rPr lang="en-CA" smtClean="0"/>
              <a:t>2021-01-21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BE29-12B4-426A-BF1B-F538FFC868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3533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EDF7-377B-4D1A-9566-17091A0BF21D}" type="datetimeFigureOut">
              <a:rPr lang="en-CA" smtClean="0"/>
              <a:t>2021-01-21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BE29-12B4-426A-BF1B-F538FFC868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358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EDF7-377B-4D1A-9566-17091A0BF21D}" type="datetimeFigureOut">
              <a:rPr lang="en-CA" smtClean="0"/>
              <a:t>2021-01-21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BE29-12B4-426A-BF1B-F538FFC868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4131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EDF7-377B-4D1A-9566-17091A0BF21D}" type="datetimeFigureOut">
              <a:rPr lang="en-CA" smtClean="0"/>
              <a:t>2021-01-21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BE29-12B4-426A-BF1B-F538FFC868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703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EDF7-377B-4D1A-9566-17091A0BF21D}" type="datetimeFigureOut">
              <a:rPr lang="en-CA" smtClean="0"/>
              <a:t>2021-01-21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BE29-12B4-426A-BF1B-F538FFC868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8359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EDF7-377B-4D1A-9566-17091A0BF21D}" type="datetimeFigureOut">
              <a:rPr lang="en-CA" smtClean="0"/>
              <a:t>2021-01-21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BE29-12B4-426A-BF1B-F538FFC868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492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FC1EDF7-377B-4D1A-9566-17091A0BF21D}" type="datetimeFigureOut">
              <a:rPr lang="en-CA" smtClean="0"/>
              <a:t>2021-01-21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E49BE29-12B4-426A-BF1B-F538FFC868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22824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E134C76-7FB4-4BB7-9322-DD8A4B179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08C930-0E00-4E9D-BF31-2B58608FBC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9678988" cy="3673474"/>
          </a:xfrm>
        </p:spPr>
        <p:txBody>
          <a:bodyPr>
            <a:normAutofit/>
          </a:bodyPr>
          <a:lstStyle/>
          <a:p>
            <a:r>
              <a:rPr lang="en-CA" sz="6000" dirty="0">
                <a:solidFill>
                  <a:schemeClr val="tx2"/>
                </a:solidFill>
              </a:rPr>
              <a:t>Share dividends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F78DB1-5BC8-4592-AA15-412862242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4648198"/>
            <a:ext cx="7005742" cy="1143002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tx1">
                    <a:alpha val="80000"/>
                  </a:schemeClr>
                </a:solidFill>
              </a:rPr>
              <a:t>Mr. Singh </a:t>
            </a:r>
          </a:p>
          <a:p>
            <a:r>
              <a:rPr lang="en-CA" dirty="0">
                <a:solidFill>
                  <a:schemeClr val="tx1">
                    <a:alpha val="80000"/>
                  </a:schemeClr>
                </a:solidFill>
              </a:rPr>
              <a:t>BAT4M</a:t>
            </a:r>
          </a:p>
        </p:txBody>
      </p:sp>
    </p:spTree>
    <p:extLst>
      <p:ext uri="{BB962C8B-B14F-4D97-AF65-F5344CB8AC3E}">
        <p14:creationId xmlns:p14="http://schemas.microsoft.com/office/powerpoint/2010/main" val="4276209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E134C76-7FB4-4BB7-9322-DD8A4B179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68AF3-4073-496B-819B-986BC9F2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437" y="15239"/>
            <a:ext cx="9678988" cy="99060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dirty="0">
                <a:solidFill>
                  <a:schemeClr val="tx2"/>
                </a:solidFill>
              </a:rPr>
              <a:t>Share dividends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36D74C-DEE3-4463-89B9-BEEB13941AFE}"/>
              </a:ext>
            </a:extLst>
          </p:cNvPr>
          <p:cNvSpPr txBox="1"/>
          <p:nvPr/>
        </p:nvSpPr>
        <p:spPr>
          <a:xfrm>
            <a:off x="354437" y="1178560"/>
            <a:ext cx="1016116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Dividend given to shareholders in the form of shares rather than cash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Corporations are able to retain cash and reduce the need to finance activities through borrowing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Share dividends reduce retained earnings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Total assets, liabilities, and equity remain unchanged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600" dirty="0"/>
          </a:p>
        </p:txBody>
      </p:sp>
    </p:spTree>
    <p:extLst>
      <p:ext uri="{BB962C8B-B14F-4D97-AF65-F5344CB8AC3E}">
        <p14:creationId xmlns:p14="http://schemas.microsoft.com/office/powerpoint/2010/main" val="1356727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E134C76-7FB4-4BB7-9322-DD8A4B179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68AF3-4073-496B-819B-986BC9F2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437" y="15239"/>
            <a:ext cx="9678988" cy="99060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dirty="0">
                <a:solidFill>
                  <a:schemeClr val="tx2"/>
                </a:solidFill>
              </a:rPr>
              <a:t>Share dividends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36D74C-DEE3-4463-89B9-BEEB13941AFE}"/>
              </a:ext>
            </a:extLst>
          </p:cNvPr>
          <p:cNvSpPr txBox="1"/>
          <p:nvPr/>
        </p:nvSpPr>
        <p:spPr>
          <a:xfrm>
            <a:off x="354437" y="1178560"/>
            <a:ext cx="1016116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Sherbrooke Corporation declares a 10% share dividend to common shareholders.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Declared on December 15, 2015 payable to shareholders of record on December 20, 2015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Share dividend is distributed on January 10, 2016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At the time of the dividend declaration, the shares were trading on the stock exchange at $4 per share and the equity of the corporation consisted of the following: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41CC9A-A774-4EB8-B6B9-80D9BE050E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8" t="57706" r="35282" b="18371"/>
          <a:stretch/>
        </p:blipFill>
        <p:spPr>
          <a:xfrm>
            <a:off x="928183" y="4620500"/>
            <a:ext cx="5633885" cy="164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97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E134C76-7FB4-4BB7-9322-DD8A4B179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68AF3-4073-496B-819B-986BC9F2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437" y="15239"/>
            <a:ext cx="9678988" cy="99060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dirty="0">
                <a:solidFill>
                  <a:schemeClr val="tx2"/>
                </a:solidFill>
              </a:rPr>
              <a:t>Share dividends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36D74C-DEE3-4463-89B9-BEEB13941AFE}"/>
              </a:ext>
            </a:extLst>
          </p:cNvPr>
          <p:cNvSpPr txBox="1"/>
          <p:nvPr/>
        </p:nvSpPr>
        <p:spPr>
          <a:xfrm>
            <a:off x="330116" y="998955"/>
            <a:ext cx="1016116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The 10% share dividend equals 500 shares (calculated as 5,000 outstanding shares x 10% share dividend)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 The market price on the date of declaration is used to record a share dividend</a:t>
            </a:r>
            <a:endParaRPr lang="en-CA" sz="2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7FA358-662D-4EEC-BA0B-EA90DD0F3E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69" t="30556" r="4931" b="30988"/>
          <a:stretch/>
        </p:blipFill>
        <p:spPr>
          <a:xfrm>
            <a:off x="810445" y="2618156"/>
            <a:ext cx="6471154" cy="18942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32A1A8-F6EB-4E42-A024-9BC5F86DDB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3" t="49677" r="4315" b="12223"/>
          <a:stretch/>
        </p:blipFill>
        <p:spPr>
          <a:xfrm>
            <a:off x="761497" y="4854677"/>
            <a:ext cx="6471153" cy="18733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0943AF-D654-4B96-84F5-760767CDA4ED}"/>
              </a:ext>
            </a:extLst>
          </p:cNvPr>
          <p:cNvSpPr txBox="1"/>
          <p:nvPr/>
        </p:nvSpPr>
        <p:spPr>
          <a:xfrm>
            <a:off x="1555764" y="4512385"/>
            <a:ext cx="4618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830307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E134C76-7FB4-4BB7-9322-DD8A4B179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68AF3-4073-496B-819B-986BC9F2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437" y="15239"/>
            <a:ext cx="9678988" cy="99060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dirty="0">
                <a:solidFill>
                  <a:schemeClr val="tx2"/>
                </a:solidFill>
              </a:rPr>
              <a:t>Share dividends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36D74C-DEE3-4463-89B9-BEEB13941AFE}"/>
              </a:ext>
            </a:extLst>
          </p:cNvPr>
          <p:cNvSpPr txBox="1"/>
          <p:nvPr/>
        </p:nvSpPr>
        <p:spPr>
          <a:xfrm>
            <a:off x="330116" y="998955"/>
            <a:ext cx="101611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On the share dividend distribution date, the following entry is recorded:</a:t>
            </a:r>
            <a:endParaRPr lang="en-CA" sz="2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FCEE88-FE0B-412F-8B89-4496CFA0A1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53" t="25676" r="7863" b="50753"/>
          <a:stretch/>
        </p:blipFill>
        <p:spPr>
          <a:xfrm>
            <a:off x="604127" y="2028562"/>
            <a:ext cx="7374195" cy="16165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6E1E59-E0E4-44E5-A00D-D7CC9C83BCA7}"/>
              </a:ext>
            </a:extLst>
          </p:cNvPr>
          <p:cNvSpPr txBox="1"/>
          <p:nvPr/>
        </p:nvSpPr>
        <p:spPr>
          <a:xfrm>
            <a:off x="354437" y="4100050"/>
            <a:ext cx="1013684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The effect of these entries is to transfer $2,000 from retained earnings to share capital. No assets are paid by the corporation when the additional shares are issued as a share dividend, and therefore the total equity remains unchanged</a:t>
            </a:r>
            <a:endParaRPr lang="en-CA" sz="2600" dirty="0"/>
          </a:p>
        </p:txBody>
      </p:sp>
    </p:spTree>
    <p:extLst>
      <p:ext uri="{BB962C8B-B14F-4D97-AF65-F5344CB8AC3E}">
        <p14:creationId xmlns:p14="http://schemas.microsoft.com/office/powerpoint/2010/main" val="2670892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E134C76-7FB4-4BB7-9322-DD8A4B179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68AF3-4073-496B-819B-986BC9F2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437" y="15239"/>
            <a:ext cx="9678988" cy="99060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dirty="0">
                <a:solidFill>
                  <a:schemeClr val="tx2"/>
                </a:solidFill>
              </a:rPr>
              <a:t>Share dividends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36D74C-DEE3-4463-89B9-BEEB13941AFE}"/>
              </a:ext>
            </a:extLst>
          </p:cNvPr>
          <p:cNvSpPr txBox="1"/>
          <p:nvPr/>
        </p:nvSpPr>
        <p:spPr>
          <a:xfrm>
            <a:off x="330116" y="998955"/>
            <a:ext cx="101611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CA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6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1D81A88-5463-450B-87D5-1B55D4C572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194878"/>
              </p:ext>
            </p:extLst>
          </p:nvPr>
        </p:nvGraphicFramePr>
        <p:xfrm>
          <a:off x="720302" y="1477957"/>
          <a:ext cx="9449223" cy="2499360"/>
        </p:xfrm>
        <a:graphic>
          <a:graphicData uri="http://schemas.openxmlformats.org/drawingml/2006/table">
            <a:tbl>
              <a:tblPr/>
              <a:tblGrid>
                <a:gridCol w="1439227">
                  <a:extLst>
                    <a:ext uri="{9D8B030D-6E8A-4147-A177-3AD203B41FA5}">
                      <a16:colId xmlns:a16="http://schemas.microsoft.com/office/drawing/2014/main" val="977640629"/>
                    </a:ext>
                  </a:extLst>
                </a:gridCol>
                <a:gridCol w="1260551">
                  <a:extLst>
                    <a:ext uri="{9D8B030D-6E8A-4147-A177-3AD203B41FA5}">
                      <a16:colId xmlns:a16="http://schemas.microsoft.com/office/drawing/2014/main" val="1319527411"/>
                    </a:ext>
                  </a:extLst>
                </a:gridCol>
                <a:gridCol w="1349889">
                  <a:extLst>
                    <a:ext uri="{9D8B030D-6E8A-4147-A177-3AD203B41FA5}">
                      <a16:colId xmlns:a16="http://schemas.microsoft.com/office/drawing/2014/main" val="1290772872"/>
                    </a:ext>
                  </a:extLst>
                </a:gridCol>
                <a:gridCol w="1349889">
                  <a:extLst>
                    <a:ext uri="{9D8B030D-6E8A-4147-A177-3AD203B41FA5}">
                      <a16:colId xmlns:a16="http://schemas.microsoft.com/office/drawing/2014/main" val="4063466249"/>
                    </a:ext>
                  </a:extLst>
                </a:gridCol>
                <a:gridCol w="1349889">
                  <a:extLst>
                    <a:ext uri="{9D8B030D-6E8A-4147-A177-3AD203B41FA5}">
                      <a16:colId xmlns:a16="http://schemas.microsoft.com/office/drawing/2014/main" val="2691594167"/>
                    </a:ext>
                  </a:extLst>
                </a:gridCol>
                <a:gridCol w="1349889">
                  <a:extLst>
                    <a:ext uri="{9D8B030D-6E8A-4147-A177-3AD203B41FA5}">
                      <a16:colId xmlns:a16="http://schemas.microsoft.com/office/drawing/2014/main" val="1058886666"/>
                    </a:ext>
                  </a:extLst>
                </a:gridCol>
                <a:gridCol w="1349889">
                  <a:extLst>
                    <a:ext uri="{9D8B030D-6E8A-4147-A177-3AD203B41FA5}">
                      <a16:colId xmlns:a16="http://schemas.microsoft.com/office/drawing/2014/main" val="24090089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CA">
                        <a:effectLst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 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CA" i="1">
                          <a:effectLst/>
                        </a:rPr>
                        <a:t>Corporate ownership</a:t>
                      </a:r>
                      <a:endParaRPr lang="en-CA">
                        <a:effectLst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5999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CA">
                        <a:effectLst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CA">
                        <a:effectLst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i="1">
                          <a:effectLst/>
                        </a:rPr>
                        <a:t>Before share dividend</a:t>
                      </a:r>
                      <a:endParaRPr lang="en-CA">
                        <a:effectLst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 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i="1">
                          <a:effectLst/>
                        </a:rPr>
                        <a:t>After share dividend</a:t>
                      </a:r>
                      <a:endParaRPr lang="en-CA">
                        <a:effectLst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3365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effectLst/>
                        </a:rPr>
                        <a:t>Shareholder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effectLst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>
                          <a:effectLst/>
                        </a:rPr>
                        <a:t>Shares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>
                          <a:effectLst/>
                        </a:rPr>
                        <a:t>Percent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CA">
                        <a:effectLst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>
                          <a:effectLst/>
                        </a:rPr>
                        <a:t>Shares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>
                          <a:effectLst/>
                        </a:rPr>
                        <a:t>Percent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97518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CA">
                          <a:effectLst/>
                        </a:rPr>
                        <a:t>1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CA">
                        <a:effectLst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>
                          <a:effectLst/>
                        </a:rPr>
                        <a:t>1,000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>
                          <a:effectLst/>
                        </a:rPr>
                        <a:t>20%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CA">
                        <a:effectLst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>
                          <a:effectLst/>
                        </a:rPr>
                        <a:t>1,100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>
                          <a:effectLst/>
                        </a:rPr>
                        <a:t>20%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78592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CA">
                          <a:effectLst/>
                        </a:rPr>
                        <a:t>2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effectLst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>
                          <a:effectLst/>
                        </a:rPr>
                        <a:t>500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>
                          <a:effectLst/>
                        </a:rPr>
                        <a:t>10%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CA">
                        <a:effectLst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>
                          <a:effectLst/>
                        </a:rPr>
                        <a:t>550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>
                          <a:effectLst/>
                        </a:rPr>
                        <a:t>10%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8921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CA">
                          <a:effectLst/>
                        </a:rPr>
                        <a:t>3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CA">
                        <a:effectLst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>
                          <a:effectLst/>
                        </a:rPr>
                        <a:t>2,000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>
                          <a:effectLst/>
                        </a:rPr>
                        <a:t>40%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CA">
                        <a:effectLst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>
                          <a:effectLst/>
                        </a:rPr>
                        <a:t>2,200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>
                          <a:effectLst/>
                        </a:rPr>
                        <a:t>40%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1897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CA">
                          <a:effectLst/>
                        </a:rPr>
                        <a:t>4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CA">
                        <a:effectLst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>
                          <a:effectLst/>
                        </a:rPr>
                        <a:t>1,500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>
                          <a:effectLst/>
                        </a:rPr>
                        <a:t>30%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>
                        <a:effectLst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>
                          <a:effectLst/>
                        </a:rPr>
                        <a:t>1,650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>
                          <a:effectLst/>
                        </a:rPr>
                        <a:t>30%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4495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CA">
                        <a:effectLst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CA">
                        <a:effectLst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>
                          <a:effectLst/>
                        </a:rPr>
                        <a:t>5,000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>
                          <a:effectLst/>
                        </a:rPr>
                        <a:t>100%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>
                        <a:effectLst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>
                          <a:effectLst/>
                        </a:rPr>
                        <a:t>5,500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>
                          <a:effectLst/>
                        </a:rPr>
                        <a:t>100%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74529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ED76332-35B0-4B86-AE45-342DF863BB65}"/>
              </a:ext>
            </a:extLst>
          </p:cNvPr>
          <p:cNvSpPr txBox="1"/>
          <p:nvPr/>
        </p:nvSpPr>
        <p:spPr>
          <a:xfrm>
            <a:off x="876300" y="4419600"/>
            <a:ext cx="900112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600" dirty="0"/>
              <a:t>Each Shareholder has a larger number of shares now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600" dirty="0"/>
              <a:t>Ownership Percentage doesn’t change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600" dirty="0"/>
              <a:t>In image above, each shareholder has received 10% share dividend but ownership percentage remains constant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958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297</Words>
  <Application>Microsoft Office PowerPoint</Application>
  <PresentationFormat>Widescreen</PresentationFormat>
  <Paragraphs>58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Slice</vt:lpstr>
      <vt:lpstr>Share dividends </vt:lpstr>
      <vt:lpstr>Share dividends </vt:lpstr>
      <vt:lpstr>Share dividends </vt:lpstr>
      <vt:lpstr>Share dividends </vt:lpstr>
      <vt:lpstr>Share dividends </vt:lpstr>
      <vt:lpstr>Share dividends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Share dividends</dc:title>
  <dc:creator>Singh, Brian</dc:creator>
  <cp:lastModifiedBy>Singh, Brian</cp:lastModifiedBy>
  <cp:revision>4</cp:revision>
  <dcterms:created xsi:type="dcterms:W3CDTF">2019-05-07T14:19:43Z</dcterms:created>
  <dcterms:modified xsi:type="dcterms:W3CDTF">2021-01-21T14:29:09Z</dcterms:modified>
</cp:coreProperties>
</file>