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8F170-733E-4A31-8536-19FDE4DB6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The corporate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A37175-9DB1-4486-8AA1-B8CB1C3B6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BAT4M</a:t>
            </a:r>
          </a:p>
        </p:txBody>
      </p:sp>
    </p:spTree>
    <p:extLst>
      <p:ext uri="{BB962C8B-B14F-4D97-AF65-F5344CB8AC3E}">
        <p14:creationId xmlns:p14="http://schemas.microsoft.com/office/powerpoint/2010/main" val="266632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Classes of shares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406559" y="848464"/>
            <a:ext cx="99466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b="1" dirty="0"/>
              <a:t>Preferred Shares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shareholders are entitled to receive dividends before common shareholders.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These shares usually do not have voting privileges.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 they receive only a limited amount of dividends because they have less 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lvl="1"/>
            <a:endParaRPr lang="en-US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800102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6" y="106784"/>
            <a:ext cx="11777253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                            Preferred shares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-3041872" y="1461157"/>
            <a:ext cx="14625388" cy="132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lvl="1"/>
            <a:endParaRPr lang="en-US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  <p:pic>
        <p:nvPicPr>
          <p:cNvPr id="2050" name="Picture 2" descr="https://lifa1.lyryx.com/open_introfa/ch10/sec1/img/imgb.png">
            <a:extLst>
              <a:ext uri="{FF2B5EF4-FFF2-40B4-BE49-F238E27FC236}">
                <a16:creationId xmlns:a16="http://schemas.microsoft.com/office/drawing/2014/main" id="{55E85CB3-A39B-4D16-AE00-21EB80289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577"/>
            <a:ext cx="9410646" cy="591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050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6" y="106784"/>
            <a:ext cx="11777253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Debt vs equity financing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-3041872" y="1461157"/>
            <a:ext cx="14625388" cy="132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lvl="1"/>
            <a:endParaRPr lang="en-US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53CF9D-C0CB-496F-97AB-C0874EA9C325}"/>
              </a:ext>
            </a:extLst>
          </p:cNvPr>
          <p:cNvSpPr txBox="1"/>
          <p:nvPr/>
        </p:nvSpPr>
        <p:spPr>
          <a:xfrm>
            <a:off x="216816" y="754144"/>
            <a:ext cx="1019980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Consider the example of Old World Corporation, which has 100,000 common shares outstanding, is a growth company, and is profitable. Assume Old World requires $30 million in cash to finance a new plant. </a:t>
            </a:r>
          </a:p>
          <a:p>
            <a:endParaRPr lang="en-US" sz="2600" dirty="0"/>
          </a:p>
          <a:p>
            <a:r>
              <a:rPr lang="en-US" sz="2600" dirty="0"/>
              <a:t>Management is currently reviewing three financing options:</a:t>
            </a:r>
          </a:p>
          <a:p>
            <a:r>
              <a:rPr lang="en-US" sz="2600" dirty="0"/>
              <a:t>Issue 12% debt, due in three years</a:t>
            </a:r>
          </a:p>
          <a:p>
            <a:r>
              <a:rPr lang="en-US" sz="2600" dirty="0"/>
              <a:t>Issue 300,000 preferred shares at $100 each (dividend $8 per share annually)</a:t>
            </a:r>
          </a:p>
          <a:p>
            <a:r>
              <a:rPr lang="en-US" sz="2600" dirty="0"/>
              <a:t>Issue an additional 200,000 common shares at $150 each.</a:t>
            </a:r>
          </a:p>
          <a:p>
            <a:endParaRPr lang="en-US" sz="2600" dirty="0"/>
          </a:p>
          <a:p>
            <a:r>
              <a:rPr lang="en-US" sz="2600" dirty="0"/>
              <a:t>Management estimates that the new plant should result in income before interest and tax of $6 million.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86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6" y="106784"/>
            <a:ext cx="11777253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Debt vs equity financing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-3041872" y="1461157"/>
            <a:ext cx="14625388" cy="132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lvl="1"/>
            <a:endParaRPr lang="en-US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D868BC-90FC-42BC-B59E-BB8ACFCF5D92}"/>
              </a:ext>
            </a:extLst>
          </p:cNvPr>
          <p:cNvPicPr/>
          <p:nvPr/>
        </p:nvPicPr>
        <p:blipFill rotWithShape="1">
          <a:blip r:embed="rId2"/>
          <a:srcRect l="30554" t="26971" r="8120" b="16999"/>
          <a:stretch/>
        </p:blipFill>
        <p:spPr bwMode="auto">
          <a:xfrm>
            <a:off x="527901" y="1214226"/>
            <a:ext cx="8619884" cy="51865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7094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A5622-D9F7-403E-83CD-8E8D244DD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12185650" cy="1507067"/>
          </a:xfrm>
        </p:spPr>
        <p:txBody>
          <a:bodyPr>
            <a:normAutofit/>
          </a:bodyPr>
          <a:lstStyle/>
          <a:p>
            <a:r>
              <a:rPr lang="en-CA" sz="5000" dirty="0">
                <a:solidFill>
                  <a:schemeClr val="tx2"/>
                </a:solidFill>
              </a:rPr>
              <a:t>Corporation characteristics </a:t>
            </a:r>
          </a:p>
        </p:txBody>
      </p:sp>
      <p:pic>
        <p:nvPicPr>
          <p:cNvPr id="1026" name="Picture 2" descr="https://lifa1.lyryx.com/open_introfa/ch10/sec1/img/imga.png">
            <a:extLst>
              <a:ext uri="{FF2B5EF4-FFF2-40B4-BE49-F238E27FC236}">
                <a16:creationId xmlns:a16="http://schemas.microsoft.com/office/drawing/2014/main" id="{61CF86C9-535C-411A-8C90-57C072997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354667"/>
            <a:ext cx="11632463" cy="374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302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Corporate characteristics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355600" y="985520"/>
            <a:ext cx="9946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Legally separate from their owners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Owners are called </a:t>
            </a:r>
            <a:r>
              <a:rPr lang="en-CA" sz="3600" b="1" dirty="0"/>
              <a:t>shareholders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Each unit of ownership is called  a </a:t>
            </a:r>
            <a:r>
              <a:rPr lang="en-CA" sz="3600" b="1" dirty="0"/>
              <a:t>share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If corporation issues 1000 shares, and you own 100 of them, you own 10%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Corporations can be privately-held shares or publicly-held shares </a:t>
            </a:r>
          </a:p>
        </p:txBody>
      </p:sp>
    </p:spTree>
    <p:extLst>
      <p:ext uri="{BB962C8B-B14F-4D97-AF65-F5344CB8AC3E}">
        <p14:creationId xmlns:p14="http://schemas.microsoft.com/office/powerpoint/2010/main" val="3285060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Corporate characteristics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355600" y="985520"/>
            <a:ext cx="9946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Corporation has same rights and obligations as individuals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Separately regulated by law </a:t>
            </a:r>
            <a:r>
              <a:rPr lang="en-CA" sz="3000" dirty="0"/>
              <a:t>(articles of incorporation, a memorandum of association, or letters patent)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Indefinite Life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Limited Liability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Usually can acquire more capital a lot easier than individuals </a:t>
            </a:r>
          </a:p>
        </p:txBody>
      </p:sp>
    </p:spTree>
    <p:extLst>
      <p:ext uri="{BB962C8B-B14F-4D97-AF65-F5344CB8AC3E}">
        <p14:creationId xmlns:p14="http://schemas.microsoft.com/office/powerpoint/2010/main" val="1704058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Creation by 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355600" y="985520"/>
            <a:ext cx="99466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000" dirty="0"/>
              <a:t>The document submitted to the gov’t list the </a:t>
            </a:r>
            <a:r>
              <a:rPr lang="en-CA" sz="3000" b="1" dirty="0"/>
              <a:t>classes, </a:t>
            </a:r>
            <a:r>
              <a:rPr lang="en-CA" sz="3000" dirty="0"/>
              <a:t>&amp; total # of shares of each class can be issued – </a:t>
            </a:r>
            <a:r>
              <a:rPr lang="en-CA" sz="3000" b="1" dirty="0"/>
              <a:t>authorized </a:t>
            </a:r>
            <a:r>
              <a:rPr lang="en-CA" sz="3000" dirty="0"/>
              <a:t>number of shares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000" dirty="0"/>
              <a:t>A shareholder or group of shareholders who control more than 50% of the voting shares elect a board of directors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000" dirty="0"/>
              <a:t>Minority shareholders 	can delegate their vote to one person who votes on their behalf by signing a </a:t>
            </a:r>
            <a:r>
              <a:rPr lang="en-CA" sz="3000" b="1" dirty="0"/>
              <a:t>proxy</a:t>
            </a:r>
            <a:r>
              <a:rPr lang="en-CA" sz="3000" dirty="0"/>
              <a:t> statement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000" dirty="0"/>
              <a:t>Shareholders meet annually to vote for board of directors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CA" sz="3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1450166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Indefinite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355600" y="985520"/>
            <a:ext cx="9946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600" dirty="0"/>
              <a:t>The life of a corporation comes to an end only when 3 things happen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CA" sz="3000" dirty="0"/>
              <a:t>It is dissolved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CA" sz="3000" dirty="0"/>
              <a:t>Becomes bankrupt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CA" sz="3000" dirty="0"/>
              <a:t>Has Charter revoked for failing to follow laws and regulations </a:t>
            </a:r>
          </a:p>
        </p:txBody>
      </p:sp>
    </p:spTree>
    <p:extLst>
      <p:ext uri="{BB962C8B-B14F-4D97-AF65-F5344CB8AC3E}">
        <p14:creationId xmlns:p14="http://schemas.microsoft.com/office/powerpoint/2010/main" val="1389977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Limited liability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355600" y="985520"/>
            <a:ext cx="9946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For the protection of the creditors, the limited liability of a corporation must be disclosed in its name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Words like “Limited”, “Incorporated”, or “Corporation” are often used as the last word of the name of the company (Ltd., Inc., Corp.) </a:t>
            </a:r>
          </a:p>
        </p:txBody>
      </p:sp>
    </p:spTree>
    <p:extLst>
      <p:ext uri="{BB962C8B-B14F-4D97-AF65-F5344CB8AC3E}">
        <p14:creationId xmlns:p14="http://schemas.microsoft.com/office/powerpoint/2010/main" val="1497789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Ease of acquiring capital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355600" y="985520"/>
            <a:ext cx="9946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Issuing shares allows many individuals to participate in financing the corporation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Shares are purchased and sold by small or large investors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What is occurring when shares are bought and sold?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Ownership is being transferred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In theory, is ownership in corporation risky?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No, because risks can be spread among many investors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000" dirty="0"/>
              <a:t>With all this trading back and forth, is the balance sheet affected?</a:t>
            </a:r>
          </a:p>
        </p:txBody>
      </p:sp>
    </p:spTree>
    <p:extLst>
      <p:ext uri="{BB962C8B-B14F-4D97-AF65-F5344CB8AC3E}">
        <p14:creationId xmlns:p14="http://schemas.microsoft.com/office/powerpoint/2010/main" val="828995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DC0C-D4DE-4EB3-BFE9-7102190C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" y="106784"/>
            <a:ext cx="10766108" cy="7264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Classes of shares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CACD8-6FAC-49D9-86D9-E5DC3C7544D2}"/>
              </a:ext>
            </a:extLst>
          </p:cNvPr>
          <p:cNvSpPr txBox="1"/>
          <p:nvPr/>
        </p:nvSpPr>
        <p:spPr>
          <a:xfrm>
            <a:off x="406559" y="848464"/>
            <a:ext cx="9946640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There are many types of shares, with differences related to voting rights, dividend rights, liquidation rights, and other preferential features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/>
              <a:t>Common Shares: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 right to participate in the management of the corporation by voting at shareholders' meetings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 right to receive dividends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 right to receive assets upon liquidation of the corporation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 right to appoint auditors through the board of directors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The articles of incorporation - grants the shareholders the </a:t>
            </a:r>
            <a:r>
              <a:rPr lang="en-US" sz="2500" b="1" dirty="0"/>
              <a:t>pre-emptive </a:t>
            </a:r>
            <a:r>
              <a:rPr lang="en-US" sz="2500" dirty="0"/>
              <a:t>right to maintain their proportionate interests in the corporation if additional shares are issued.</a:t>
            </a:r>
            <a:endParaRPr lang="en-US" sz="25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2475310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577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Slice</vt:lpstr>
      <vt:lpstr>The corporate structure</vt:lpstr>
      <vt:lpstr>Corporation characteristics </vt:lpstr>
      <vt:lpstr>Corporate characteristics</vt:lpstr>
      <vt:lpstr>Corporate characteristics</vt:lpstr>
      <vt:lpstr>Creation by law</vt:lpstr>
      <vt:lpstr>Indefinite life</vt:lpstr>
      <vt:lpstr>Limited liability </vt:lpstr>
      <vt:lpstr>Ease of acquiring capital</vt:lpstr>
      <vt:lpstr>Classes of shares</vt:lpstr>
      <vt:lpstr>Classes of shares</vt:lpstr>
      <vt:lpstr>                            Preferred shares</vt:lpstr>
      <vt:lpstr>Debt vs equity financing </vt:lpstr>
      <vt:lpstr>Debt vs equity financing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corporate structure</dc:title>
  <dc:creator>Singh, Brian</dc:creator>
  <cp:lastModifiedBy>Singh, Brian</cp:lastModifiedBy>
  <cp:revision>12</cp:revision>
  <dcterms:created xsi:type="dcterms:W3CDTF">2019-04-15T14:49:07Z</dcterms:created>
  <dcterms:modified xsi:type="dcterms:W3CDTF">2021-01-14T16:57:52Z</dcterms:modified>
</cp:coreProperties>
</file>