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4" r:id="rId4"/>
    <p:sldId id="266" r:id="rId5"/>
    <p:sldId id="268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BABAF-A442-4EA0-B164-6E50F25F6042}" type="datetimeFigureOut">
              <a:rPr lang="en-CA" smtClean="0"/>
              <a:t>2019-11-11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1151-9CBB-4DEF-BBFC-98F8BD2EA6CF}" type="slidenum">
              <a:rPr lang="en-CA" smtClean="0"/>
              <a:t>‹#›</a:t>
            </a:fld>
            <a:endParaRPr lang="en-C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01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BABAF-A442-4EA0-B164-6E50F25F6042}" type="datetimeFigureOut">
              <a:rPr lang="en-CA" smtClean="0"/>
              <a:t>2019-11-11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1151-9CBB-4DEF-BBFC-98F8BD2EA6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36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BABAF-A442-4EA0-B164-6E50F25F6042}" type="datetimeFigureOut">
              <a:rPr lang="en-CA" smtClean="0"/>
              <a:t>2019-11-11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1151-9CBB-4DEF-BBFC-98F8BD2EA6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4844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BABAF-A442-4EA0-B164-6E50F25F6042}" type="datetimeFigureOut">
              <a:rPr lang="en-CA" smtClean="0"/>
              <a:t>2019-11-11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1151-9CBB-4DEF-BBFC-98F8BD2EA6CF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8855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BABAF-A442-4EA0-B164-6E50F25F6042}" type="datetimeFigureOut">
              <a:rPr lang="en-CA" smtClean="0"/>
              <a:t>2019-11-11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1151-9CBB-4DEF-BBFC-98F8BD2EA6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6348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BABAF-A442-4EA0-B164-6E50F25F6042}" type="datetimeFigureOut">
              <a:rPr lang="en-CA" smtClean="0"/>
              <a:t>2019-11-11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1151-9CBB-4DEF-BBFC-98F8BD2EA6CF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545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BABAF-A442-4EA0-B164-6E50F25F6042}" type="datetimeFigureOut">
              <a:rPr lang="en-CA" smtClean="0"/>
              <a:t>2019-11-11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1151-9CBB-4DEF-BBFC-98F8BD2EA6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2504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BABAF-A442-4EA0-B164-6E50F25F6042}" type="datetimeFigureOut">
              <a:rPr lang="en-CA" smtClean="0"/>
              <a:t>2019-11-11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1151-9CBB-4DEF-BBFC-98F8BD2EA6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5027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BABAF-A442-4EA0-B164-6E50F25F6042}" type="datetimeFigureOut">
              <a:rPr lang="en-CA" smtClean="0"/>
              <a:t>2019-11-11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1151-9CBB-4DEF-BBFC-98F8BD2EA6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003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BABAF-A442-4EA0-B164-6E50F25F6042}" type="datetimeFigureOut">
              <a:rPr lang="en-CA" smtClean="0"/>
              <a:t>2019-11-11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1151-9CBB-4DEF-BBFC-98F8BD2EA6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254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BABAF-A442-4EA0-B164-6E50F25F6042}" type="datetimeFigureOut">
              <a:rPr lang="en-CA" smtClean="0"/>
              <a:t>2019-11-11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1151-9CBB-4DEF-BBFC-98F8BD2EA6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324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BABAF-A442-4EA0-B164-6E50F25F6042}" type="datetimeFigureOut">
              <a:rPr lang="en-CA" smtClean="0"/>
              <a:t>2019-11-11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1151-9CBB-4DEF-BBFC-98F8BD2EA6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835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BABAF-A442-4EA0-B164-6E50F25F6042}" type="datetimeFigureOut">
              <a:rPr lang="en-CA" smtClean="0"/>
              <a:t>2019-11-11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1151-9CBB-4DEF-BBFC-98F8BD2EA6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722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BABAF-A442-4EA0-B164-6E50F25F6042}" type="datetimeFigureOut">
              <a:rPr lang="en-CA" smtClean="0"/>
              <a:t>2019-11-11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1151-9CBB-4DEF-BBFC-98F8BD2EA6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940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BABAF-A442-4EA0-B164-6E50F25F6042}" type="datetimeFigureOut">
              <a:rPr lang="en-CA" smtClean="0"/>
              <a:t>2019-11-11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1151-9CBB-4DEF-BBFC-98F8BD2EA6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34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BABAF-A442-4EA0-B164-6E50F25F6042}" type="datetimeFigureOut">
              <a:rPr lang="en-CA" smtClean="0"/>
              <a:t>2019-11-11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1151-9CBB-4DEF-BBFC-98F8BD2EA6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272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BABAF-A442-4EA0-B164-6E50F25F6042}" type="datetimeFigureOut">
              <a:rPr lang="en-CA" smtClean="0"/>
              <a:t>2019-11-11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1151-9CBB-4DEF-BBFC-98F8BD2EA6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637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99BABAF-A442-4EA0-B164-6E50F25F6042}" type="datetimeFigureOut">
              <a:rPr lang="en-CA" smtClean="0"/>
              <a:t>2019-11-11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8821151-9CBB-4DEF-BBFC-98F8BD2EA6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00819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1311E-55CA-4784-BF55-224F44C54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3673474"/>
          </a:xfrm>
        </p:spPr>
        <p:txBody>
          <a:bodyPr>
            <a:normAutofit/>
          </a:bodyPr>
          <a:lstStyle/>
          <a:p>
            <a:r>
              <a:rPr lang="en-CA" sz="6000" dirty="0">
                <a:solidFill>
                  <a:schemeClr val="tx2"/>
                </a:solidFill>
              </a:rPr>
              <a:t>The impact of business on the community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F44893-ABBC-411B-9E55-F40115E755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648198"/>
            <a:ext cx="7005742" cy="1143002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>
                    <a:alpha val="80000"/>
                  </a:schemeClr>
                </a:solidFill>
              </a:rPr>
              <a:t>Mr. Singh </a:t>
            </a:r>
          </a:p>
          <a:p>
            <a:r>
              <a:rPr lang="en-CA" dirty="0">
                <a:solidFill>
                  <a:schemeClr val="tx1">
                    <a:alpha val="80000"/>
                  </a:schemeClr>
                </a:solidFill>
              </a:rPr>
              <a:t>BBI2O</a:t>
            </a:r>
          </a:p>
        </p:txBody>
      </p:sp>
    </p:spTree>
    <p:extLst>
      <p:ext uri="{BB962C8B-B14F-4D97-AF65-F5344CB8AC3E}">
        <p14:creationId xmlns:p14="http://schemas.microsoft.com/office/powerpoint/2010/main" val="3970861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256E9D-B9AD-4B59-8813-77E48E03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234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Employment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C8918-BEFF-45E8-8ADB-8B0C7C782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90650"/>
            <a:ext cx="8534400" cy="5463116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A strong business environment usually means most people in a community are working </a:t>
            </a:r>
          </a:p>
          <a:p>
            <a:r>
              <a:rPr lang="en-CA" sz="2800" dirty="0">
                <a:solidFill>
                  <a:schemeClr val="tx1"/>
                </a:solidFill>
              </a:rPr>
              <a:t>Low paying jobs usually require less skill </a:t>
            </a:r>
          </a:p>
          <a:p>
            <a:r>
              <a:rPr lang="en-CA" sz="2800" dirty="0">
                <a:solidFill>
                  <a:schemeClr val="tx1"/>
                </a:solidFill>
              </a:rPr>
              <a:t>High paying jobs generally require higher level of skill, hard to find skills, acceptance of difficult conditions and/or normally require some sort of specialization </a:t>
            </a:r>
          </a:p>
          <a:p>
            <a:r>
              <a:rPr lang="en-CA" sz="2800" dirty="0">
                <a:solidFill>
                  <a:schemeClr val="tx1"/>
                </a:solidFill>
              </a:rPr>
              <a:t>What attracts people to jobs?</a:t>
            </a:r>
          </a:p>
          <a:p>
            <a:r>
              <a:rPr lang="en-CA" sz="2800" dirty="0">
                <a:solidFill>
                  <a:schemeClr val="tx1"/>
                </a:solidFill>
              </a:rPr>
              <a:t>Location, salary &amp; benefits, opportunity to contribute to the organization or society, or passionate about a certain field </a:t>
            </a:r>
          </a:p>
        </p:txBody>
      </p:sp>
    </p:spTree>
    <p:extLst>
      <p:ext uri="{BB962C8B-B14F-4D97-AF65-F5344CB8AC3E}">
        <p14:creationId xmlns:p14="http://schemas.microsoft.com/office/powerpoint/2010/main" val="37864234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256E9D-B9AD-4B59-8813-77E48E03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234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Jobs and the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C8918-BEFF-45E8-8ADB-8B0C7C782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90650"/>
            <a:ext cx="8534400" cy="5463116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When the economy is healthy, businesses tend employ more workers and create more jobs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They employ more people because more goods are needed to be produced </a:t>
            </a:r>
          </a:p>
          <a:p>
            <a:r>
              <a:rPr lang="en-CA" sz="2800" dirty="0">
                <a:solidFill>
                  <a:schemeClr val="tx1"/>
                </a:solidFill>
              </a:rPr>
              <a:t>When economy is unhealthy, employment and job creation decreases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Young people have a hard time getting a job when the economy is unhealthy </a:t>
            </a:r>
          </a:p>
        </p:txBody>
      </p:sp>
    </p:spTree>
    <p:extLst>
      <p:ext uri="{BB962C8B-B14F-4D97-AF65-F5344CB8AC3E}">
        <p14:creationId xmlns:p14="http://schemas.microsoft.com/office/powerpoint/2010/main" val="1307500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256E9D-B9AD-4B59-8813-77E48E03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234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Unemployment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C8918-BEFF-45E8-8ADB-8B0C7C782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90650"/>
            <a:ext cx="8534400" cy="5463116"/>
          </a:xfrm>
        </p:spPr>
        <p:txBody>
          <a:bodyPr>
            <a:normAutofit/>
          </a:bodyPr>
          <a:lstStyle/>
          <a:p>
            <a:r>
              <a:rPr lang="en-CA" sz="2800" b="1" dirty="0">
                <a:solidFill>
                  <a:schemeClr val="tx1"/>
                </a:solidFill>
              </a:rPr>
              <a:t>Unemployed </a:t>
            </a:r>
            <a:r>
              <a:rPr lang="en-CA" sz="2800" dirty="0">
                <a:solidFill>
                  <a:schemeClr val="tx1"/>
                </a:solidFill>
              </a:rPr>
              <a:t>– Canadians have to be out of work and actively looking for a job </a:t>
            </a:r>
          </a:p>
          <a:p>
            <a:r>
              <a:rPr lang="en-CA" sz="2800" dirty="0">
                <a:solidFill>
                  <a:schemeClr val="tx1"/>
                </a:solidFill>
              </a:rPr>
              <a:t>Economic </a:t>
            </a:r>
            <a:r>
              <a:rPr lang="en-CA" sz="2800" b="1" dirty="0">
                <a:solidFill>
                  <a:schemeClr val="tx1"/>
                </a:solidFill>
              </a:rPr>
              <a:t>recessions </a:t>
            </a:r>
            <a:r>
              <a:rPr lang="en-CA" sz="2800" dirty="0">
                <a:solidFill>
                  <a:schemeClr val="tx1"/>
                </a:solidFill>
              </a:rPr>
              <a:t>are an important cause of unemployment </a:t>
            </a:r>
          </a:p>
          <a:p>
            <a:r>
              <a:rPr lang="en-CA" sz="2800" dirty="0">
                <a:solidFill>
                  <a:schemeClr val="tx1"/>
                </a:solidFill>
              </a:rPr>
              <a:t>How does technology play a role in unemployment and employment? </a:t>
            </a:r>
          </a:p>
        </p:txBody>
      </p:sp>
    </p:spTree>
    <p:extLst>
      <p:ext uri="{BB962C8B-B14F-4D97-AF65-F5344CB8AC3E}">
        <p14:creationId xmlns:p14="http://schemas.microsoft.com/office/powerpoint/2010/main" val="26721568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256E9D-B9AD-4B59-8813-77E48E03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234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Level of income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C8918-BEFF-45E8-8ADB-8B0C7C782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90650"/>
            <a:ext cx="8534400" cy="5463116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Level of </a:t>
            </a:r>
            <a:r>
              <a:rPr lang="en-CA" sz="2800" b="1" dirty="0">
                <a:solidFill>
                  <a:schemeClr val="tx1"/>
                </a:solidFill>
              </a:rPr>
              <a:t>income </a:t>
            </a:r>
            <a:r>
              <a:rPr lang="en-CA" sz="2800" dirty="0">
                <a:solidFill>
                  <a:schemeClr val="tx1"/>
                </a:solidFill>
              </a:rPr>
              <a:t>or the money you earn affects your standard of living and quality of life</a:t>
            </a:r>
          </a:p>
          <a:p>
            <a:r>
              <a:rPr lang="en-CA" sz="2800" dirty="0">
                <a:solidFill>
                  <a:schemeClr val="tx1"/>
                </a:solidFill>
              </a:rPr>
              <a:t>If you earn a decent amount of money you’ll be able to satisfy your needs and wants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How does your level of income also impacts your community?</a:t>
            </a:r>
          </a:p>
          <a:p>
            <a:r>
              <a:rPr lang="en-CA" sz="2800" dirty="0">
                <a:solidFill>
                  <a:schemeClr val="tx1"/>
                </a:solidFill>
              </a:rPr>
              <a:t>If you can spend money, then you’re creating jobs for other businesses  </a:t>
            </a:r>
          </a:p>
          <a:p>
            <a:r>
              <a:rPr lang="en-CA" sz="2800" dirty="0">
                <a:solidFill>
                  <a:schemeClr val="tx1"/>
                </a:solidFill>
              </a:rPr>
              <a:t>As you make more money, you will pay a higher income tax </a:t>
            </a:r>
          </a:p>
        </p:txBody>
      </p:sp>
    </p:spTree>
    <p:extLst>
      <p:ext uri="{BB962C8B-B14F-4D97-AF65-F5344CB8AC3E}">
        <p14:creationId xmlns:p14="http://schemas.microsoft.com/office/powerpoint/2010/main" val="369570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256E9D-B9AD-4B59-8813-77E48E03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234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Factors affecting level of income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C8918-BEFF-45E8-8ADB-8B0C7C782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90650"/>
            <a:ext cx="8534400" cy="5463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b="1" dirty="0">
                <a:solidFill>
                  <a:schemeClr val="tx1"/>
                </a:solidFill>
              </a:rPr>
              <a:t>Education </a:t>
            </a:r>
          </a:p>
          <a:p>
            <a:r>
              <a:rPr lang="en-CA" sz="2800" dirty="0">
                <a:solidFill>
                  <a:schemeClr val="tx1"/>
                </a:solidFill>
              </a:rPr>
              <a:t>Education, training and lifelong learning are very important in business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Most jobs need you to specialize in something </a:t>
            </a:r>
          </a:p>
          <a:p>
            <a:r>
              <a:rPr lang="en-CA" sz="2800" dirty="0">
                <a:solidFill>
                  <a:schemeClr val="tx1"/>
                </a:solidFill>
              </a:rPr>
              <a:t>Your ability to learn and adapt to change will also play a big part in your employment </a:t>
            </a:r>
          </a:p>
          <a:p>
            <a:r>
              <a:rPr lang="en-CA" sz="2800" dirty="0">
                <a:solidFill>
                  <a:schemeClr val="tx1"/>
                </a:solidFill>
              </a:rPr>
              <a:t>In todays world 80% of jobs require at least a high school diploma </a:t>
            </a:r>
          </a:p>
        </p:txBody>
      </p:sp>
    </p:spTree>
    <p:extLst>
      <p:ext uri="{BB962C8B-B14F-4D97-AF65-F5344CB8AC3E}">
        <p14:creationId xmlns:p14="http://schemas.microsoft.com/office/powerpoint/2010/main" val="3555143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256E9D-B9AD-4B59-8813-77E48E03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234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Factors affecting level of income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C8918-BEFF-45E8-8ADB-8B0C7C782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90650"/>
            <a:ext cx="8534400" cy="5463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b="1" dirty="0">
                <a:solidFill>
                  <a:schemeClr val="tx1"/>
                </a:solidFill>
              </a:rPr>
              <a:t>Employability Skills  </a:t>
            </a:r>
          </a:p>
          <a:p>
            <a:r>
              <a:rPr lang="en-CA" sz="2800" dirty="0">
                <a:solidFill>
                  <a:schemeClr val="tx1"/>
                </a:solidFill>
              </a:rPr>
              <a:t>Skills that employers are most concerned about </a:t>
            </a:r>
          </a:p>
          <a:p>
            <a:r>
              <a:rPr lang="en-CA" sz="2800" dirty="0">
                <a:solidFill>
                  <a:schemeClr val="tx1"/>
                </a:solidFill>
              </a:rPr>
              <a:t>Critical thinking skills, teamwork skills, communication skills etc. </a:t>
            </a:r>
          </a:p>
          <a:p>
            <a:r>
              <a:rPr lang="en-CA" sz="2800" dirty="0">
                <a:solidFill>
                  <a:schemeClr val="tx1"/>
                </a:solidFill>
              </a:rPr>
              <a:t>Many of the skills you learn every day can be transferred from one situation to another </a:t>
            </a:r>
          </a:p>
        </p:txBody>
      </p:sp>
    </p:spTree>
    <p:extLst>
      <p:ext uri="{BB962C8B-B14F-4D97-AF65-F5344CB8AC3E}">
        <p14:creationId xmlns:p14="http://schemas.microsoft.com/office/powerpoint/2010/main" val="914450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256E9D-B9AD-4B59-8813-77E48E03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234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Market conditions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C8918-BEFF-45E8-8ADB-8B0C7C782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90650"/>
            <a:ext cx="8534400" cy="5463116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Changes in market conditions cause changes in businesses’ need for employees and in the wages businesses pay </a:t>
            </a:r>
          </a:p>
          <a:p>
            <a:r>
              <a:rPr lang="en-CA" sz="2800" dirty="0">
                <a:solidFill>
                  <a:schemeClr val="tx1"/>
                </a:solidFill>
              </a:rPr>
              <a:t>Globalization, advances in technology, growth in small businesses, especially in the service sector, have opened up new avenues of employment opportunities</a:t>
            </a:r>
          </a:p>
          <a:p>
            <a:r>
              <a:rPr lang="en-CA" sz="2800" dirty="0">
                <a:solidFill>
                  <a:schemeClr val="tx1"/>
                </a:solidFill>
              </a:rPr>
              <a:t>Demand for services has grown significantly such as marketing, accounting &amp; auditing, finance, consulting, telecommunications &amp; transportation </a:t>
            </a:r>
          </a:p>
        </p:txBody>
      </p:sp>
    </p:spTree>
    <p:extLst>
      <p:ext uri="{BB962C8B-B14F-4D97-AF65-F5344CB8AC3E}">
        <p14:creationId xmlns:p14="http://schemas.microsoft.com/office/powerpoint/2010/main" val="1250899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1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40BD1F-A47D-49D7-B7A6-59FA9EA0C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332" y="0"/>
            <a:ext cx="8534400" cy="15070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cap="all" dirty="0">
                <a:ln w="3175" cmpd="sng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Impact of business on a community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535B64-1477-489E-BED0-B0093718A930}"/>
              </a:ext>
            </a:extLst>
          </p:cNvPr>
          <p:cNvSpPr txBox="1"/>
          <p:nvPr/>
        </p:nvSpPr>
        <p:spPr>
          <a:xfrm>
            <a:off x="735012" y="1621366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800" kern="1200" cap="none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86C417-73AA-42E5-8847-0BBF828E93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83" t="27555" r="43437" b="14486"/>
          <a:stretch/>
        </p:blipFill>
        <p:spPr>
          <a:xfrm>
            <a:off x="971550" y="1329865"/>
            <a:ext cx="7124700" cy="540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44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1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40BD1F-A47D-49D7-B7A6-59FA9EA0C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332" y="0"/>
            <a:ext cx="8534400" cy="1438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cap="all" dirty="0">
                <a:ln w="3175" cmpd="sng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Canadian government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535B64-1477-489E-BED0-B0093718A930}"/>
              </a:ext>
            </a:extLst>
          </p:cNvPr>
          <p:cNvSpPr txBox="1"/>
          <p:nvPr/>
        </p:nvSpPr>
        <p:spPr>
          <a:xfrm>
            <a:off x="872332" y="1895475"/>
            <a:ext cx="8534400" cy="4657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altLang="en-US" sz="2800" dirty="0"/>
              <a:t>Government gets money from taxes that businesses and individuals pay 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altLang="en-US" sz="2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Businesses in Canada pay between 25 and 40% of their profits to the </a:t>
            </a:r>
            <a:r>
              <a:rPr lang="en-US" altLang="en-US" sz="2800" b="1" dirty="0"/>
              <a:t>federal </a:t>
            </a:r>
            <a:r>
              <a:rPr lang="en-US" altLang="en-US" sz="2800" dirty="0"/>
              <a:t> and </a:t>
            </a:r>
            <a:r>
              <a:rPr lang="en-US" altLang="en-US" sz="2800" b="1" dirty="0"/>
              <a:t>provincial </a:t>
            </a:r>
            <a:r>
              <a:rPr lang="en-US" altLang="en-US" sz="2800" dirty="0"/>
              <a:t>government in the form of </a:t>
            </a:r>
            <a:r>
              <a:rPr lang="en-US" altLang="en-US" sz="2800" b="1" dirty="0"/>
              <a:t>income tax 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altLang="en-US" sz="2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Businesses also pay </a:t>
            </a:r>
            <a:r>
              <a:rPr lang="en-US" altLang="en-US" sz="2800" b="1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municipal property taxes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altLang="en-US" sz="2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also regulate businesses through laws and deal with issues such as minimum wage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altLang="en-US" sz="2800" kern="1200" cap="none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altLang="en-US" sz="2800" kern="1200" cap="none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800" kern="1200" cap="none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39099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256E9D-B9AD-4B59-8813-77E48E03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234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Standard of living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C8918-BEFF-45E8-8ADB-8B0C7C782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90650"/>
            <a:ext cx="8534400" cy="5463116"/>
          </a:xfrm>
        </p:spPr>
        <p:txBody>
          <a:bodyPr>
            <a:normAutofit fontScale="92500" lnSpcReduction="10000"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Number of goods and services that the residents of that country enjoy </a:t>
            </a:r>
          </a:p>
          <a:p>
            <a:r>
              <a:rPr lang="en-CA" sz="2800" dirty="0">
                <a:solidFill>
                  <a:schemeClr val="tx1"/>
                </a:solidFill>
              </a:rPr>
              <a:t>The more money a country has, the higher is its standard of living </a:t>
            </a:r>
          </a:p>
          <a:p>
            <a:r>
              <a:rPr lang="en-CA" sz="2800" dirty="0">
                <a:solidFill>
                  <a:schemeClr val="tx1"/>
                </a:solidFill>
              </a:rPr>
              <a:t>One measure that is used to compare the standards of living of different countries is </a:t>
            </a:r>
            <a:r>
              <a:rPr lang="en-CA" sz="2800" b="1" dirty="0">
                <a:solidFill>
                  <a:schemeClr val="tx1"/>
                </a:solidFill>
              </a:rPr>
              <a:t>GDP (Gross Domestic Product) </a:t>
            </a:r>
          </a:p>
          <a:p>
            <a:r>
              <a:rPr lang="en-CA" sz="2800" b="1" dirty="0">
                <a:solidFill>
                  <a:schemeClr val="tx1"/>
                </a:solidFill>
              </a:rPr>
              <a:t>GDP – </a:t>
            </a:r>
            <a:r>
              <a:rPr lang="en-CA" sz="2800" dirty="0">
                <a:solidFill>
                  <a:schemeClr val="tx1"/>
                </a:solidFill>
              </a:rPr>
              <a:t>Annual total value of final market goods produced and services provided in a country</a:t>
            </a:r>
          </a:p>
          <a:p>
            <a:r>
              <a:rPr lang="en-CA" sz="2800" dirty="0">
                <a:solidFill>
                  <a:schemeClr val="tx1"/>
                </a:solidFill>
              </a:rPr>
              <a:t>GDP is often calculated </a:t>
            </a:r>
            <a:r>
              <a:rPr lang="en-CA" sz="2800" b="1" dirty="0">
                <a:solidFill>
                  <a:schemeClr val="tx1"/>
                </a:solidFill>
              </a:rPr>
              <a:t>per capita – </a:t>
            </a:r>
            <a:r>
              <a:rPr lang="en-CA" sz="2800" dirty="0">
                <a:solidFill>
                  <a:schemeClr val="tx1"/>
                </a:solidFill>
              </a:rPr>
              <a:t>total GDP divided by the number of people in a country or region</a:t>
            </a:r>
          </a:p>
        </p:txBody>
      </p:sp>
    </p:spTree>
    <p:extLst>
      <p:ext uri="{BB962C8B-B14F-4D97-AF65-F5344CB8AC3E}">
        <p14:creationId xmlns:p14="http://schemas.microsoft.com/office/powerpoint/2010/main" val="1291717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https://www.statista.com/graphic/1/268173/countries-with-the-largest-gross-domestic-product-gdp.jpg">
            <a:extLst>
              <a:ext uri="{FF2B5EF4-FFF2-40B4-BE49-F238E27FC236}">
                <a16:creationId xmlns:a16="http://schemas.microsoft.com/office/drawing/2014/main" id="{4C7A09BD-DA05-4369-B387-0A3E5014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82"/>
          <a:stretch/>
        </p:blipFill>
        <p:spPr bwMode="auto">
          <a:xfrm>
            <a:off x="864921" y="47847"/>
            <a:ext cx="7673023" cy="671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121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256E9D-B9AD-4B59-8813-77E48E03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234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Quality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C8918-BEFF-45E8-8ADB-8B0C7C782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90650"/>
            <a:ext cx="8534400" cy="5463116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People’s material standard of living </a:t>
            </a:r>
          </a:p>
          <a:p>
            <a:r>
              <a:rPr lang="en-CA" sz="2800" dirty="0">
                <a:solidFill>
                  <a:schemeClr val="tx1"/>
                </a:solidFill>
              </a:rPr>
              <a:t>Quality of life includes: 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the life expectancy of its citizens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the illiteracy rate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the amount of money spent on education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 its communications facilities (telephone, newspapers, television)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its population density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its infant mortality rate</a:t>
            </a:r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0856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256E9D-B9AD-4B59-8813-77E48E03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234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Quality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C8918-BEFF-45E8-8ADB-8B0C7C782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90650"/>
            <a:ext cx="8534400" cy="5463116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Businesses contribute to the quality of life of Canadians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Hospitals, education, roads, and social programs are all funded by business and personal tax money </a:t>
            </a:r>
          </a:p>
          <a:p>
            <a:r>
              <a:rPr lang="en-CA" sz="2800" dirty="0">
                <a:solidFill>
                  <a:schemeClr val="tx1"/>
                </a:solidFill>
              </a:rPr>
              <a:t>Governments also provide grants and loans to businesses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Responsible businesses make sure that they provide a healthy and safe working environment </a:t>
            </a:r>
          </a:p>
        </p:txBody>
      </p:sp>
    </p:spTree>
    <p:extLst>
      <p:ext uri="{BB962C8B-B14F-4D97-AF65-F5344CB8AC3E}">
        <p14:creationId xmlns:p14="http://schemas.microsoft.com/office/powerpoint/2010/main" val="2142161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256E9D-B9AD-4B59-8813-77E48E03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234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Wealth, income &amp; employment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C8918-BEFF-45E8-8ADB-8B0C7C782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90650"/>
            <a:ext cx="8534400" cy="5463116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A business earns a </a:t>
            </a:r>
            <a:r>
              <a:rPr lang="en-CA" sz="2800" b="1" dirty="0">
                <a:solidFill>
                  <a:schemeClr val="tx1"/>
                </a:solidFill>
              </a:rPr>
              <a:t>profit </a:t>
            </a:r>
            <a:r>
              <a:rPr lang="en-CA" sz="2800" dirty="0">
                <a:solidFill>
                  <a:schemeClr val="tx1"/>
                </a:solidFill>
              </a:rPr>
              <a:t> when it has money left over after paying all its </a:t>
            </a:r>
            <a:r>
              <a:rPr lang="en-CA" sz="2800" b="1" dirty="0">
                <a:solidFill>
                  <a:schemeClr val="tx1"/>
                </a:solidFill>
              </a:rPr>
              <a:t>expenses </a:t>
            </a:r>
            <a:endParaRPr lang="en-CA" sz="2800" dirty="0">
              <a:solidFill>
                <a:schemeClr val="tx1"/>
              </a:solidFill>
            </a:endParaRPr>
          </a:p>
          <a:p>
            <a:r>
              <a:rPr lang="en-CA" sz="2800" dirty="0">
                <a:solidFill>
                  <a:schemeClr val="tx1"/>
                </a:solidFill>
              </a:rPr>
              <a:t>Ex – wages, cost of supplies, taxes, etc.  </a:t>
            </a:r>
          </a:p>
          <a:p>
            <a:r>
              <a:rPr lang="en-CA" sz="2800" b="1" dirty="0">
                <a:solidFill>
                  <a:schemeClr val="tx1"/>
                </a:solidFill>
              </a:rPr>
              <a:t>Revenue – </a:t>
            </a:r>
            <a:r>
              <a:rPr lang="en-CA" sz="2800" dirty="0">
                <a:solidFill>
                  <a:schemeClr val="tx1"/>
                </a:solidFill>
              </a:rPr>
              <a:t>money that a business earns from sales of goods and services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Profit – </a:t>
            </a:r>
            <a:r>
              <a:rPr lang="en-CA" sz="2800" b="1" dirty="0">
                <a:solidFill>
                  <a:schemeClr val="tx1"/>
                </a:solidFill>
              </a:rPr>
              <a:t>Revenue – Expenses </a:t>
            </a:r>
          </a:p>
        </p:txBody>
      </p:sp>
    </p:spTree>
    <p:extLst>
      <p:ext uri="{BB962C8B-B14F-4D97-AF65-F5344CB8AC3E}">
        <p14:creationId xmlns:p14="http://schemas.microsoft.com/office/powerpoint/2010/main" val="1515758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256E9D-B9AD-4B59-8813-77E48E03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234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Wealth, income &amp; employment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C8918-BEFF-45E8-8ADB-8B0C7C782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90650"/>
            <a:ext cx="8534400" cy="5463116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A business has to provide </a:t>
            </a:r>
            <a:r>
              <a:rPr lang="en-CA" sz="2800" b="1" dirty="0">
                <a:solidFill>
                  <a:schemeClr val="tx1"/>
                </a:solidFill>
              </a:rPr>
              <a:t>quality </a:t>
            </a:r>
            <a:r>
              <a:rPr lang="en-CA" sz="2800" dirty="0">
                <a:solidFill>
                  <a:schemeClr val="tx1"/>
                </a:solidFill>
              </a:rPr>
              <a:t>and </a:t>
            </a:r>
            <a:r>
              <a:rPr lang="en-CA" sz="2800" b="1" dirty="0">
                <a:solidFill>
                  <a:schemeClr val="tx1"/>
                </a:solidFill>
              </a:rPr>
              <a:t>cost effective </a:t>
            </a:r>
            <a:r>
              <a:rPr lang="en-CA" sz="2800" dirty="0">
                <a:solidFill>
                  <a:schemeClr val="tx1"/>
                </a:solidFill>
              </a:rPr>
              <a:t>prices to consumers to make a profit </a:t>
            </a:r>
          </a:p>
          <a:p>
            <a:r>
              <a:rPr lang="en-CA" sz="2800" dirty="0">
                <a:solidFill>
                  <a:schemeClr val="tx1"/>
                </a:solidFill>
              </a:rPr>
              <a:t>A successful business meets the needs and wants of consumers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A profitable business also needs to be able to expand and develop new products </a:t>
            </a:r>
          </a:p>
          <a:p>
            <a:r>
              <a:rPr lang="en-CA" sz="2800" b="1" dirty="0">
                <a:solidFill>
                  <a:schemeClr val="tx1"/>
                </a:solidFill>
              </a:rPr>
              <a:t>Research &amp; Development </a:t>
            </a:r>
            <a:r>
              <a:rPr lang="en-CA" sz="2800" dirty="0">
                <a:solidFill>
                  <a:schemeClr val="tx1"/>
                </a:solidFill>
              </a:rPr>
              <a:t>is key to the long term success of a business </a:t>
            </a:r>
            <a:endParaRPr lang="en-CA" sz="2800" b="1" dirty="0">
              <a:solidFill>
                <a:schemeClr val="tx1"/>
              </a:solidFill>
            </a:endParaRPr>
          </a:p>
          <a:p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836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769</Words>
  <Application>Microsoft Office PowerPoint</Application>
  <PresentationFormat>Widescreen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Century Gothic</vt:lpstr>
      <vt:lpstr>Wingdings 3</vt:lpstr>
      <vt:lpstr>Slice</vt:lpstr>
      <vt:lpstr>The impact of business on the community</vt:lpstr>
      <vt:lpstr>Impact of business on a community </vt:lpstr>
      <vt:lpstr>Canadian government </vt:lpstr>
      <vt:lpstr>Standard of living </vt:lpstr>
      <vt:lpstr>PowerPoint Presentation</vt:lpstr>
      <vt:lpstr>Quality of life</vt:lpstr>
      <vt:lpstr>Quality of life</vt:lpstr>
      <vt:lpstr>Wealth, income &amp; employment </vt:lpstr>
      <vt:lpstr>Wealth, income &amp; employment </vt:lpstr>
      <vt:lpstr>Employment </vt:lpstr>
      <vt:lpstr>Jobs and the economy</vt:lpstr>
      <vt:lpstr>Unemployment </vt:lpstr>
      <vt:lpstr>Level of income </vt:lpstr>
      <vt:lpstr>Factors affecting level of income </vt:lpstr>
      <vt:lpstr>Factors affecting level of income </vt:lpstr>
      <vt:lpstr>Market conditions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business on the community</dc:title>
  <dc:creator>Brian Singh</dc:creator>
  <cp:lastModifiedBy>Brian Singh</cp:lastModifiedBy>
  <cp:revision>12</cp:revision>
  <dcterms:created xsi:type="dcterms:W3CDTF">2019-10-24T13:30:11Z</dcterms:created>
  <dcterms:modified xsi:type="dcterms:W3CDTF">2019-11-11T16:35:31Z</dcterms:modified>
</cp:coreProperties>
</file>