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411" r:id="rId1"/>
  </p:sldMasterIdLst>
  <p:notesMasterIdLst>
    <p:notesMasterId r:id="rId55"/>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79" r:id="rId23"/>
    <p:sldId id="281" r:id="rId24"/>
    <p:sldId id="282" r:id="rId25"/>
    <p:sldId id="296" r:id="rId26"/>
    <p:sldId id="297" r:id="rId27"/>
    <p:sldId id="298" r:id="rId28"/>
    <p:sldId id="299" r:id="rId29"/>
    <p:sldId id="300" r:id="rId30"/>
    <p:sldId id="301" r:id="rId31"/>
    <p:sldId id="302" r:id="rId32"/>
    <p:sldId id="303" r:id="rId33"/>
    <p:sldId id="304" r:id="rId34"/>
    <p:sldId id="283" r:id="rId35"/>
    <p:sldId id="284" r:id="rId36"/>
    <p:sldId id="285" r:id="rId37"/>
    <p:sldId id="286" r:id="rId38"/>
    <p:sldId id="308" r:id="rId39"/>
    <p:sldId id="287" r:id="rId40"/>
    <p:sldId id="293" r:id="rId41"/>
    <p:sldId id="309" r:id="rId42"/>
    <p:sldId id="310" r:id="rId43"/>
    <p:sldId id="312" r:id="rId44"/>
    <p:sldId id="305" r:id="rId45"/>
    <p:sldId id="313" r:id="rId46"/>
    <p:sldId id="306" r:id="rId47"/>
    <p:sldId id="314" r:id="rId48"/>
    <p:sldId id="307" r:id="rId49"/>
    <p:sldId id="294" r:id="rId50"/>
    <p:sldId id="295" r:id="rId51"/>
    <p:sldId id="315" r:id="rId52"/>
    <p:sldId id="316" r:id="rId53"/>
    <p:sldId id="317" r:id="rId54"/>
  </p:sldIdLst>
  <p:sldSz cx="9144000" cy="6858000" type="screen4x3"/>
  <p:notesSz cx="6858000" cy="9144000"/>
  <p:embeddedFontLst>
    <p:embeddedFont>
      <p:font typeface="Lucida Sans Unicode" panose="020B0602030504020204" pitchFamily="34" charset="0"/>
      <p:regular r:id="rId56"/>
    </p:embeddedFont>
    <p:embeddedFont>
      <p:font typeface="Wingdings 2" panose="05020102010507070707" pitchFamily="18" charset="2"/>
      <p:regular r:id="rId57"/>
    </p:embeddedFont>
    <p:embeddedFont>
      <p:font typeface="Calibri" panose="020F050202020403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
      <p:font typeface="Wingdings 3" panose="05040102010807070707" pitchFamily="18" charset="2"/>
      <p:regular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194"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9425F-8DD5-4049-9BD0-435423AECEA1}" type="datetimeFigureOut">
              <a:rPr lang="en-US" smtClean="0"/>
              <a:pPr/>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D9C890-9A6E-EF4B-8512-AAB80B63317D}" type="slidenum">
              <a:rPr lang="en-US" smtClean="0"/>
              <a:pPr/>
              <a:t>‹#›</a:t>
            </a:fld>
            <a:endParaRPr lang="en-US"/>
          </a:p>
        </p:txBody>
      </p:sp>
    </p:spTree>
    <p:extLst>
      <p:ext uri="{BB962C8B-B14F-4D97-AF65-F5344CB8AC3E}">
        <p14:creationId xmlns:p14="http://schemas.microsoft.com/office/powerpoint/2010/main" val="16405323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D9C890-9A6E-EF4B-8512-AAB80B63317D}"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41ABA4E-CD72-497B-97AA-7213B3980F60}" type="datetimeFigureOut">
              <a:rPr lang="en-US" smtClean="0"/>
              <a:pPr/>
              <a:t>4/26/2016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9D441ED-22D9-48D6-AD92-DEFB122789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2D68CD1-A960-EB4B-B8C1-574AC0D683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2D68CD1-A960-EB4B-B8C1-574AC0D683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2D68CD1-A960-EB4B-B8C1-574AC0D683C8}"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41ABA4E-CD72-497B-97AA-7213B3980F60}" type="datetimeFigureOut">
              <a:rPr lang="en-US" smtClean="0"/>
              <a:pPr/>
              <a:t>4/26/2016</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2D68CD1-A960-EB4B-B8C1-574AC0D683C8}"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2D68CD1-A960-EB4B-B8C1-574AC0D683C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2D68CD1-A960-EB4B-B8C1-574AC0D683C8}"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4BC53E8-B908-B841-AE43-350AFF2A40E8}" type="datetimeFigureOut">
              <a:rPr lang="en-US" smtClean="0"/>
              <a:pPr/>
              <a:t>4/26/2016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2D68CD1-A960-EB4B-B8C1-574AC0D683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4BC53E8-B908-B841-AE43-350AFF2A40E8}" type="datetimeFigureOut">
              <a:rPr lang="en-US" smtClean="0"/>
              <a:pPr/>
              <a:t>4/26/2016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4BC53E8-B908-B841-AE43-350AFF2A40E8}" type="datetimeFigureOut">
              <a:rPr lang="en-US" smtClean="0"/>
              <a:pPr/>
              <a:t>4/26/2016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2D68CD1-A960-EB4B-B8C1-574AC0D683C8}"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4BC53E8-B908-B841-AE43-350AFF2A40E8}" type="datetimeFigureOut">
              <a:rPr lang="en-US" smtClean="0"/>
              <a:pPr/>
              <a:t>4/26/2016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2D68CD1-A960-EB4B-B8C1-574AC0D683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to Economics!</a:t>
            </a:r>
            <a:endParaRPr lang="en-US" dirty="0"/>
          </a:p>
        </p:txBody>
      </p:sp>
      <p:sp>
        <p:nvSpPr>
          <p:cNvPr id="3" name="Subtitle 2"/>
          <p:cNvSpPr>
            <a:spLocks noGrp="1"/>
          </p:cNvSpPr>
          <p:nvPr>
            <p:ph type="subTitle" idx="1"/>
          </p:nvPr>
        </p:nvSpPr>
        <p:spPr/>
        <p:txBody>
          <a:bodyPr/>
          <a:lstStyle/>
          <a:p>
            <a:r>
              <a:rPr lang="en-US" dirty="0" smtClean="0"/>
              <a:t>Mr. Singh</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a:t>
            </a:r>
            <a:r>
              <a:rPr lang="en-US" b="1" dirty="0" smtClean="0"/>
              <a:t>effective </a:t>
            </a:r>
            <a:r>
              <a:rPr lang="en-US" dirty="0" smtClean="0"/>
              <a:t>use of resources</a:t>
            </a:r>
          </a:p>
          <a:p>
            <a:pPr lvl="1"/>
            <a:r>
              <a:rPr lang="en-US" dirty="0" smtClean="0"/>
              <a:t>When we consume a certain amount of resources and achieve the desired result</a:t>
            </a:r>
          </a:p>
          <a:p>
            <a:r>
              <a:rPr lang="en-US" dirty="0" smtClean="0"/>
              <a:t>The </a:t>
            </a:r>
            <a:r>
              <a:rPr lang="en-US" b="1" dirty="0" smtClean="0"/>
              <a:t>efficient </a:t>
            </a:r>
            <a:r>
              <a:rPr lang="en-US" dirty="0" smtClean="0"/>
              <a:t>use of resources</a:t>
            </a:r>
          </a:p>
          <a:p>
            <a:pPr lvl="1"/>
            <a:r>
              <a:rPr lang="en-US" dirty="0" smtClean="0"/>
              <a:t>When we use the bare minimum of resources to achieve the desired result.</a:t>
            </a:r>
          </a:p>
          <a:p>
            <a:r>
              <a:rPr lang="en-US" dirty="0" smtClean="0"/>
              <a:t>The economic imperative is to achieve the right goals (effectiveness) in the right way (efficiency)</a:t>
            </a:r>
            <a:endParaRPr lang="en-US" dirty="0"/>
          </a:p>
        </p:txBody>
      </p:sp>
      <p:sp>
        <p:nvSpPr>
          <p:cNvPr id="2" name="Title 1"/>
          <p:cNvSpPr>
            <a:spLocks noGrp="1"/>
          </p:cNvSpPr>
          <p:nvPr>
            <p:ph type="title"/>
          </p:nvPr>
        </p:nvSpPr>
        <p:spPr/>
        <p:txBody>
          <a:bodyPr/>
          <a:lstStyle/>
          <a:p>
            <a:r>
              <a:rPr lang="en-US" dirty="0" smtClean="0"/>
              <a:t>Effective vs. Efficient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2" y="2133601"/>
            <a:ext cx="7345363" cy="1987717"/>
          </a:xfrm>
        </p:spPr>
        <p:txBody>
          <a:bodyPr>
            <a:normAutofit lnSpcReduction="10000"/>
          </a:bodyPr>
          <a:lstStyle/>
          <a:p>
            <a:r>
              <a:rPr lang="en-US" dirty="0" smtClean="0"/>
              <a:t>The sum of all that is lost from taking one course of action over another</a:t>
            </a:r>
          </a:p>
          <a:p>
            <a:pPr lvl="1"/>
            <a:r>
              <a:rPr lang="en-US" dirty="0" smtClean="0"/>
              <a:t>When making economic decisions we must consider not only what we will gain, but also what we will lose.</a:t>
            </a:r>
            <a:endParaRPr lang="en-US" dirty="0"/>
          </a:p>
        </p:txBody>
      </p:sp>
      <p:sp>
        <p:nvSpPr>
          <p:cNvPr id="2" name="Title 1"/>
          <p:cNvSpPr>
            <a:spLocks noGrp="1"/>
          </p:cNvSpPr>
          <p:nvPr>
            <p:ph type="title"/>
          </p:nvPr>
        </p:nvSpPr>
        <p:spPr/>
        <p:txBody>
          <a:bodyPr/>
          <a:lstStyle/>
          <a:p>
            <a:r>
              <a:rPr lang="en-US" dirty="0" smtClean="0"/>
              <a:t>Opportunity Cost</a:t>
            </a:r>
            <a:endParaRPr lang="en-US" dirty="0"/>
          </a:p>
        </p:txBody>
      </p:sp>
      <p:pic>
        <p:nvPicPr>
          <p:cNvPr id="4" name="Picture 3"/>
          <p:cNvPicPr>
            <a:picLocks noChangeAspect="1"/>
          </p:cNvPicPr>
          <p:nvPr/>
        </p:nvPicPr>
        <p:blipFill>
          <a:blip r:embed="rId2" cstate="print"/>
          <a:stretch>
            <a:fillRect/>
          </a:stretch>
        </p:blipFill>
        <p:spPr>
          <a:xfrm>
            <a:off x="765328" y="3776516"/>
            <a:ext cx="7618365" cy="2464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You have $2000 and 3 options to spend it:</a:t>
            </a:r>
          </a:p>
          <a:p>
            <a:pPr lvl="1"/>
            <a:r>
              <a:rPr lang="en-US" dirty="0" smtClean="0"/>
              <a:t>Take a 2 week vacation in Cuba</a:t>
            </a:r>
          </a:p>
          <a:p>
            <a:pPr lvl="1"/>
            <a:r>
              <a:rPr lang="en-US" dirty="0" smtClean="0"/>
              <a:t>Buy a DVD player and a home-theatre system</a:t>
            </a:r>
          </a:p>
          <a:p>
            <a:pPr lvl="1"/>
            <a:r>
              <a:rPr lang="en-US" dirty="0" smtClean="0"/>
              <a:t>Finance yourself to spend a summer working in Africa</a:t>
            </a:r>
          </a:p>
        </p:txBody>
      </p:sp>
      <p:sp>
        <p:nvSpPr>
          <p:cNvPr id="2" name="Title 1"/>
          <p:cNvSpPr>
            <a:spLocks noGrp="1"/>
          </p:cNvSpPr>
          <p:nvPr>
            <p:ph type="title"/>
          </p:nvPr>
        </p:nvSpPr>
        <p:spPr/>
        <p:txBody>
          <a:bodyPr>
            <a:normAutofit/>
          </a:bodyPr>
          <a:lstStyle/>
          <a:p>
            <a:r>
              <a:rPr lang="en-US" dirty="0" smtClean="0"/>
              <a:t>Example of Opportunity Cost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667000" y="2666765"/>
            <a:ext cx="3810000" cy="3594100"/>
          </a:xfrm>
          <a:prstGeom prst="rect">
            <a:avLst/>
          </a:prstGeom>
        </p:spPr>
      </p:pic>
      <p:pic>
        <p:nvPicPr>
          <p:cNvPr id="5" name="Picture 4"/>
          <p:cNvPicPr>
            <a:picLocks noChangeAspect="1"/>
          </p:cNvPicPr>
          <p:nvPr/>
        </p:nvPicPr>
        <p:blipFill>
          <a:blip r:embed="rId3" cstate="print"/>
          <a:stretch>
            <a:fillRect/>
          </a:stretch>
        </p:blipFill>
        <p:spPr>
          <a:xfrm>
            <a:off x="517407" y="1358634"/>
            <a:ext cx="2432991" cy="1619045"/>
          </a:xfrm>
          <a:prstGeom prst="rect">
            <a:avLst/>
          </a:prstGeom>
        </p:spPr>
      </p:pic>
      <p:pic>
        <p:nvPicPr>
          <p:cNvPr id="6" name="Picture 5"/>
          <p:cNvPicPr>
            <a:picLocks noChangeAspect="1"/>
          </p:cNvPicPr>
          <p:nvPr/>
        </p:nvPicPr>
        <p:blipFill>
          <a:blip r:embed="rId4" cstate="print"/>
          <a:stretch>
            <a:fillRect/>
          </a:stretch>
        </p:blipFill>
        <p:spPr>
          <a:xfrm>
            <a:off x="3170296" y="681095"/>
            <a:ext cx="2539530" cy="1691764"/>
          </a:xfrm>
          <a:prstGeom prst="rect">
            <a:avLst/>
          </a:prstGeom>
        </p:spPr>
      </p:pic>
      <p:pic>
        <p:nvPicPr>
          <p:cNvPr id="7" name="Picture 6"/>
          <p:cNvPicPr>
            <a:picLocks noChangeAspect="1"/>
          </p:cNvPicPr>
          <p:nvPr/>
        </p:nvPicPr>
        <p:blipFill>
          <a:blip r:embed="rId5" cstate="print"/>
          <a:stretch>
            <a:fillRect/>
          </a:stretch>
        </p:blipFill>
        <p:spPr>
          <a:xfrm>
            <a:off x="5942235" y="1358634"/>
            <a:ext cx="2609100" cy="16306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Whichever one you choose, you’ll have to do without the other two.</a:t>
            </a:r>
          </a:p>
          <a:p>
            <a:r>
              <a:rPr lang="en-US" dirty="0" smtClean="0"/>
              <a:t>The opportunity cost of your vacation is the satisfaction lost from not doing your “next best” alternative.</a:t>
            </a:r>
          </a:p>
          <a:p>
            <a:pPr lvl="1"/>
            <a:r>
              <a:rPr lang="en-US" dirty="0" smtClean="0"/>
              <a:t>It will also include earnings lost during vacation.</a:t>
            </a:r>
          </a:p>
          <a:p>
            <a:endParaRPr lang="en-US" dirty="0"/>
          </a:p>
        </p:txBody>
      </p:sp>
      <p:sp>
        <p:nvSpPr>
          <p:cNvPr id="2" name="Title 1"/>
          <p:cNvSpPr>
            <a:spLocks noGrp="1"/>
          </p:cNvSpPr>
          <p:nvPr>
            <p:ph type="title"/>
          </p:nvPr>
        </p:nvSpPr>
        <p:spPr/>
        <p:txBody>
          <a:bodyPr>
            <a:normAutofit/>
          </a:bodyPr>
          <a:lstStyle/>
          <a:p>
            <a:r>
              <a:rPr lang="en-US" dirty="0" smtClean="0"/>
              <a:t>Example of Opportunity Cost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3683452" cy="3931920"/>
          </a:xfrm>
        </p:spPr>
        <p:txBody>
          <a:bodyPr>
            <a:normAutofit fontScale="92500" lnSpcReduction="20000"/>
          </a:bodyPr>
          <a:lstStyle/>
          <a:p>
            <a:r>
              <a:rPr lang="en-US" dirty="0" smtClean="0"/>
              <a:t>Two sides of the economic coin</a:t>
            </a:r>
          </a:p>
          <a:p>
            <a:r>
              <a:rPr lang="en-US" dirty="0" smtClean="0"/>
              <a:t>Both are used to explain human </a:t>
            </a:r>
            <a:r>
              <a:rPr lang="en-US" dirty="0" err="1" smtClean="0"/>
              <a:t>behaviour</a:t>
            </a:r>
            <a:r>
              <a:rPr lang="en-US" dirty="0" smtClean="0"/>
              <a:t> and assist in rational decision making</a:t>
            </a:r>
          </a:p>
          <a:p>
            <a:r>
              <a:rPr lang="en-US" dirty="0" smtClean="0"/>
              <a:t>There are two branches of economics, one based on facts, and the other values</a:t>
            </a:r>
            <a:endParaRPr lang="en-US" dirty="0"/>
          </a:p>
        </p:txBody>
      </p:sp>
      <p:sp>
        <p:nvSpPr>
          <p:cNvPr id="2" name="Title 1"/>
          <p:cNvSpPr>
            <a:spLocks noGrp="1"/>
          </p:cNvSpPr>
          <p:nvPr>
            <p:ph type="title"/>
          </p:nvPr>
        </p:nvSpPr>
        <p:spPr/>
        <p:txBody>
          <a:bodyPr/>
          <a:lstStyle/>
          <a:p>
            <a:r>
              <a:rPr lang="en-US" dirty="0" smtClean="0"/>
              <a:t>Facts and Values</a:t>
            </a:r>
            <a:endParaRPr lang="en-US" dirty="0"/>
          </a:p>
        </p:txBody>
      </p:sp>
      <p:pic>
        <p:nvPicPr>
          <p:cNvPr id="4" name="Picture 3"/>
          <p:cNvPicPr>
            <a:picLocks noChangeAspect="1"/>
          </p:cNvPicPr>
          <p:nvPr/>
        </p:nvPicPr>
        <p:blipFill>
          <a:blip r:embed="rId2" cstate="print"/>
          <a:stretch>
            <a:fillRect/>
          </a:stretch>
        </p:blipFill>
        <p:spPr>
          <a:xfrm>
            <a:off x="4919534" y="2270929"/>
            <a:ext cx="3644213" cy="3374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Analytical (or positive) economics </a:t>
            </a:r>
            <a:r>
              <a:rPr lang="en-US" dirty="0" smtClean="0"/>
              <a:t>deals with </a:t>
            </a:r>
            <a:r>
              <a:rPr lang="en-US" u="sng" dirty="0" smtClean="0"/>
              <a:t>facts</a:t>
            </a:r>
            <a:r>
              <a:rPr lang="en-US" dirty="0" smtClean="0"/>
              <a:t> and direct observation of the world around us</a:t>
            </a:r>
          </a:p>
          <a:p>
            <a:r>
              <a:rPr lang="en-US" dirty="0" smtClean="0"/>
              <a:t>It is concerned with 2 types of statements:</a:t>
            </a:r>
          </a:p>
          <a:p>
            <a:pPr lvl="1"/>
            <a:r>
              <a:rPr lang="en-US" i="1" dirty="0" smtClean="0"/>
              <a:t>Descriptive statements</a:t>
            </a:r>
            <a:r>
              <a:rPr lang="en-US" dirty="0" smtClean="0"/>
              <a:t>: portray things as they are in the present and have been in the past</a:t>
            </a:r>
          </a:p>
          <a:p>
            <a:pPr lvl="1"/>
            <a:r>
              <a:rPr lang="en-US" i="1" dirty="0" smtClean="0"/>
              <a:t>Conditional statements</a:t>
            </a:r>
            <a:r>
              <a:rPr lang="en-US" dirty="0" smtClean="0"/>
              <a:t>: forecasts based on the careful analysis of economic </a:t>
            </a:r>
            <a:r>
              <a:rPr lang="en-US" dirty="0" err="1" smtClean="0"/>
              <a:t>behaviour</a:t>
            </a:r>
            <a:endParaRPr lang="en-US" dirty="0"/>
          </a:p>
        </p:txBody>
      </p:sp>
      <p:sp>
        <p:nvSpPr>
          <p:cNvPr id="2" name="Title 1"/>
          <p:cNvSpPr>
            <a:spLocks noGrp="1"/>
          </p:cNvSpPr>
          <p:nvPr>
            <p:ph type="title"/>
          </p:nvPr>
        </p:nvSpPr>
        <p:spPr/>
        <p:txBody>
          <a:bodyPr/>
          <a:lstStyle/>
          <a:p>
            <a:r>
              <a:rPr lang="en-US" dirty="0" smtClean="0"/>
              <a:t>Analytical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Normative (or policy) economics </a:t>
            </a:r>
            <a:r>
              <a:rPr lang="en-US" dirty="0" smtClean="0"/>
              <a:t>deals with statements that contain </a:t>
            </a:r>
            <a:r>
              <a:rPr lang="en-US" u="sng" dirty="0" smtClean="0"/>
              <a:t>value</a:t>
            </a:r>
            <a:r>
              <a:rPr lang="en-US" dirty="0" smtClean="0"/>
              <a:t> judgments</a:t>
            </a:r>
          </a:p>
          <a:p>
            <a:r>
              <a:rPr lang="en-US" i="1" dirty="0" smtClean="0"/>
              <a:t>Normative statements</a:t>
            </a:r>
            <a:r>
              <a:rPr lang="en-US" dirty="0" smtClean="0"/>
              <a:t>: express what a particular economist or group of economists thinks should be the case, based on their value judgments.</a:t>
            </a:r>
          </a:p>
          <a:p>
            <a:endParaRPr lang="en-US" dirty="0"/>
          </a:p>
        </p:txBody>
      </p:sp>
      <p:sp>
        <p:nvSpPr>
          <p:cNvPr id="2" name="Title 1"/>
          <p:cNvSpPr>
            <a:spLocks noGrp="1"/>
          </p:cNvSpPr>
          <p:nvPr>
            <p:ph type="title"/>
          </p:nvPr>
        </p:nvSpPr>
        <p:spPr/>
        <p:txBody>
          <a:bodyPr/>
          <a:lstStyle/>
          <a:p>
            <a:r>
              <a:rPr lang="en-US" dirty="0" smtClean="0"/>
              <a:t>Normative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So far we’ve focused on the social aspect of economics.  Let’s move on to the science side of it.</a:t>
            </a:r>
          </a:p>
          <a:p>
            <a:r>
              <a:rPr lang="en-US" dirty="0" smtClean="0"/>
              <a:t>A discipline is called a science based not on </a:t>
            </a:r>
            <a:r>
              <a:rPr lang="en-US" u="sng" dirty="0" smtClean="0"/>
              <a:t>what</a:t>
            </a:r>
            <a:r>
              <a:rPr lang="en-US" dirty="0" smtClean="0"/>
              <a:t> it studies, but </a:t>
            </a:r>
            <a:r>
              <a:rPr lang="en-US" u="sng" dirty="0" smtClean="0"/>
              <a:t>how</a:t>
            </a:r>
            <a:r>
              <a:rPr lang="en-US" dirty="0" smtClean="0"/>
              <a:t> it studies it.</a:t>
            </a:r>
          </a:p>
          <a:p>
            <a:pPr lvl="1"/>
            <a:r>
              <a:rPr lang="en-US" dirty="0" smtClean="0"/>
              <a:t>i.e. not on its subject matter but on its method</a:t>
            </a:r>
          </a:p>
          <a:p>
            <a:r>
              <a:rPr lang="en-US" dirty="0" smtClean="0"/>
              <a:t>Economics, like all sciences, uses a common investigative approach called </a:t>
            </a:r>
            <a:r>
              <a:rPr lang="en-US" u="sng" dirty="0" smtClean="0"/>
              <a:t>the scientific method</a:t>
            </a:r>
            <a:r>
              <a:rPr lang="en-US" dirty="0" smtClean="0"/>
              <a:t>.</a:t>
            </a:r>
            <a:endParaRPr lang="en-US" dirty="0"/>
          </a:p>
        </p:txBody>
      </p:sp>
      <p:sp>
        <p:nvSpPr>
          <p:cNvPr id="2" name="Title 1"/>
          <p:cNvSpPr>
            <a:spLocks noGrp="1"/>
          </p:cNvSpPr>
          <p:nvPr>
            <p:ph type="title"/>
          </p:nvPr>
        </p:nvSpPr>
        <p:spPr/>
        <p:txBody>
          <a:bodyPr>
            <a:normAutofit/>
          </a:bodyPr>
          <a:lstStyle/>
          <a:p>
            <a:r>
              <a:rPr lang="en-US" dirty="0" smtClean="0"/>
              <a:t>The Science of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4070322" cy="3931920"/>
          </a:xfrm>
        </p:spPr>
        <p:txBody>
          <a:bodyPr>
            <a:normAutofit fontScale="92500" lnSpcReduction="20000"/>
          </a:bodyPr>
          <a:lstStyle/>
          <a:p>
            <a:r>
              <a:rPr lang="en-US" dirty="0" smtClean="0"/>
              <a:t>The scientific method has 4 basic components</a:t>
            </a:r>
          </a:p>
          <a:p>
            <a:r>
              <a:rPr lang="en-US" dirty="0" smtClean="0"/>
              <a:t>Observation</a:t>
            </a:r>
          </a:p>
          <a:p>
            <a:pPr lvl="1"/>
            <a:r>
              <a:rPr lang="en-US" dirty="0" smtClean="0"/>
              <a:t>Ask a question</a:t>
            </a:r>
          </a:p>
          <a:p>
            <a:r>
              <a:rPr lang="en-US" dirty="0" smtClean="0"/>
              <a:t>Data collection</a:t>
            </a:r>
          </a:p>
          <a:p>
            <a:pPr lvl="1"/>
            <a:r>
              <a:rPr lang="en-US" dirty="0" smtClean="0"/>
              <a:t>Collect evidence</a:t>
            </a:r>
          </a:p>
          <a:p>
            <a:r>
              <a:rPr lang="en-US" dirty="0" smtClean="0"/>
              <a:t>Explanation</a:t>
            </a:r>
          </a:p>
          <a:p>
            <a:pPr lvl="1"/>
            <a:r>
              <a:rPr lang="en-US" dirty="0" smtClean="0"/>
              <a:t>Make a hypothesis</a:t>
            </a:r>
          </a:p>
          <a:p>
            <a:r>
              <a:rPr lang="en-US" dirty="0" smtClean="0"/>
              <a:t>Verification</a:t>
            </a:r>
          </a:p>
          <a:p>
            <a:pPr lvl="1"/>
            <a:r>
              <a:rPr lang="en-US" dirty="0" smtClean="0"/>
              <a:t>Test the hypothesis</a:t>
            </a:r>
            <a:endParaRPr lang="en-US" dirty="0"/>
          </a:p>
        </p:txBody>
      </p:sp>
      <p:sp>
        <p:nvSpPr>
          <p:cNvPr id="2" name="Title 1"/>
          <p:cNvSpPr>
            <a:spLocks noGrp="1"/>
          </p:cNvSpPr>
          <p:nvPr>
            <p:ph type="title"/>
          </p:nvPr>
        </p:nvSpPr>
        <p:spPr/>
        <p:txBody>
          <a:bodyPr/>
          <a:lstStyle/>
          <a:p>
            <a:r>
              <a:rPr lang="en-US" dirty="0" smtClean="0"/>
              <a:t>The Scientific Method</a:t>
            </a:r>
            <a:endParaRPr lang="en-US" dirty="0"/>
          </a:p>
        </p:txBody>
      </p:sp>
      <p:pic>
        <p:nvPicPr>
          <p:cNvPr id="4" name="Picture 3"/>
          <p:cNvPicPr>
            <a:picLocks noChangeAspect="1"/>
          </p:cNvPicPr>
          <p:nvPr/>
        </p:nvPicPr>
        <p:blipFill>
          <a:blip r:embed="rId2" cstate="print"/>
          <a:stretch>
            <a:fillRect/>
          </a:stretch>
        </p:blipFill>
        <p:spPr>
          <a:xfrm>
            <a:off x="5822132" y="1858799"/>
            <a:ext cx="1831158" cy="2288947"/>
          </a:xfrm>
          <a:prstGeom prst="rect">
            <a:avLst/>
          </a:prstGeom>
        </p:spPr>
      </p:pic>
      <p:pic>
        <p:nvPicPr>
          <p:cNvPr id="5" name="Picture 4"/>
          <p:cNvPicPr>
            <a:picLocks noChangeAspect="1"/>
          </p:cNvPicPr>
          <p:nvPr/>
        </p:nvPicPr>
        <p:blipFill>
          <a:blip r:embed="rId3" cstate="print"/>
          <a:stretch>
            <a:fillRect/>
          </a:stretch>
        </p:blipFill>
        <p:spPr>
          <a:xfrm>
            <a:off x="5240661" y="4353307"/>
            <a:ext cx="3004814" cy="1880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Unit 1: The Nature of Economics and the Economy</a:t>
            </a:r>
            <a:endParaRPr lang="en-US" dirty="0"/>
          </a:p>
        </p:txBody>
      </p:sp>
      <p:sp>
        <p:nvSpPr>
          <p:cNvPr id="5" name="Subtitle 4"/>
          <p:cNvSpPr>
            <a:spLocks noGrp="1"/>
          </p:cNvSpPr>
          <p:nvPr>
            <p:ph type="subTitle" idx="1"/>
          </p:nvPr>
        </p:nvSpPr>
        <p:spPr/>
        <p:txBody>
          <a:bodyPr>
            <a:normAutofit fontScale="77500" lnSpcReduction="20000"/>
          </a:bodyPr>
          <a:lstStyle/>
          <a:p>
            <a:r>
              <a:rPr lang="en-US" dirty="0" smtClean="0"/>
              <a:t>Chapter 1: Basic Principles of Economics</a:t>
            </a:r>
          </a:p>
          <a:p>
            <a:r>
              <a:rPr lang="en-US" dirty="0" smtClean="0"/>
              <a:t>Chapter 2: Productive Resources and Economic Systems</a:t>
            </a:r>
          </a:p>
          <a:p>
            <a:r>
              <a:rPr lang="en-US" dirty="0" smtClean="0"/>
              <a:t>Chapter 3: The Evolution of Economic Thought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2386" y="2133601"/>
            <a:ext cx="3973089" cy="3931920"/>
          </a:xfrm>
        </p:spPr>
        <p:txBody>
          <a:bodyPr>
            <a:normAutofit fontScale="92500" lnSpcReduction="10000"/>
          </a:bodyPr>
          <a:lstStyle/>
          <a:p>
            <a:r>
              <a:rPr lang="en-US" dirty="0" smtClean="0"/>
              <a:t>Math is often used in economics to help us recognize and explain number patterns and statistical relationships</a:t>
            </a:r>
          </a:p>
          <a:p>
            <a:r>
              <a:rPr lang="en-US" dirty="0" smtClean="0"/>
              <a:t>However, this is applied math, not theoretical math</a:t>
            </a:r>
          </a:p>
          <a:p>
            <a:pPr lvl="1"/>
            <a:r>
              <a:rPr lang="en-US" dirty="0" smtClean="0"/>
              <a:t>Non-math majors need not fear!</a:t>
            </a:r>
            <a:endParaRPr lang="en-US" dirty="0"/>
          </a:p>
        </p:txBody>
      </p:sp>
      <p:sp>
        <p:nvSpPr>
          <p:cNvPr id="2" name="Title 1"/>
          <p:cNvSpPr>
            <a:spLocks noGrp="1"/>
          </p:cNvSpPr>
          <p:nvPr>
            <p:ph type="title"/>
          </p:nvPr>
        </p:nvSpPr>
        <p:spPr/>
        <p:txBody>
          <a:bodyPr/>
          <a:lstStyle/>
          <a:p>
            <a:r>
              <a:rPr lang="en-US" dirty="0" smtClean="0"/>
              <a:t>Math in Economics</a:t>
            </a:r>
            <a:endParaRPr lang="en-US" dirty="0"/>
          </a:p>
        </p:txBody>
      </p:sp>
      <p:pic>
        <p:nvPicPr>
          <p:cNvPr id="5" name="Picture 4"/>
          <p:cNvPicPr>
            <a:picLocks noChangeAspect="1"/>
          </p:cNvPicPr>
          <p:nvPr/>
        </p:nvPicPr>
        <p:blipFill>
          <a:blip r:embed="rId2" cstate="print"/>
          <a:stretch>
            <a:fillRect/>
          </a:stretch>
        </p:blipFill>
        <p:spPr>
          <a:xfrm>
            <a:off x="591221" y="2287752"/>
            <a:ext cx="3372753" cy="3372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is good for everyone is good for the individual and vice versa</a:t>
            </a:r>
          </a:p>
          <a:p>
            <a:r>
              <a:rPr lang="en-US" dirty="0" smtClean="0"/>
              <a:t>Ex: Free trade can benefit Canadian society by resulting in lower prices for certain goods.  However, some Canadians may lose their jobs because cheaper foreign goods are now available to compete with the more expensive goods produced in Canada.</a:t>
            </a:r>
            <a:endParaRPr lang="en-US" dirty="0"/>
          </a:p>
        </p:txBody>
      </p:sp>
      <p:sp>
        <p:nvSpPr>
          <p:cNvPr id="2" name="Title 1"/>
          <p:cNvSpPr>
            <a:spLocks noGrp="1"/>
          </p:cNvSpPr>
          <p:nvPr>
            <p:ph type="title"/>
          </p:nvPr>
        </p:nvSpPr>
        <p:spPr/>
        <p:txBody>
          <a:bodyPr>
            <a:normAutofit/>
          </a:bodyPr>
          <a:lstStyle/>
          <a:p>
            <a:r>
              <a:rPr lang="en-US" dirty="0" smtClean="0"/>
              <a:t>The Fallacy of Composition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scientific method is used to prove hypotheses/generalizations that attempt to explain economic realities.</a:t>
            </a:r>
          </a:p>
          <a:p>
            <a:r>
              <a:rPr lang="en-US" dirty="0" smtClean="0"/>
              <a:t>After they have been proven, these generalizations become economic principles, laws, or theories.</a:t>
            </a:r>
          </a:p>
          <a:p>
            <a:r>
              <a:rPr lang="en-US" dirty="0" smtClean="0"/>
              <a:t>A </a:t>
            </a:r>
            <a:r>
              <a:rPr lang="en-US" b="1" dirty="0" smtClean="0"/>
              <a:t>fallacy </a:t>
            </a:r>
            <a:r>
              <a:rPr lang="en-US" dirty="0" smtClean="0"/>
              <a:t>is a hypothesis that has been proven </a:t>
            </a:r>
            <a:r>
              <a:rPr lang="en-US" u="sng" dirty="0" smtClean="0"/>
              <a:t>false</a:t>
            </a:r>
            <a:r>
              <a:rPr lang="en-US" dirty="0" smtClean="0"/>
              <a:t>, but it still accepted by many people because it appears to make sense.</a:t>
            </a:r>
            <a:endParaRPr lang="en-US" dirty="0"/>
          </a:p>
        </p:txBody>
      </p:sp>
      <p:sp>
        <p:nvSpPr>
          <p:cNvPr id="2" name="Title 1"/>
          <p:cNvSpPr>
            <a:spLocks noGrp="1"/>
          </p:cNvSpPr>
          <p:nvPr>
            <p:ph type="title"/>
          </p:nvPr>
        </p:nvSpPr>
        <p:spPr/>
        <p:txBody>
          <a:bodyPr>
            <a:normAutofit fontScale="90000"/>
          </a:bodyPr>
          <a:lstStyle/>
          <a:p>
            <a:r>
              <a:rPr lang="en-US" dirty="0" smtClean="0"/>
              <a:t>Basic Fallacies, Laws, and Theories of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What occurs before some event is logically the cause of it</a:t>
            </a:r>
          </a:p>
          <a:p>
            <a:pPr lvl="1"/>
            <a:r>
              <a:rPr lang="en-US" dirty="0" smtClean="0"/>
              <a:t>Also called cause-and-effect fallacy</a:t>
            </a:r>
          </a:p>
          <a:p>
            <a:r>
              <a:rPr lang="en-US" dirty="0" smtClean="0"/>
              <a:t>Derived from Latin phrase </a:t>
            </a:r>
            <a:r>
              <a:rPr lang="en-US" i="1" dirty="0" smtClean="0"/>
              <a:t>post hoc ergo propter hoc </a:t>
            </a:r>
            <a:r>
              <a:rPr lang="en-US" dirty="0" smtClean="0"/>
              <a:t>meaning “after this therefore because of this”</a:t>
            </a:r>
          </a:p>
          <a:p>
            <a:r>
              <a:rPr lang="en-US" dirty="0" smtClean="0"/>
              <a:t>Ex: A newly elected government takes credit for improving the economy.  Since the economy improved after the election, so the reasoning goes, the election result must have been responsible.  However, the relationship between the two events may be more a coincidence than cause and effect.</a:t>
            </a:r>
            <a:endParaRPr lang="en-US" dirty="0"/>
          </a:p>
        </p:txBody>
      </p:sp>
      <p:sp>
        <p:nvSpPr>
          <p:cNvPr id="2" name="Title 1"/>
          <p:cNvSpPr>
            <a:spLocks noGrp="1"/>
          </p:cNvSpPr>
          <p:nvPr>
            <p:ph type="title"/>
          </p:nvPr>
        </p:nvSpPr>
        <p:spPr/>
        <p:txBody>
          <a:bodyPr/>
          <a:lstStyle/>
          <a:p>
            <a:r>
              <a:rPr lang="en-US" dirty="0" smtClean="0"/>
              <a:t>The Post Hoc Fallacy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particular event has one cause</a:t>
            </a:r>
          </a:p>
          <a:p>
            <a:r>
              <a:rPr lang="en-US" dirty="0" smtClean="0"/>
              <a:t>Ex: A historian may argue that the stock market crash of 1929 caused the Great Depression of the 1930s, but this is an oversimplification.  Many other factors contributed to the Great Depression.</a:t>
            </a:r>
          </a:p>
          <a:p>
            <a:pPr lvl="1"/>
            <a:r>
              <a:rPr lang="en-US" dirty="0" smtClean="0"/>
              <a:t>However, since there was a meaningful connection between the stock market crash and the Great Depression, this is an example of the fallacy of single causation rather than the post hoc fallacy.</a:t>
            </a:r>
            <a:endParaRPr lang="en-US" dirty="0"/>
          </a:p>
        </p:txBody>
      </p:sp>
      <p:sp>
        <p:nvSpPr>
          <p:cNvPr id="2" name="Title 1"/>
          <p:cNvSpPr>
            <a:spLocks noGrp="1"/>
          </p:cNvSpPr>
          <p:nvPr>
            <p:ph type="title"/>
          </p:nvPr>
        </p:nvSpPr>
        <p:spPr/>
        <p:txBody>
          <a:bodyPr>
            <a:normAutofit/>
          </a:bodyPr>
          <a:lstStyle/>
          <a:p>
            <a:r>
              <a:rPr lang="en-US" dirty="0" smtClean="0"/>
              <a:t>The Fallacy of Single Causation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Name That Fallacy!</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An economic crisis in Japan caused the 1998 decline of the Canadian dollar in international money markets.</a:t>
            </a:r>
          </a:p>
          <a:p>
            <a:endParaRPr lang="en-US" dirty="0" smtClean="0"/>
          </a:p>
          <a:p>
            <a:r>
              <a:rPr lang="en-US" dirty="0" smtClean="0"/>
              <a:t>The Fallacy of Single Causation</a:t>
            </a:r>
            <a:endParaRPr lang="en-US" dirty="0"/>
          </a:p>
        </p:txBody>
      </p:sp>
      <p:sp>
        <p:nvSpPr>
          <p:cNvPr id="2" name="Title 1"/>
          <p:cNvSpPr>
            <a:spLocks noGrp="1"/>
          </p:cNvSpPr>
          <p:nvPr>
            <p:ph type="title"/>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What is good for General Motors is good for the Canadian economy.</a:t>
            </a:r>
          </a:p>
          <a:p>
            <a:pPr lvl="0"/>
            <a:endParaRPr lang="en-US" sz="2800" dirty="0" smtClean="0"/>
          </a:p>
          <a:p>
            <a:r>
              <a:rPr lang="en-US" sz="2600" dirty="0" smtClean="0"/>
              <a:t>The Fallacy of Composition</a:t>
            </a:r>
            <a:endParaRPr lang="en-US" sz="3000" dirty="0" smtClean="0"/>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1"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Victoria, British Columbia, has one of the highest death rates in the country, therefore, it must be unhealthy to live there.</a:t>
            </a:r>
            <a:endParaRPr lang="en-US" sz="2800" dirty="0" smtClean="0"/>
          </a:p>
          <a:p>
            <a:endParaRPr lang="en-US" sz="2600" dirty="0" smtClean="0"/>
          </a:p>
          <a:p>
            <a:r>
              <a:rPr lang="en-US" sz="2600" dirty="0" smtClean="0"/>
              <a:t>The Post Hoc Fallacy</a:t>
            </a:r>
            <a:endParaRPr lang="en-US" sz="3000" dirty="0" smtClean="0"/>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Sarah found the work experience she got through her school’s co-operative education program to be of great personal benefit.  Co-operative education should be a compulsory requirement for all secondary school students.</a:t>
            </a:r>
          </a:p>
          <a:p>
            <a:endParaRPr lang="en-US" dirty="0" smtClean="0"/>
          </a:p>
          <a:p>
            <a:r>
              <a:rPr lang="en-US" dirty="0" smtClean="0"/>
              <a:t>The Fallacy of Composition </a:t>
            </a:r>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Overview</a:t>
            </a:r>
          </a:p>
          <a:p>
            <a:pPr lvl="1"/>
            <a:r>
              <a:rPr lang="en-US" dirty="0" smtClean="0"/>
              <a:t>The importance of economics as a social science</a:t>
            </a:r>
          </a:p>
          <a:p>
            <a:pPr lvl="1"/>
            <a:r>
              <a:rPr lang="en-US" dirty="0" smtClean="0"/>
              <a:t>Understanding how an economy works</a:t>
            </a:r>
          </a:p>
          <a:p>
            <a:pPr lvl="1"/>
            <a:r>
              <a:rPr lang="en-US" dirty="0" smtClean="0"/>
              <a:t>Thinking like an economist</a:t>
            </a:r>
          </a:p>
          <a:p>
            <a:pPr lvl="1"/>
            <a:r>
              <a:rPr lang="en-US" dirty="0" smtClean="0"/>
              <a:t>Models to explore basic economic laws and fallacies</a:t>
            </a:r>
          </a:p>
          <a:p>
            <a:pPr>
              <a:buNone/>
            </a:pPr>
            <a:endParaRPr lang="en-US" dirty="0"/>
          </a:p>
        </p:txBody>
      </p:sp>
      <p:sp>
        <p:nvSpPr>
          <p:cNvPr id="2" name="Title 1"/>
          <p:cNvSpPr>
            <a:spLocks noGrp="1"/>
          </p:cNvSpPr>
          <p:nvPr>
            <p:ph type="title"/>
          </p:nvPr>
        </p:nvSpPr>
        <p:spPr/>
        <p:txBody>
          <a:bodyPr>
            <a:normAutofit fontScale="90000"/>
          </a:bodyPr>
          <a:lstStyle/>
          <a:p>
            <a:r>
              <a:rPr lang="en-US" dirty="0" smtClean="0"/>
              <a:t>Chapter 1: Basic Principle of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A multi-car accident on the Trans-Canada highway was caused by the bad weather.</a:t>
            </a:r>
            <a:endParaRPr lang="en-US" sz="2800" dirty="0" smtClean="0"/>
          </a:p>
          <a:p>
            <a:endParaRPr lang="en-US" sz="2600" dirty="0" smtClean="0"/>
          </a:p>
          <a:p>
            <a:r>
              <a:rPr lang="en-US" sz="2600" dirty="0" smtClean="0"/>
              <a:t>The Fallacy of Single Causation</a:t>
            </a:r>
            <a:endParaRPr lang="en-US" sz="3000" dirty="0" smtClean="0"/>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If every Canadian worker received a 10% pay increase, the nation as a whole would be better off.</a:t>
            </a:r>
            <a:endParaRPr lang="en-US" sz="2800" dirty="0" smtClean="0"/>
          </a:p>
          <a:p>
            <a:endParaRPr lang="en-US" sz="2600" dirty="0" smtClean="0"/>
          </a:p>
          <a:p>
            <a:r>
              <a:rPr lang="en-US" sz="2600" dirty="0" smtClean="0"/>
              <a:t>The Fallacy of Composition</a:t>
            </a:r>
            <a:endParaRPr lang="en-US" sz="3000" dirty="0" smtClean="0"/>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The four components of the scientific method first outlined by Francis Bacon are observation, data collection, explanation, and verification.  Although scientists today use many different processes to make their discoveries, they almost always make use of the four steps outlined by Bacon.</a:t>
            </a:r>
          </a:p>
          <a:p>
            <a:endParaRPr lang="en-US" dirty="0" smtClean="0"/>
          </a:p>
          <a:p>
            <a:r>
              <a:rPr lang="en-US" dirty="0" smtClean="0"/>
              <a:t>This is not a fallacy</a:t>
            </a:r>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Former prime minister Brian Mulroney was responsible for the economic recession of 1990.</a:t>
            </a:r>
            <a:endParaRPr lang="en-US" sz="2800" dirty="0" smtClean="0"/>
          </a:p>
          <a:p>
            <a:endParaRPr lang="en-US" sz="2600" dirty="0" smtClean="0"/>
          </a:p>
          <a:p>
            <a:r>
              <a:rPr lang="en-US" sz="2600" dirty="0" smtClean="0"/>
              <a:t>The Fallacy of Single Causation</a:t>
            </a:r>
            <a:endParaRPr lang="en-US" sz="3000" dirty="0" smtClean="0"/>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Economists use graphs of the </a:t>
            </a:r>
            <a:r>
              <a:rPr lang="en-US" b="1" dirty="0" smtClean="0"/>
              <a:t>production possibilities</a:t>
            </a:r>
            <a:r>
              <a:rPr lang="en-US" dirty="0" smtClean="0"/>
              <a:t> </a:t>
            </a:r>
            <a:r>
              <a:rPr lang="en-US" b="1" dirty="0" smtClean="0"/>
              <a:t>curve</a:t>
            </a:r>
            <a:r>
              <a:rPr lang="en-US" dirty="0" smtClean="0"/>
              <a:t> to illustrate the fundamental problem of scarcity.</a:t>
            </a:r>
          </a:p>
          <a:p>
            <a:pPr lvl="1"/>
            <a:r>
              <a:rPr lang="en-US" dirty="0" smtClean="0"/>
              <a:t>Since wants will always exceed resources, production choices must be made</a:t>
            </a:r>
          </a:p>
          <a:p>
            <a:pPr lvl="1"/>
            <a:r>
              <a:rPr lang="en-US" dirty="0" smtClean="0"/>
              <a:t>The production possibilities curve provides a visual model of these production choices.</a:t>
            </a:r>
          </a:p>
          <a:p>
            <a:r>
              <a:rPr lang="en-US" dirty="0" smtClean="0"/>
              <a:t>The model is based on three major assumptions</a:t>
            </a:r>
          </a:p>
        </p:txBody>
      </p:sp>
      <p:sp>
        <p:nvSpPr>
          <p:cNvPr id="2" name="Title 1"/>
          <p:cNvSpPr>
            <a:spLocks noGrp="1"/>
          </p:cNvSpPr>
          <p:nvPr>
            <p:ph type="title"/>
          </p:nvPr>
        </p:nvSpPr>
        <p:spPr/>
        <p:txBody>
          <a:bodyPr>
            <a:normAutofit fontScale="90000"/>
          </a:bodyPr>
          <a:lstStyle/>
          <a:p>
            <a:r>
              <a:rPr lang="en-US" dirty="0" smtClean="0"/>
              <a:t>Economic Laws Affecting Production Possibilities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Only two products can be produced by this simple economy</a:t>
            </a:r>
          </a:p>
          <a:p>
            <a:r>
              <a:rPr lang="en-US" dirty="0" smtClean="0"/>
              <a:t>This makes the classic economic </a:t>
            </a:r>
            <a:r>
              <a:rPr lang="en-US" b="1" dirty="0" smtClean="0"/>
              <a:t>trade-off</a:t>
            </a:r>
            <a:r>
              <a:rPr lang="en-US" dirty="0" smtClean="0"/>
              <a:t> very clear</a:t>
            </a:r>
          </a:p>
          <a:p>
            <a:pPr lvl="1"/>
            <a:r>
              <a:rPr lang="en-US" dirty="0" smtClean="0"/>
              <a:t>The increased production of one product can only be achieved by sacrificing a sufficient quantity of the other product.</a:t>
            </a:r>
          </a:p>
          <a:p>
            <a:r>
              <a:rPr lang="en-US" dirty="0" smtClean="0"/>
              <a:t>There are two types of products</a:t>
            </a:r>
          </a:p>
          <a:p>
            <a:pPr lvl="1"/>
            <a:r>
              <a:rPr lang="en-US" b="1" dirty="0" smtClean="0"/>
              <a:t>Consumer goods</a:t>
            </a:r>
            <a:r>
              <a:rPr lang="en-US" dirty="0" smtClean="0"/>
              <a:t>: Products and services that directly satisfy human wants (ex: bread)</a:t>
            </a:r>
          </a:p>
          <a:p>
            <a:pPr lvl="1"/>
            <a:r>
              <a:rPr lang="en-US" b="1" dirty="0" smtClean="0"/>
              <a:t>Capital goods</a:t>
            </a:r>
            <a:r>
              <a:rPr lang="en-US" dirty="0" smtClean="0"/>
              <a:t>: Products used in the production of other goods (ex: ploughs)</a:t>
            </a:r>
            <a:endParaRPr lang="en-US" dirty="0"/>
          </a:p>
        </p:txBody>
      </p:sp>
      <p:sp>
        <p:nvSpPr>
          <p:cNvPr id="2" name="Title 1"/>
          <p:cNvSpPr>
            <a:spLocks noGrp="1"/>
          </p:cNvSpPr>
          <p:nvPr>
            <p:ph type="title"/>
          </p:nvPr>
        </p:nvSpPr>
        <p:spPr/>
        <p:txBody>
          <a:bodyPr/>
          <a:lstStyle/>
          <a:p>
            <a:r>
              <a:rPr lang="en-US" dirty="0" smtClean="0"/>
              <a:t>First Assumption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economy has fixed technology and resources</a:t>
            </a:r>
          </a:p>
          <a:p>
            <a:r>
              <a:rPr lang="en-US" dirty="0" smtClean="0"/>
              <a:t>The model is based on a short period of time</a:t>
            </a:r>
          </a:p>
          <a:p>
            <a:pPr lvl="1"/>
            <a:r>
              <a:rPr lang="en-US" dirty="0" smtClean="0"/>
              <a:t>Assumes no technological advances will occur in that time period</a:t>
            </a:r>
          </a:p>
          <a:p>
            <a:pPr lvl="1"/>
            <a:r>
              <a:rPr lang="en-US" dirty="0" smtClean="0"/>
              <a:t>Assumes the amount of resources available won’t change</a:t>
            </a:r>
          </a:p>
          <a:p>
            <a:pPr lvl="2"/>
            <a:r>
              <a:rPr lang="en-US" dirty="0" smtClean="0"/>
              <a:t>i.e. resources can be shifted between goods produced, but no additional resources can be imported into the economy</a:t>
            </a:r>
            <a:endParaRPr lang="en-US" dirty="0"/>
          </a:p>
        </p:txBody>
      </p:sp>
      <p:sp>
        <p:nvSpPr>
          <p:cNvPr id="2" name="Title 1"/>
          <p:cNvSpPr>
            <a:spLocks noGrp="1"/>
          </p:cNvSpPr>
          <p:nvPr>
            <p:ph type="title"/>
          </p:nvPr>
        </p:nvSpPr>
        <p:spPr/>
        <p:txBody>
          <a:bodyPr/>
          <a:lstStyle/>
          <a:p>
            <a:r>
              <a:rPr lang="en-US" dirty="0" smtClean="0"/>
              <a:t>Second Assumption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economy is at full employment</a:t>
            </a:r>
          </a:p>
          <a:p>
            <a:r>
              <a:rPr lang="en-US" dirty="0" smtClean="0"/>
              <a:t>Assumes that all resources, including </a:t>
            </a:r>
            <a:r>
              <a:rPr lang="en-US" dirty="0" err="1" smtClean="0"/>
              <a:t>labour</a:t>
            </a:r>
            <a:r>
              <a:rPr lang="en-US" dirty="0" smtClean="0"/>
              <a:t>, are fully employed and being used effectively and efficiently.</a:t>
            </a:r>
            <a:endParaRPr lang="en-US" dirty="0"/>
          </a:p>
        </p:txBody>
      </p:sp>
      <p:sp>
        <p:nvSpPr>
          <p:cNvPr id="2" name="Title 1"/>
          <p:cNvSpPr>
            <a:spLocks noGrp="1"/>
          </p:cNvSpPr>
          <p:nvPr>
            <p:ph type="title"/>
          </p:nvPr>
        </p:nvSpPr>
        <p:spPr/>
        <p:txBody>
          <a:bodyPr/>
          <a:lstStyle/>
          <a:p>
            <a:r>
              <a:rPr lang="en-US" dirty="0" smtClean="0"/>
              <a:t>Third Assumption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What combination of ploughs and bread should our simple economy choose to produce?</a:t>
            </a:r>
          </a:p>
          <a:p>
            <a:r>
              <a:rPr lang="en-US" dirty="0" smtClean="0"/>
              <a:t>This question involves opportunity cost</a:t>
            </a:r>
          </a:p>
          <a:p>
            <a:r>
              <a:rPr lang="en-US" dirty="0" smtClean="0"/>
              <a:t>The way we answer it will also clearly reflect the values of our society, so it also involves normative, or policy, economics</a:t>
            </a:r>
            <a:endParaRPr lang="en-US" sz="3000" dirty="0" smtClean="0"/>
          </a:p>
          <a:p>
            <a:endParaRPr lang="en-US" dirty="0"/>
          </a:p>
        </p:txBody>
      </p:sp>
      <p:sp>
        <p:nvSpPr>
          <p:cNvPr id="2" name="Title 1"/>
          <p:cNvSpPr>
            <a:spLocks noGrp="1"/>
          </p:cNvSpPr>
          <p:nvPr>
            <p:ph type="title"/>
          </p:nvPr>
        </p:nvSpPr>
        <p:spPr/>
        <p:txBody>
          <a:bodyPr>
            <a:normAutofit fontScale="90000"/>
          </a:bodyPr>
          <a:lstStyle/>
          <a:p>
            <a:r>
              <a:rPr lang="en-US" dirty="0" smtClean="0"/>
              <a:t>Production </a:t>
            </a:r>
            <a:r>
              <a:rPr lang="en-US" dirty="0" err="1" smtClean="0"/>
              <a:t>Possibilies</a:t>
            </a:r>
            <a:r>
              <a:rPr lang="en-US" dirty="0" smtClean="0"/>
              <a:t> for Bread and Ploughs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967" y="4560211"/>
            <a:ext cx="3043825" cy="2297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Production Possibilities for Bread and Ploughs</a:t>
            </a:r>
            <a:endParaRPr lang="en-US" dirty="0"/>
          </a:p>
        </p:txBody>
      </p:sp>
      <p:pic>
        <p:nvPicPr>
          <p:cNvPr id="6" name="Picture 5"/>
          <p:cNvPicPr>
            <a:picLocks noChangeAspect="1"/>
          </p:cNvPicPr>
          <p:nvPr/>
        </p:nvPicPr>
        <p:blipFill>
          <a:blip r:embed="rId2" cstate="print"/>
          <a:stretch>
            <a:fillRect/>
          </a:stretch>
        </p:blipFill>
        <p:spPr>
          <a:xfrm>
            <a:off x="294357" y="1972011"/>
            <a:ext cx="8548188" cy="4079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Economics are a part of daily life</a:t>
            </a:r>
          </a:p>
          <a:p>
            <a:r>
              <a:rPr lang="en-US" dirty="0" smtClean="0"/>
              <a:t>Economic decision-making</a:t>
            </a:r>
          </a:p>
          <a:p>
            <a:pPr lvl="1"/>
            <a:r>
              <a:rPr lang="en-US" dirty="0" smtClean="0"/>
              <a:t>What we need, what we want, and what we can afford to do</a:t>
            </a:r>
          </a:p>
          <a:p>
            <a:r>
              <a:rPr lang="en-US" dirty="0" smtClean="0"/>
              <a:t>Our needs and wants are unlimited, but our resources are limited.</a:t>
            </a:r>
          </a:p>
          <a:p>
            <a:pPr lvl="1"/>
            <a:r>
              <a:rPr lang="en-US" dirty="0" smtClean="0"/>
              <a:t>We must economize – use our resources wisely</a:t>
            </a:r>
          </a:p>
          <a:p>
            <a:endParaRPr lang="en-US" dirty="0"/>
          </a:p>
        </p:txBody>
      </p:sp>
      <p:sp>
        <p:nvSpPr>
          <p:cNvPr id="2" name="Title 1"/>
          <p:cNvSpPr>
            <a:spLocks noGrp="1"/>
          </p:cNvSpPr>
          <p:nvPr>
            <p:ph type="title"/>
          </p:nvPr>
        </p:nvSpPr>
        <p:spPr/>
        <p:txBody>
          <a:bodyPr/>
          <a:lstStyle/>
          <a:p>
            <a:r>
              <a:rPr lang="en-US" dirty="0" smtClean="0"/>
              <a:t>What is Economics?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668217" y="353255"/>
            <a:ext cx="4068360" cy="6175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In order to get larger amounts of one product, an ever-increasing amount of the other product is sacrificed</a:t>
            </a:r>
          </a:p>
          <a:p>
            <a:r>
              <a:rPr lang="en-US" dirty="0" smtClean="0"/>
              <a:t>To understand why this occurs, we must understand the nature of the products being produced </a:t>
            </a:r>
          </a:p>
          <a:p>
            <a:pPr lvl="1"/>
            <a:r>
              <a:rPr lang="en-US" dirty="0" smtClean="0"/>
              <a:t>Bread, is made primarily from wheat, which requires land and </a:t>
            </a:r>
            <a:r>
              <a:rPr lang="en-US" dirty="0" err="1" smtClean="0"/>
              <a:t>labour</a:t>
            </a:r>
            <a:r>
              <a:rPr lang="en-US" dirty="0" smtClean="0"/>
              <a:t> to grow</a:t>
            </a:r>
          </a:p>
          <a:p>
            <a:pPr lvl="1"/>
            <a:r>
              <a:rPr lang="en-US" dirty="0" smtClean="0"/>
              <a:t>Ploughs require </a:t>
            </a:r>
            <a:r>
              <a:rPr lang="en-US" dirty="0" err="1" smtClean="0"/>
              <a:t>labour</a:t>
            </a:r>
            <a:r>
              <a:rPr lang="en-US" dirty="0" smtClean="0"/>
              <a:t> to produce, and land to a lesser extent</a:t>
            </a:r>
          </a:p>
          <a:p>
            <a:pPr lvl="1"/>
            <a:r>
              <a:rPr lang="en-US" dirty="0" smtClean="0"/>
              <a:t>Therefore, the production of bread and ploughs uses resources in different proportions</a:t>
            </a:r>
            <a:endParaRPr lang="en-US" dirty="0"/>
          </a:p>
        </p:txBody>
      </p:sp>
      <p:sp>
        <p:nvSpPr>
          <p:cNvPr id="2" name="Title 1"/>
          <p:cNvSpPr>
            <a:spLocks noGrp="1"/>
          </p:cNvSpPr>
          <p:nvPr>
            <p:ph type="title"/>
          </p:nvPr>
        </p:nvSpPr>
        <p:spPr/>
        <p:txBody>
          <a:bodyPr>
            <a:normAutofit fontScale="90000"/>
          </a:bodyPr>
          <a:lstStyle/>
          <a:p>
            <a:r>
              <a:rPr lang="en-US" dirty="0" smtClean="0"/>
              <a:t>The law of increasing relative cost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As we move down the production possibilities, resources more suited to producing ploughs and less suited to producing bread will be shifted to plough production</a:t>
            </a:r>
          </a:p>
          <a:p>
            <a:r>
              <a:rPr lang="en-US" dirty="0" smtClean="0"/>
              <a:t>Eventually reaches a point where even resources better suited to producing bread are being shifted to produce ploughs</a:t>
            </a:r>
          </a:p>
          <a:p>
            <a:pPr lvl="1"/>
            <a:r>
              <a:rPr lang="en-US" dirty="0" smtClean="0"/>
              <a:t>Ex: farmland is being converted to woodlots, bakers are being retrained as blacksmiths, etc.</a:t>
            </a:r>
          </a:p>
          <a:p>
            <a:r>
              <a:rPr lang="en-US" dirty="0" smtClean="0"/>
              <a:t>This use of resources is less effective and less efficient</a:t>
            </a:r>
            <a:endParaRPr lang="en-US" dirty="0"/>
          </a:p>
        </p:txBody>
      </p:sp>
      <p:sp>
        <p:nvSpPr>
          <p:cNvPr id="2" name="Title 1"/>
          <p:cNvSpPr>
            <a:spLocks noGrp="1"/>
          </p:cNvSpPr>
          <p:nvPr>
            <p:ph type="title"/>
          </p:nvPr>
        </p:nvSpPr>
        <p:spPr/>
        <p:txBody>
          <a:bodyPr>
            <a:normAutofit fontScale="90000"/>
          </a:bodyPr>
          <a:lstStyle/>
          <a:p>
            <a:r>
              <a:rPr lang="en-US" dirty="0" smtClean="0"/>
              <a:t>The law of increasing relative cost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a:r>
              <a:rPr lang="en-US" dirty="0" smtClean="0"/>
              <a:t>The production possibility schedule contains the </a:t>
            </a:r>
            <a:r>
              <a:rPr lang="en-US" i="1" dirty="0" smtClean="0"/>
              <a:t>maximum potential output</a:t>
            </a:r>
            <a:r>
              <a:rPr lang="en-US" dirty="0" smtClean="0"/>
              <a:t> that can be produced for each of the two products</a:t>
            </a:r>
          </a:p>
          <a:p>
            <a:pPr lvl="1"/>
            <a:r>
              <a:rPr lang="en-US" dirty="0" smtClean="0"/>
              <a:t>The resulting curve represents the outer limit, or</a:t>
            </a:r>
            <a:r>
              <a:rPr lang="en-US" b="1" dirty="0" smtClean="0"/>
              <a:t> frontier</a:t>
            </a:r>
            <a:r>
              <a:rPr lang="en-US" dirty="0" smtClean="0"/>
              <a:t>, of production possibility</a:t>
            </a:r>
          </a:p>
          <a:p>
            <a:pPr lvl="0"/>
            <a:r>
              <a:rPr lang="en-US" dirty="0" smtClean="0"/>
              <a:t>This frontier is only attainable is all productive resources are fully employed</a:t>
            </a:r>
          </a:p>
          <a:p>
            <a:pPr lvl="1"/>
            <a:r>
              <a:rPr lang="en-US" dirty="0" smtClean="0"/>
              <a:t>In reality, part of the </a:t>
            </a:r>
            <a:r>
              <a:rPr lang="en-US" dirty="0" err="1" smtClean="0"/>
              <a:t>labour</a:t>
            </a:r>
            <a:r>
              <a:rPr lang="en-US" dirty="0" smtClean="0"/>
              <a:t> force may be unemployed, land may be uncultivated, some machines or factories may be idle, or some resources may be used ineffectively due to human error</a:t>
            </a:r>
          </a:p>
          <a:p>
            <a:endParaRPr lang="en-US" dirty="0"/>
          </a:p>
        </p:txBody>
      </p:sp>
      <p:sp>
        <p:nvSpPr>
          <p:cNvPr id="2" name="Title 1"/>
          <p:cNvSpPr>
            <a:spLocks noGrp="1"/>
          </p:cNvSpPr>
          <p:nvPr>
            <p:ph type="title"/>
          </p:nvPr>
        </p:nvSpPr>
        <p:spPr/>
        <p:txBody>
          <a:bodyPr>
            <a:normAutofit fontScale="90000"/>
          </a:bodyPr>
          <a:lstStyle/>
          <a:p>
            <a:r>
              <a:rPr lang="en-US" dirty="0" smtClean="0"/>
              <a:t>The Production Possibilities Curve as a Frontier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441150" y="302790"/>
            <a:ext cx="3985832" cy="6286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The law of increasing relative cost deals with the relationship between two </a:t>
            </a:r>
            <a:r>
              <a:rPr lang="en-US" b="1" dirty="0" smtClean="0"/>
              <a:t>outputs</a:t>
            </a:r>
            <a:r>
              <a:rPr lang="en-US" dirty="0" smtClean="0"/>
              <a:t> or products (i.e. bread and ploughs)</a:t>
            </a:r>
          </a:p>
          <a:p>
            <a:r>
              <a:rPr lang="en-US" dirty="0" smtClean="0"/>
              <a:t>The law of diminishing returns deals with the relationship between an </a:t>
            </a:r>
            <a:r>
              <a:rPr lang="en-US" b="1" dirty="0" smtClean="0"/>
              <a:t>input</a:t>
            </a:r>
            <a:r>
              <a:rPr lang="en-US" dirty="0" smtClean="0"/>
              <a:t> (a productive resource such as </a:t>
            </a:r>
            <a:r>
              <a:rPr lang="en-US" dirty="0" err="1" smtClean="0"/>
              <a:t>labour</a:t>
            </a:r>
            <a:r>
              <a:rPr lang="en-US" dirty="0" smtClean="0"/>
              <a:t>) and the resulting output </a:t>
            </a:r>
          </a:p>
          <a:p>
            <a:r>
              <a:rPr lang="en-US" dirty="0" smtClean="0"/>
              <a:t>States that outputs will increase when a particular input increases, but only to a certain point, after which increasing inputs will not have an appreciable effect on the production of outputs </a:t>
            </a:r>
            <a:endParaRPr lang="en-US" dirty="0"/>
          </a:p>
        </p:txBody>
      </p:sp>
      <p:sp>
        <p:nvSpPr>
          <p:cNvPr id="2" name="Title 1"/>
          <p:cNvSpPr>
            <a:spLocks noGrp="1"/>
          </p:cNvSpPr>
          <p:nvPr>
            <p:ph type="title"/>
          </p:nvPr>
        </p:nvSpPr>
        <p:spPr/>
        <p:txBody>
          <a:bodyPr>
            <a:normAutofit/>
          </a:bodyPr>
          <a:lstStyle/>
          <a:p>
            <a:r>
              <a:rPr lang="en-US" dirty="0" smtClean="0"/>
              <a:t>The law of diminishing returns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law of diminishing returns</a:t>
            </a:r>
            <a:endParaRPr lang="en-US" dirty="0"/>
          </a:p>
        </p:txBody>
      </p:sp>
      <p:pic>
        <p:nvPicPr>
          <p:cNvPr id="3" name="Picture 2"/>
          <p:cNvPicPr>
            <a:picLocks noChangeAspect="1"/>
          </p:cNvPicPr>
          <p:nvPr/>
        </p:nvPicPr>
        <p:blipFill>
          <a:blip r:embed="rId2" cstate="print"/>
          <a:stretch>
            <a:fillRect/>
          </a:stretch>
        </p:blipFill>
        <p:spPr>
          <a:xfrm>
            <a:off x="348366" y="2299509"/>
            <a:ext cx="8433955" cy="36090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This law shows what happens when </a:t>
            </a:r>
            <a:r>
              <a:rPr lang="en-US" u="sng" dirty="0" smtClean="0"/>
              <a:t>all</a:t>
            </a:r>
            <a:r>
              <a:rPr lang="en-US" dirty="0" smtClean="0"/>
              <a:t> productive resources are increased simultaneously</a:t>
            </a:r>
            <a:endParaRPr lang="en-US" dirty="0"/>
          </a:p>
        </p:txBody>
      </p:sp>
      <p:sp>
        <p:nvSpPr>
          <p:cNvPr id="3" name="Title 2"/>
          <p:cNvSpPr>
            <a:spLocks noGrp="1"/>
          </p:cNvSpPr>
          <p:nvPr>
            <p:ph type="title"/>
          </p:nvPr>
        </p:nvSpPr>
        <p:spPr/>
        <p:txBody>
          <a:bodyPr>
            <a:normAutofit fontScale="90000"/>
          </a:bodyPr>
          <a:lstStyle/>
          <a:p>
            <a:r>
              <a:rPr lang="en-US" dirty="0" smtClean="0"/>
              <a:t>The law of increasing returns to scale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law of increasing returns to scale</a:t>
            </a:r>
            <a:endParaRPr lang="en-US" dirty="0"/>
          </a:p>
        </p:txBody>
      </p:sp>
      <p:pic>
        <p:nvPicPr>
          <p:cNvPr id="3" name="Picture 2"/>
          <p:cNvPicPr>
            <a:picLocks noChangeAspect="1"/>
          </p:cNvPicPr>
          <p:nvPr/>
        </p:nvPicPr>
        <p:blipFill>
          <a:blip r:embed="rId2" cstate="print"/>
          <a:stretch>
            <a:fillRect/>
          </a:stretch>
        </p:blipFill>
        <p:spPr>
          <a:xfrm>
            <a:off x="336409" y="2231949"/>
            <a:ext cx="8494311" cy="368395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law of increasing relative cost</a:t>
            </a:r>
          </a:p>
          <a:p>
            <a:pPr lvl="1"/>
            <a:r>
              <a:rPr lang="en-US" dirty="0" smtClean="0"/>
              <a:t>The relationship between the two outputs (ex: bread and ploughs)</a:t>
            </a:r>
          </a:p>
          <a:p>
            <a:r>
              <a:rPr lang="en-US" dirty="0" smtClean="0"/>
              <a:t>The law of diminishing returns</a:t>
            </a:r>
          </a:p>
          <a:p>
            <a:pPr lvl="1"/>
            <a:r>
              <a:rPr lang="en-US" dirty="0" smtClean="0"/>
              <a:t>The relationship between an input (ex: </a:t>
            </a:r>
            <a:r>
              <a:rPr lang="en-US" dirty="0" err="1" smtClean="0"/>
              <a:t>labour</a:t>
            </a:r>
            <a:r>
              <a:rPr lang="en-US" dirty="0" smtClean="0"/>
              <a:t>) and the resulting output</a:t>
            </a:r>
          </a:p>
          <a:p>
            <a:r>
              <a:rPr lang="en-US" dirty="0" smtClean="0"/>
              <a:t>The law of increasing returns to scale</a:t>
            </a:r>
          </a:p>
          <a:p>
            <a:pPr lvl="1"/>
            <a:r>
              <a:rPr lang="en-US" dirty="0" smtClean="0"/>
              <a:t>The relationship between increasing all productive resources and the resulting output</a:t>
            </a:r>
            <a:endParaRPr lang="en-US" dirty="0"/>
          </a:p>
        </p:txBody>
      </p:sp>
      <p:sp>
        <p:nvSpPr>
          <p:cNvPr id="2" name="Title 1"/>
          <p:cNvSpPr>
            <a:spLocks noGrp="1"/>
          </p:cNvSpPr>
          <p:nvPr>
            <p:ph type="title"/>
          </p:nvPr>
        </p:nvSpPr>
        <p:spPr/>
        <p:txBody>
          <a:bodyPr>
            <a:normAutofit/>
          </a:bodyPr>
          <a:lstStyle/>
          <a:p>
            <a:r>
              <a:rPr lang="en-US" dirty="0" smtClean="0"/>
              <a:t>Production Possibilities: Laws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2" y="2133601"/>
            <a:ext cx="4031669" cy="3931920"/>
          </a:xfrm>
        </p:spPr>
        <p:txBody>
          <a:bodyPr>
            <a:normAutofit fontScale="92500" lnSpcReduction="20000"/>
          </a:bodyPr>
          <a:lstStyle/>
          <a:p>
            <a:r>
              <a:rPr lang="en-US" dirty="0" smtClean="0"/>
              <a:t>Derived from two Greek words</a:t>
            </a:r>
          </a:p>
          <a:p>
            <a:pPr lvl="1"/>
            <a:r>
              <a:rPr lang="en-US" dirty="0" err="1" smtClean="0"/>
              <a:t>Oikos</a:t>
            </a:r>
            <a:r>
              <a:rPr lang="en-US" dirty="0" smtClean="0"/>
              <a:t> = “house”</a:t>
            </a:r>
          </a:p>
          <a:p>
            <a:pPr lvl="1"/>
            <a:r>
              <a:rPr lang="en-US" dirty="0" err="1" smtClean="0"/>
              <a:t>Nemo</a:t>
            </a:r>
            <a:r>
              <a:rPr lang="en-US" dirty="0" smtClean="0"/>
              <a:t> = “to manage”</a:t>
            </a:r>
          </a:p>
          <a:p>
            <a:pPr lvl="1"/>
            <a:r>
              <a:rPr lang="en-US" dirty="0" err="1" smtClean="0"/>
              <a:t>Oikonomia</a:t>
            </a:r>
            <a:r>
              <a:rPr lang="en-US" dirty="0" smtClean="0"/>
              <a:t> = matters relating to household management</a:t>
            </a:r>
          </a:p>
          <a:p>
            <a:r>
              <a:rPr lang="en-US" dirty="0" smtClean="0"/>
              <a:t>The science of scarcity and choice</a:t>
            </a:r>
          </a:p>
          <a:p>
            <a:pPr lvl="1"/>
            <a:r>
              <a:rPr lang="en-US" dirty="0" smtClean="0"/>
              <a:t>i.e. the study of the way we make decisions about the use of scare resources</a:t>
            </a:r>
            <a:endParaRPr lang="en-US" dirty="0"/>
          </a:p>
        </p:txBody>
      </p:sp>
      <p:sp>
        <p:nvSpPr>
          <p:cNvPr id="2" name="Title 1"/>
          <p:cNvSpPr>
            <a:spLocks noGrp="1"/>
          </p:cNvSpPr>
          <p:nvPr>
            <p:ph type="title"/>
          </p:nvPr>
        </p:nvSpPr>
        <p:spPr/>
        <p:txBody>
          <a:bodyPr/>
          <a:lstStyle/>
          <a:p>
            <a:r>
              <a:rPr lang="en-US" dirty="0" smtClean="0"/>
              <a:t>What is Economics?</a:t>
            </a:r>
            <a:endParaRPr lang="en-US" dirty="0"/>
          </a:p>
        </p:txBody>
      </p:sp>
      <p:pic>
        <p:nvPicPr>
          <p:cNvPr id="4" name="Picture 3"/>
          <p:cNvPicPr>
            <a:picLocks noChangeAspect="1"/>
          </p:cNvPicPr>
          <p:nvPr/>
        </p:nvPicPr>
        <p:blipFill>
          <a:blip r:embed="rId2" cstate="print"/>
          <a:stretch>
            <a:fillRect/>
          </a:stretch>
        </p:blipFill>
        <p:spPr>
          <a:xfrm>
            <a:off x="5341016" y="2523430"/>
            <a:ext cx="3217709" cy="2855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Practice Activity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3139440"/>
        </p:xfrm>
        <a:graphic>
          <a:graphicData uri="http://schemas.openxmlformats.org/drawingml/2006/table">
            <a:tbl>
              <a:tblPr firstRow="1" bandRow="1">
                <a:tableStyleId>{E8034E78-7F5D-4C2E-B375-FC64B27BC917}</a:tableStyleId>
              </a:tblPr>
              <a:tblGrid>
                <a:gridCol w="2057400"/>
                <a:gridCol w="2057400"/>
                <a:gridCol w="2057400"/>
                <a:gridCol w="2057400"/>
              </a:tblGrid>
              <a:tr h="370840">
                <a:tc>
                  <a:txBody>
                    <a:bodyPr/>
                    <a:lstStyle/>
                    <a:p>
                      <a:r>
                        <a:rPr lang="en-US" dirty="0" smtClean="0"/>
                        <a:t>Production Possibility</a:t>
                      </a:r>
                      <a:endParaRPr lang="en-US" dirty="0"/>
                    </a:p>
                  </a:txBody>
                  <a:tcPr marL="102448" marR="102448"/>
                </a:tc>
                <a:tc>
                  <a:txBody>
                    <a:bodyPr/>
                    <a:lstStyle/>
                    <a:p>
                      <a:r>
                        <a:rPr lang="en-US" dirty="0" smtClean="0"/>
                        <a:t>Bicycles</a:t>
                      </a:r>
                      <a:endParaRPr lang="en-US" dirty="0"/>
                    </a:p>
                  </a:txBody>
                  <a:tcPr marL="102448" marR="102448"/>
                </a:tc>
                <a:tc>
                  <a:txBody>
                    <a:bodyPr/>
                    <a:lstStyle/>
                    <a:p>
                      <a:r>
                        <a:rPr lang="en-US" dirty="0" smtClean="0"/>
                        <a:t>Cheese (kg)</a:t>
                      </a:r>
                      <a:endParaRPr lang="en-US" dirty="0"/>
                    </a:p>
                  </a:txBody>
                  <a:tcPr marL="102448" marR="102448"/>
                </a:tc>
                <a:tc>
                  <a:txBody>
                    <a:bodyPr/>
                    <a:lstStyle/>
                    <a:p>
                      <a:r>
                        <a:rPr lang="en-US" dirty="0" smtClean="0"/>
                        <a:t>Opportunity Cost of Each Bicycle</a:t>
                      </a:r>
                      <a:endParaRPr lang="en-US" dirty="0"/>
                    </a:p>
                  </a:txBody>
                  <a:tcPr marL="102448" marR="102448"/>
                </a:tc>
              </a:tr>
              <a:tr h="370840">
                <a:tc>
                  <a:txBody>
                    <a:bodyPr/>
                    <a:lstStyle/>
                    <a:p>
                      <a:r>
                        <a:rPr lang="en-US" dirty="0" smtClean="0"/>
                        <a:t>A</a:t>
                      </a:r>
                      <a:endParaRPr lang="en-US" dirty="0">
                        <a:solidFill>
                          <a:schemeClr val="tx1"/>
                        </a:solidFill>
                      </a:endParaRPr>
                    </a:p>
                  </a:txBody>
                  <a:tcPr marL="102448" marR="102448"/>
                </a:tc>
                <a:tc>
                  <a:txBody>
                    <a:bodyPr/>
                    <a:lstStyle/>
                    <a:p>
                      <a:r>
                        <a:rPr lang="en-US" dirty="0" smtClean="0"/>
                        <a:t>0</a:t>
                      </a:r>
                      <a:endParaRPr lang="en-US" dirty="0">
                        <a:solidFill>
                          <a:schemeClr val="tx1"/>
                        </a:solidFill>
                      </a:endParaRPr>
                    </a:p>
                  </a:txBody>
                  <a:tcPr marL="102448" marR="102448"/>
                </a:tc>
                <a:tc>
                  <a:txBody>
                    <a:bodyPr/>
                    <a:lstStyle/>
                    <a:p>
                      <a:r>
                        <a:rPr lang="en-US" dirty="0" smtClean="0"/>
                        <a:t>170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r h="370840">
                <a:tc>
                  <a:txBody>
                    <a:bodyPr/>
                    <a:lstStyle/>
                    <a:p>
                      <a:r>
                        <a:rPr lang="en-US" dirty="0" smtClean="0"/>
                        <a:t>B</a:t>
                      </a:r>
                      <a:endParaRPr lang="en-US" dirty="0">
                        <a:solidFill>
                          <a:schemeClr val="tx1"/>
                        </a:solidFill>
                      </a:endParaRPr>
                    </a:p>
                  </a:txBody>
                  <a:tcPr marL="102448" marR="102448"/>
                </a:tc>
                <a:tc>
                  <a:txBody>
                    <a:bodyPr/>
                    <a:lstStyle/>
                    <a:p>
                      <a:r>
                        <a:rPr lang="en-US" dirty="0" smtClean="0"/>
                        <a:t>1</a:t>
                      </a:r>
                      <a:endParaRPr lang="en-US" dirty="0">
                        <a:solidFill>
                          <a:schemeClr val="tx1"/>
                        </a:solidFill>
                      </a:endParaRPr>
                    </a:p>
                  </a:txBody>
                  <a:tcPr marL="102448" marR="102448"/>
                </a:tc>
                <a:tc>
                  <a:txBody>
                    <a:bodyPr/>
                    <a:lstStyle/>
                    <a:p>
                      <a:r>
                        <a:rPr lang="en-US" dirty="0" smtClean="0"/>
                        <a:t>160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r h="370840">
                <a:tc>
                  <a:txBody>
                    <a:bodyPr/>
                    <a:lstStyle/>
                    <a:p>
                      <a:r>
                        <a:rPr lang="en-US" dirty="0" smtClean="0"/>
                        <a:t>C</a:t>
                      </a:r>
                      <a:endParaRPr lang="en-US" dirty="0">
                        <a:solidFill>
                          <a:schemeClr val="tx1"/>
                        </a:solidFill>
                      </a:endParaRPr>
                    </a:p>
                  </a:txBody>
                  <a:tcPr marL="102448" marR="102448"/>
                </a:tc>
                <a:tc>
                  <a:txBody>
                    <a:bodyPr/>
                    <a:lstStyle/>
                    <a:p>
                      <a:r>
                        <a:rPr lang="en-US" dirty="0" smtClean="0"/>
                        <a:t>2</a:t>
                      </a:r>
                      <a:endParaRPr lang="en-US" dirty="0">
                        <a:solidFill>
                          <a:schemeClr val="tx1"/>
                        </a:solidFill>
                      </a:endParaRPr>
                    </a:p>
                  </a:txBody>
                  <a:tcPr marL="102448" marR="102448"/>
                </a:tc>
                <a:tc>
                  <a:txBody>
                    <a:bodyPr/>
                    <a:lstStyle/>
                    <a:p>
                      <a:r>
                        <a:rPr lang="en-US" dirty="0" smtClean="0"/>
                        <a:t>140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r h="370840">
                <a:tc>
                  <a:txBody>
                    <a:bodyPr/>
                    <a:lstStyle/>
                    <a:p>
                      <a:r>
                        <a:rPr lang="en-US" dirty="0" smtClean="0"/>
                        <a:t>D</a:t>
                      </a:r>
                      <a:endParaRPr lang="en-US" dirty="0">
                        <a:solidFill>
                          <a:schemeClr val="tx1"/>
                        </a:solidFill>
                      </a:endParaRPr>
                    </a:p>
                  </a:txBody>
                  <a:tcPr marL="102448" marR="102448"/>
                </a:tc>
                <a:tc>
                  <a:txBody>
                    <a:bodyPr/>
                    <a:lstStyle/>
                    <a:p>
                      <a:r>
                        <a:rPr lang="en-US" dirty="0" smtClean="0"/>
                        <a:t>3</a:t>
                      </a:r>
                      <a:endParaRPr lang="en-US" dirty="0">
                        <a:solidFill>
                          <a:schemeClr val="tx1"/>
                        </a:solidFill>
                      </a:endParaRPr>
                    </a:p>
                  </a:txBody>
                  <a:tcPr marL="102448" marR="102448"/>
                </a:tc>
                <a:tc>
                  <a:txBody>
                    <a:bodyPr/>
                    <a:lstStyle/>
                    <a:p>
                      <a:r>
                        <a:rPr lang="en-US" dirty="0" smtClean="0"/>
                        <a:t>110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r h="370840">
                <a:tc>
                  <a:txBody>
                    <a:bodyPr/>
                    <a:lstStyle/>
                    <a:p>
                      <a:r>
                        <a:rPr lang="en-US" dirty="0" smtClean="0"/>
                        <a:t>E</a:t>
                      </a:r>
                      <a:endParaRPr lang="en-US" dirty="0">
                        <a:solidFill>
                          <a:schemeClr val="tx1"/>
                        </a:solidFill>
                      </a:endParaRPr>
                    </a:p>
                  </a:txBody>
                  <a:tcPr marL="102448" marR="102448"/>
                </a:tc>
                <a:tc>
                  <a:txBody>
                    <a:bodyPr/>
                    <a:lstStyle/>
                    <a:p>
                      <a:r>
                        <a:rPr lang="en-US" dirty="0" smtClean="0"/>
                        <a:t>4</a:t>
                      </a:r>
                      <a:endParaRPr lang="en-US" dirty="0">
                        <a:solidFill>
                          <a:schemeClr val="tx1"/>
                        </a:solidFill>
                      </a:endParaRPr>
                    </a:p>
                  </a:txBody>
                  <a:tcPr marL="102448" marR="102448"/>
                </a:tc>
                <a:tc>
                  <a:txBody>
                    <a:bodyPr/>
                    <a:lstStyle/>
                    <a:p>
                      <a:r>
                        <a:rPr lang="en-US" dirty="0" smtClean="0"/>
                        <a:t>60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r h="370840">
                <a:tc>
                  <a:txBody>
                    <a:bodyPr/>
                    <a:lstStyle/>
                    <a:p>
                      <a:r>
                        <a:rPr lang="en-US" dirty="0" smtClean="0"/>
                        <a:t>F</a:t>
                      </a:r>
                      <a:endParaRPr lang="en-US" dirty="0">
                        <a:solidFill>
                          <a:schemeClr val="tx1"/>
                        </a:solidFill>
                      </a:endParaRPr>
                    </a:p>
                  </a:txBody>
                  <a:tcPr marL="102448" marR="102448"/>
                </a:tc>
                <a:tc>
                  <a:txBody>
                    <a:bodyPr/>
                    <a:lstStyle/>
                    <a:p>
                      <a:r>
                        <a:rPr lang="en-US" dirty="0" smtClean="0"/>
                        <a:t>5</a:t>
                      </a:r>
                      <a:endParaRPr lang="en-US" dirty="0">
                        <a:solidFill>
                          <a:schemeClr val="tx1"/>
                        </a:solidFill>
                      </a:endParaRPr>
                    </a:p>
                  </a:txBody>
                  <a:tcPr marL="102448" marR="102448"/>
                </a:tc>
                <a:tc>
                  <a:txBody>
                    <a:bodyPr/>
                    <a:lstStyle/>
                    <a:p>
                      <a:r>
                        <a:rPr lang="en-US" dirty="0" smtClean="0"/>
                        <a:t>0</a:t>
                      </a:r>
                      <a:endParaRPr lang="en-US" dirty="0">
                        <a:solidFill>
                          <a:schemeClr val="tx1"/>
                        </a:solidFill>
                      </a:endParaRPr>
                    </a:p>
                  </a:txBody>
                  <a:tcPr marL="102448" marR="102448"/>
                </a:tc>
                <a:tc>
                  <a:txBody>
                    <a:bodyPr/>
                    <a:lstStyle/>
                    <a:p>
                      <a:endParaRPr lang="en-US" dirty="0">
                        <a:solidFill>
                          <a:schemeClr val="tx1"/>
                        </a:solidFill>
                      </a:endParaRPr>
                    </a:p>
                  </a:txBody>
                  <a:tcPr marL="102448" marR="102448"/>
                </a:tc>
              </a:tr>
            </a:tbl>
          </a:graphicData>
        </a:graphic>
      </p:graphicFrame>
      <p:sp>
        <p:nvSpPr>
          <p:cNvPr id="2" name="Title 1"/>
          <p:cNvSpPr>
            <a:spLocks noGrp="1"/>
          </p:cNvSpPr>
          <p:nvPr>
            <p:ph type="title"/>
          </p:nvPr>
        </p:nvSpPr>
        <p:spPr/>
        <p:txBody>
          <a:bodyPr>
            <a:normAutofit fontScale="90000"/>
          </a:bodyPr>
          <a:lstStyle/>
          <a:p>
            <a:r>
              <a:rPr lang="en-US" dirty="0" smtClean="0"/>
              <a:t>Figure 1: Production possibilities for country X</a:t>
            </a:r>
            <a:endParaRPr lang="en-US" dirty="0"/>
          </a:p>
        </p:txBody>
      </p:sp>
      <p:grpSp>
        <p:nvGrpSpPr>
          <p:cNvPr id="9" name="Group 8"/>
          <p:cNvGrpSpPr/>
          <p:nvPr/>
        </p:nvGrpSpPr>
        <p:grpSpPr>
          <a:xfrm>
            <a:off x="5245172" y="3232630"/>
            <a:ext cx="1451494" cy="362846"/>
            <a:chOff x="5245172" y="3232630"/>
            <a:chExt cx="1451494" cy="362846"/>
          </a:xfrm>
        </p:grpSpPr>
        <p:cxnSp>
          <p:nvCxnSpPr>
            <p:cNvPr id="6" name="Straight Connector 5"/>
            <p:cNvCxnSpPr/>
            <p:nvPr/>
          </p:nvCxnSpPr>
          <p:spPr>
            <a:xfrm>
              <a:off x="5245172" y="3232630"/>
              <a:ext cx="1451494" cy="206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245172" y="3438793"/>
              <a:ext cx="1451494" cy="1566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245172" y="3620216"/>
            <a:ext cx="1451494" cy="362846"/>
            <a:chOff x="5245172" y="3232630"/>
            <a:chExt cx="1451494" cy="362846"/>
          </a:xfrm>
        </p:grpSpPr>
        <p:cxnSp>
          <p:nvCxnSpPr>
            <p:cNvPr id="11" name="Straight Connector 10"/>
            <p:cNvCxnSpPr/>
            <p:nvPr/>
          </p:nvCxnSpPr>
          <p:spPr>
            <a:xfrm>
              <a:off x="5245172" y="3232630"/>
              <a:ext cx="1451494" cy="206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245172" y="3438793"/>
              <a:ext cx="1451494" cy="1566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245172" y="3983062"/>
            <a:ext cx="1451494" cy="362846"/>
            <a:chOff x="5245172" y="3232630"/>
            <a:chExt cx="1451494" cy="362846"/>
          </a:xfrm>
        </p:grpSpPr>
        <p:cxnSp>
          <p:nvCxnSpPr>
            <p:cNvPr id="14" name="Straight Connector 13"/>
            <p:cNvCxnSpPr/>
            <p:nvPr/>
          </p:nvCxnSpPr>
          <p:spPr>
            <a:xfrm>
              <a:off x="5245172" y="3232630"/>
              <a:ext cx="1451494" cy="206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245172" y="3438793"/>
              <a:ext cx="1451494" cy="1566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5245172" y="4345908"/>
            <a:ext cx="1451494" cy="362846"/>
            <a:chOff x="5245172" y="3232630"/>
            <a:chExt cx="1451494" cy="362846"/>
          </a:xfrm>
        </p:grpSpPr>
        <p:cxnSp>
          <p:nvCxnSpPr>
            <p:cNvPr id="17" name="Straight Connector 16"/>
            <p:cNvCxnSpPr/>
            <p:nvPr/>
          </p:nvCxnSpPr>
          <p:spPr>
            <a:xfrm>
              <a:off x="5245172" y="3232630"/>
              <a:ext cx="1451494" cy="206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45172" y="3438793"/>
              <a:ext cx="1451494" cy="1566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5245172" y="4708754"/>
            <a:ext cx="1451494" cy="362846"/>
            <a:chOff x="5245172" y="3232630"/>
            <a:chExt cx="1451494" cy="362846"/>
          </a:xfrm>
        </p:grpSpPr>
        <p:cxnSp>
          <p:nvCxnSpPr>
            <p:cNvPr id="20" name="Straight Connector 19"/>
            <p:cNvCxnSpPr/>
            <p:nvPr/>
          </p:nvCxnSpPr>
          <p:spPr>
            <a:xfrm>
              <a:off x="5245172" y="3232630"/>
              <a:ext cx="1451494" cy="206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245172" y="3438793"/>
              <a:ext cx="1451494" cy="1566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457200" lvl="0" indent="-457200">
              <a:buFont typeface="+mj-lt"/>
              <a:buAutoNum type="arabicParenR"/>
            </a:pPr>
            <a:r>
              <a:rPr lang="en-US" dirty="0" smtClean="0"/>
              <a:t>Calculate the opportunity cost for each additional bicycle being produced.  Fill in the values in the table.</a:t>
            </a:r>
          </a:p>
          <a:p>
            <a:pPr marL="457200" lvl="0" indent="-457200">
              <a:buFont typeface="+mj-lt"/>
              <a:buAutoNum type="arabicParenR"/>
            </a:pPr>
            <a:r>
              <a:rPr lang="en-US" dirty="0" smtClean="0"/>
              <a:t>Use the data in the table to graph a production possibilities curve.</a:t>
            </a:r>
          </a:p>
          <a:p>
            <a:pPr marL="457200" lvl="0" indent="-457200">
              <a:buFont typeface="+mj-lt"/>
              <a:buAutoNum type="arabicParenR"/>
            </a:pPr>
            <a:r>
              <a:rPr lang="en-US" dirty="0" smtClean="0"/>
              <a:t>Mark a point H on the graph that indicates widespread unemployment in country X. </a:t>
            </a:r>
          </a:p>
          <a:p>
            <a:pPr marL="457200" lvl="0" indent="-457200">
              <a:buFont typeface="+mj-lt"/>
              <a:buAutoNum type="arabicParenR"/>
            </a:pPr>
            <a:r>
              <a:rPr lang="en-US" dirty="0" smtClean="0"/>
              <a:t>Mark a point J that represents a production level that cannot be reached by X’s economy.  Explain why this point is unattainable under present conditions.  How might this production level be reached in the future?</a:t>
            </a:r>
          </a:p>
          <a:p>
            <a:pPr marL="457200" lvl="0" indent="-457200">
              <a:buFont typeface="+mj-lt"/>
              <a:buAutoNum type="arabicParenR"/>
            </a:pPr>
            <a:r>
              <a:rPr lang="en-US" dirty="0" smtClean="0"/>
              <a:t>Explain why this production possibility curve has a concave (bowed-out) curvature.  What economic law is responsible for this curvature?</a:t>
            </a:r>
          </a:p>
          <a:p>
            <a:pPr lvl="0"/>
            <a:endParaRPr lang="en-US" dirty="0" smtClean="0"/>
          </a:p>
        </p:txBody>
      </p:sp>
      <p:sp>
        <p:nvSpPr>
          <p:cNvPr id="2" name="Title 1"/>
          <p:cNvSpPr>
            <a:spLocks noGrp="1"/>
          </p:cNvSpPr>
          <p:nvPr>
            <p:ph type="title"/>
          </p:nvPr>
        </p:nvSpPr>
        <p:spPr/>
        <p:txBody>
          <a:bodyPr/>
          <a:lstStyle/>
          <a:p>
            <a:r>
              <a:rPr lang="en-US" dirty="0" smtClean="0"/>
              <a:t>Questions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457200" lvl="0" indent="-457200">
              <a:buFont typeface="+mj-lt"/>
              <a:buAutoNum type="arabicParenR"/>
            </a:pPr>
            <a:r>
              <a:rPr lang="en-US" dirty="0" smtClean="0"/>
              <a:t>Explain the difference between analytical and normative economics.  Give your own examples of statements from both branches of economics.</a:t>
            </a:r>
          </a:p>
          <a:p>
            <a:pPr marL="457200" lvl="0" indent="-457200">
              <a:buFont typeface="+mj-lt"/>
              <a:buAutoNum type="arabicParenR"/>
            </a:pPr>
            <a:r>
              <a:rPr lang="en-US" dirty="0" smtClean="0"/>
              <a:t>After graduation, do you plan to continue your education, get a job, or travel?  What are the opportunity costs of each alternative?</a:t>
            </a:r>
          </a:p>
          <a:p>
            <a:pPr marL="457200" lvl="0" indent="-457200">
              <a:buFont typeface="+mj-lt"/>
              <a:buAutoNum type="arabicParenR"/>
            </a:pPr>
            <a:r>
              <a:rPr lang="en-US" dirty="0" smtClean="0"/>
              <a:t>What is meant by the relative cost of a product?  Explain how increased relative costs are related to opportunity costs and diminishing returns.</a:t>
            </a:r>
          </a:p>
          <a:p>
            <a:endParaRPr lang="en-US" dirty="0"/>
          </a:p>
        </p:txBody>
      </p:sp>
      <p:sp>
        <p:nvSpPr>
          <p:cNvPr id="2" name="Title 1"/>
          <p:cNvSpPr>
            <a:spLocks noGrp="1"/>
          </p:cNvSpPr>
          <p:nvPr>
            <p:ph type="title"/>
          </p:nvPr>
        </p:nvSpPr>
        <p:spPr/>
        <p:txBody>
          <a:bodyPr/>
          <a:lstStyle/>
          <a:p>
            <a:r>
              <a:rPr lang="en-US" dirty="0" smtClean="0"/>
              <a:t>Assignment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4281" y="2133601"/>
            <a:ext cx="4031194" cy="3931920"/>
          </a:xfrm>
        </p:spPr>
        <p:txBody>
          <a:bodyPr>
            <a:normAutofit fontScale="92500" lnSpcReduction="20000"/>
          </a:bodyPr>
          <a:lstStyle/>
          <a:p>
            <a:r>
              <a:rPr lang="en-US" b="1" dirty="0" smtClean="0"/>
              <a:t>Social science </a:t>
            </a:r>
            <a:r>
              <a:rPr lang="en-US" dirty="0" smtClean="0"/>
              <a:t>= the study of people</a:t>
            </a:r>
          </a:p>
          <a:p>
            <a:pPr lvl="1"/>
            <a:r>
              <a:rPr lang="en-US" dirty="0" smtClean="0"/>
              <a:t>Attempt to understand human </a:t>
            </a:r>
            <a:r>
              <a:rPr lang="en-US" dirty="0" err="1" smtClean="0"/>
              <a:t>behaviour</a:t>
            </a:r>
            <a:endParaRPr lang="en-US" dirty="0" smtClean="0"/>
          </a:p>
          <a:p>
            <a:pPr lvl="1"/>
            <a:r>
              <a:rPr lang="en-US" dirty="0" smtClean="0"/>
              <a:t>Includes history, geography, sociology, and anthropology</a:t>
            </a:r>
          </a:p>
          <a:p>
            <a:r>
              <a:rPr lang="en-US" dirty="0" smtClean="0"/>
              <a:t>Human </a:t>
            </a:r>
            <a:r>
              <a:rPr lang="en-US" dirty="0" err="1" smtClean="0"/>
              <a:t>behaviour</a:t>
            </a:r>
            <a:r>
              <a:rPr lang="en-US" dirty="0" smtClean="0"/>
              <a:t> complicates scientific studies</a:t>
            </a:r>
          </a:p>
          <a:p>
            <a:pPr lvl="1"/>
            <a:r>
              <a:rPr lang="en-US" dirty="0" smtClean="0"/>
              <a:t>It is constantly changing and evolving</a:t>
            </a:r>
            <a:endParaRPr lang="en-US" dirty="0"/>
          </a:p>
        </p:txBody>
      </p:sp>
      <p:sp>
        <p:nvSpPr>
          <p:cNvPr id="2" name="Title 1"/>
          <p:cNvSpPr>
            <a:spLocks noGrp="1"/>
          </p:cNvSpPr>
          <p:nvPr>
            <p:ph type="title"/>
          </p:nvPr>
        </p:nvSpPr>
        <p:spPr/>
        <p:txBody>
          <a:bodyPr>
            <a:normAutofit/>
          </a:bodyPr>
          <a:lstStyle/>
          <a:p>
            <a:r>
              <a:rPr lang="en-US" dirty="0" smtClean="0"/>
              <a:t>Economics as a social science</a:t>
            </a:r>
            <a:endParaRPr lang="en-US" dirty="0"/>
          </a:p>
        </p:txBody>
      </p:sp>
      <p:pic>
        <p:nvPicPr>
          <p:cNvPr id="4" name="Picture 3"/>
          <p:cNvPicPr>
            <a:picLocks noChangeAspect="1"/>
          </p:cNvPicPr>
          <p:nvPr/>
        </p:nvPicPr>
        <p:blipFill>
          <a:blip r:embed="rId2" cstate="print"/>
          <a:stretch>
            <a:fillRect/>
          </a:stretch>
        </p:blipFill>
        <p:spPr>
          <a:xfrm>
            <a:off x="473317" y="2497937"/>
            <a:ext cx="3864671" cy="319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Humans are rational and social beings</a:t>
            </a:r>
          </a:p>
          <a:p>
            <a:pPr lvl="1"/>
            <a:r>
              <a:rPr lang="en-US" dirty="0" err="1" smtClean="0"/>
              <a:t>Behaviour</a:t>
            </a:r>
            <a:r>
              <a:rPr lang="en-US" dirty="0" smtClean="0"/>
              <a:t> can often be explained by values and belief systems</a:t>
            </a:r>
          </a:p>
          <a:p>
            <a:pPr lvl="1"/>
            <a:r>
              <a:rPr lang="en-US" dirty="0" smtClean="0"/>
              <a:t>Predicting </a:t>
            </a:r>
            <a:r>
              <a:rPr lang="en-US" dirty="0" err="1" smtClean="0"/>
              <a:t>behaviour</a:t>
            </a:r>
            <a:r>
              <a:rPr lang="en-US" dirty="0" smtClean="0"/>
              <a:t> can be a difficult task</a:t>
            </a:r>
          </a:p>
          <a:p>
            <a:r>
              <a:rPr lang="en-US" dirty="0" smtClean="0"/>
              <a:t>The </a:t>
            </a:r>
            <a:r>
              <a:rPr lang="en-US" dirty="0" err="1" smtClean="0"/>
              <a:t>behaviour</a:t>
            </a:r>
            <a:r>
              <a:rPr lang="en-US" dirty="0" smtClean="0"/>
              <a:t> of groups can be predicted</a:t>
            </a:r>
          </a:p>
          <a:p>
            <a:r>
              <a:rPr lang="en-US" dirty="0" smtClean="0"/>
              <a:t>The </a:t>
            </a:r>
            <a:r>
              <a:rPr lang="en-US" dirty="0" err="1" smtClean="0"/>
              <a:t>behaviour</a:t>
            </a:r>
            <a:r>
              <a:rPr lang="en-US" dirty="0" smtClean="0"/>
              <a:t> of individuals cannot be predicted</a:t>
            </a:r>
            <a:endParaRPr lang="en-US" dirty="0"/>
          </a:p>
        </p:txBody>
      </p:sp>
      <p:sp>
        <p:nvSpPr>
          <p:cNvPr id="2" name="Title 1"/>
          <p:cNvSpPr>
            <a:spLocks noGrp="1"/>
          </p:cNvSpPr>
          <p:nvPr>
            <p:ph type="title"/>
          </p:nvPr>
        </p:nvSpPr>
        <p:spPr/>
        <p:txBody>
          <a:bodyPr>
            <a:normAutofit/>
          </a:bodyPr>
          <a:lstStyle/>
          <a:p>
            <a:r>
              <a:rPr lang="en-US" dirty="0" smtClean="0"/>
              <a:t>Predicting human </a:t>
            </a:r>
            <a:r>
              <a:rPr lang="en-US" dirty="0" err="1" smtClean="0"/>
              <a:t>behaviour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3" y="2133601"/>
            <a:ext cx="4213106" cy="3931920"/>
          </a:xfrm>
        </p:spPr>
        <p:txBody>
          <a:bodyPr>
            <a:normAutofit lnSpcReduction="10000"/>
          </a:bodyPr>
          <a:lstStyle/>
          <a:p>
            <a:r>
              <a:rPr lang="en-US" dirty="0" smtClean="0"/>
              <a:t>Three major reasons for studying economics:</a:t>
            </a:r>
          </a:p>
          <a:p>
            <a:pPr lvl="1"/>
            <a:r>
              <a:rPr lang="en-US" dirty="0" smtClean="0"/>
              <a:t>To understand current economic issues</a:t>
            </a:r>
          </a:p>
          <a:p>
            <a:pPr lvl="1"/>
            <a:r>
              <a:rPr lang="en-US" dirty="0" smtClean="0"/>
              <a:t>To develop your economic reasoning skills</a:t>
            </a:r>
          </a:p>
          <a:p>
            <a:pPr lvl="1"/>
            <a:r>
              <a:rPr lang="en-US" dirty="0" smtClean="0"/>
              <a:t>To gain economic knowledge for civic participation</a:t>
            </a:r>
            <a:endParaRPr lang="en-US" dirty="0"/>
          </a:p>
        </p:txBody>
      </p:sp>
      <p:sp>
        <p:nvSpPr>
          <p:cNvPr id="2" name="Title 1"/>
          <p:cNvSpPr>
            <a:spLocks noGrp="1"/>
          </p:cNvSpPr>
          <p:nvPr>
            <p:ph type="title"/>
          </p:nvPr>
        </p:nvSpPr>
        <p:spPr/>
        <p:txBody>
          <a:bodyPr/>
          <a:lstStyle/>
          <a:p>
            <a:r>
              <a:rPr lang="en-US" dirty="0" smtClean="0"/>
              <a:t>Why Study Economics?</a:t>
            </a:r>
            <a:endParaRPr lang="en-US" dirty="0"/>
          </a:p>
        </p:txBody>
      </p:sp>
      <p:pic>
        <p:nvPicPr>
          <p:cNvPr id="4" name="Picture 3"/>
          <p:cNvPicPr>
            <a:picLocks noChangeAspect="1"/>
          </p:cNvPicPr>
          <p:nvPr/>
        </p:nvPicPr>
        <p:blipFill>
          <a:blip r:embed="rId2" cstate="print"/>
          <a:stretch>
            <a:fillRect/>
          </a:stretch>
        </p:blipFill>
        <p:spPr>
          <a:xfrm>
            <a:off x="5474287" y="2133601"/>
            <a:ext cx="3047999" cy="3454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Some critics think economics focuses on only studying material things</a:t>
            </a:r>
          </a:p>
          <a:p>
            <a:pPr lvl="1"/>
            <a:r>
              <a:rPr lang="en-US" dirty="0" smtClean="0"/>
              <a:t>No concern for human values.</a:t>
            </a:r>
          </a:p>
          <a:p>
            <a:r>
              <a:rPr lang="en-US" dirty="0" smtClean="0"/>
              <a:t>But resources and products can be used for noble purposes and to achieve goals</a:t>
            </a:r>
          </a:p>
          <a:p>
            <a:r>
              <a:rPr lang="en-US" dirty="0" smtClean="0"/>
              <a:t>Economics does not try to establish goals for the people who study it.</a:t>
            </a:r>
          </a:p>
          <a:p>
            <a:pPr lvl="1"/>
            <a:r>
              <a:rPr lang="en-US" dirty="0" smtClean="0"/>
              <a:t>It gives them the tools they need to achieve goals efficiently by wasting fewer resources.</a:t>
            </a:r>
            <a:endParaRPr lang="en-US" dirty="0"/>
          </a:p>
        </p:txBody>
      </p:sp>
      <p:sp>
        <p:nvSpPr>
          <p:cNvPr id="2" name="Title 1"/>
          <p:cNvSpPr>
            <a:spLocks noGrp="1"/>
          </p:cNvSpPr>
          <p:nvPr>
            <p:ph type="title"/>
          </p:nvPr>
        </p:nvSpPr>
        <p:spPr/>
        <p:txBody>
          <a:bodyPr>
            <a:normAutofit fontScale="90000"/>
          </a:bodyPr>
          <a:lstStyle/>
          <a:p>
            <a:r>
              <a:rPr lang="en-US" dirty="0" smtClean="0"/>
              <a:t>Economics, Materialism, and Opportunity Cost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907</TotalTime>
  <Words>2175</Words>
  <Application>Microsoft Office PowerPoint</Application>
  <PresentationFormat>On-screen Show (4:3)</PresentationFormat>
  <Paragraphs>230</Paragraphs>
  <Slides>53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Lucida Sans Unicode</vt:lpstr>
      <vt:lpstr>Wingdings 2</vt:lpstr>
      <vt:lpstr>Calibri</vt:lpstr>
      <vt:lpstr>Verdana</vt:lpstr>
      <vt:lpstr>Wingdings 3</vt:lpstr>
      <vt:lpstr>Concourse</vt:lpstr>
      <vt:lpstr>Welcome to Economics!</vt:lpstr>
      <vt:lpstr>Unit 1: The Nature of Economics and the Economy</vt:lpstr>
      <vt:lpstr>Chapter 1: Basic Principle of Economics</vt:lpstr>
      <vt:lpstr>What is Economics?</vt:lpstr>
      <vt:lpstr>What is Economics?</vt:lpstr>
      <vt:lpstr>Economics as a social science</vt:lpstr>
      <vt:lpstr>Predicting human behaviour</vt:lpstr>
      <vt:lpstr>Why Study Economics?</vt:lpstr>
      <vt:lpstr>Economics, Materialism, and Opportunity Cost</vt:lpstr>
      <vt:lpstr>Effective vs. Efficient</vt:lpstr>
      <vt:lpstr>Opportunity Cost</vt:lpstr>
      <vt:lpstr>Example of Opportunity Cost</vt:lpstr>
      <vt:lpstr>PowerPoint Presentation</vt:lpstr>
      <vt:lpstr>Example of Opportunity Cost</vt:lpstr>
      <vt:lpstr>Facts and Values</vt:lpstr>
      <vt:lpstr>Analytical Economics</vt:lpstr>
      <vt:lpstr>Normative Economics</vt:lpstr>
      <vt:lpstr>The Science of Economics</vt:lpstr>
      <vt:lpstr>The Scientific Method</vt:lpstr>
      <vt:lpstr>Math in Economics</vt:lpstr>
      <vt:lpstr>The Fallacy of Composition</vt:lpstr>
      <vt:lpstr>Basic Fallacies, Laws, and Theories of Economics</vt:lpstr>
      <vt:lpstr>The Post Hoc Fallacy</vt:lpstr>
      <vt:lpstr>The Fallacy of Single Causation</vt:lpstr>
      <vt:lpstr>Name That Fallacy!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Laws Affecting Production Possibilities</vt:lpstr>
      <vt:lpstr>First Assumption</vt:lpstr>
      <vt:lpstr>Second Assumption</vt:lpstr>
      <vt:lpstr>Third Assumption</vt:lpstr>
      <vt:lpstr>Production Possibilies for Bread and Ploughs</vt:lpstr>
      <vt:lpstr>Production Possibilities for Bread and Ploughs</vt:lpstr>
      <vt:lpstr>PowerPoint Presentation</vt:lpstr>
      <vt:lpstr>The law of increasing relative cost</vt:lpstr>
      <vt:lpstr>The law of increasing relative cost</vt:lpstr>
      <vt:lpstr>The Production Possibilities Curve as a Frontier</vt:lpstr>
      <vt:lpstr>PowerPoint Presentation</vt:lpstr>
      <vt:lpstr>The law of diminishing returns</vt:lpstr>
      <vt:lpstr>The law of diminishing returns</vt:lpstr>
      <vt:lpstr>The law of increasing returns to scale</vt:lpstr>
      <vt:lpstr>The law of increasing returns to scale</vt:lpstr>
      <vt:lpstr>Production Possibilities: Laws</vt:lpstr>
      <vt:lpstr>Practice Activity</vt:lpstr>
      <vt:lpstr>Figure 1: Production possibilities for country X</vt:lpstr>
      <vt:lpstr>Questions</vt:lpstr>
      <vt:lpstr>Assignment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dc:title>
  <dc:creator>Melanie Groves</dc:creator>
  <cp:lastModifiedBy>Brian</cp:lastModifiedBy>
  <cp:revision>46</cp:revision>
  <dcterms:created xsi:type="dcterms:W3CDTF">2014-02-19T15:05:38Z</dcterms:created>
  <dcterms:modified xsi:type="dcterms:W3CDTF">2016-04-26T12:55:49Z</dcterms:modified>
</cp:coreProperties>
</file>