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52"/>
  </p:notesMasterIdLst>
  <p:handoutMasterIdLst>
    <p:handoutMasterId r:id="rId53"/>
  </p:handoutMasterIdLst>
  <p:sldIdLst>
    <p:sldId id="353" r:id="rId2"/>
    <p:sldId id="363" r:id="rId3"/>
    <p:sldId id="349" r:id="rId4"/>
    <p:sldId id="354" r:id="rId5"/>
    <p:sldId id="284" r:id="rId6"/>
    <p:sldId id="339" r:id="rId7"/>
    <p:sldId id="288" r:id="rId8"/>
    <p:sldId id="340" r:id="rId9"/>
    <p:sldId id="355" r:id="rId10"/>
    <p:sldId id="290" r:id="rId11"/>
    <p:sldId id="377" r:id="rId12"/>
    <p:sldId id="379" r:id="rId13"/>
    <p:sldId id="292" r:id="rId14"/>
    <p:sldId id="373" r:id="rId15"/>
    <p:sldId id="378" r:id="rId16"/>
    <p:sldId id="295" r:id="rId17"/>
    <p:sldId id="374" r:id="rId18"/>
    <p:sldId id="375" r:id="rId19"/>
    <p:sldId id="325" r:id="rId20"/>
    <p:sldId id="376" r:id="rId21"/>
    <p:sldId id="356" r:id="rId22"/>
    <p:sldId id="299" r:id="rId23"/>
    <p:sldId id="381" r:id="rId24"/>
    <p:sldId id="382" r:id="rId25"/>
    <p:sldId id="361" r:id="rId26"/>
    <p:sldId id="327" r:id="rId27"/>
    <p:sldId id="383" r:id="rId28"/>
    <p:sldId id="384" r:id="rId29"/>
    <p:sldId id="328" r:id="rId30"/>
    <p:sldId id="385" r:id="rId31"/>
    <p:sldId id="369" r:id="rId32"/>
    <p:sldId id="357" r:id="rId33"/>
    <p:sldId id="308" r:id="rId34"/>
    <p:sldId id="386" r:id="rId35"/>
    <p:sldId id="358" r:id="rId36"/>
    <p:sldId id="341" r:id="rId37"/>
    <p:sldId id="343" r:id="rId38"/>
    <p:sldId id="342" r:id="rId39"/>
    <p:sldId id="344" r:id="rId40"/>
    <p:sldId id="359" r:id="rId41"/>
    <p:sldId id="331" r:id="rId42"/>
    <p:sldId id="345" r:id="rId43"/>
    <p:sldId id="360" r:id="rId44"/>
    <p:sldId id="334" r:id="rId45"/>
    <p:sldId id="346" r:id="rId46"/>
    <p:sldId id="335" r:id="rId47"/>
    <p:sldId id="372" r:id="rId48"/>
    <p:sldId id="336" r:id="rId49"/>
    <p:sldId id="348" r:id="rId50"/>
    <p:sldId id="362" r:id="rId51"/>
  </p:sldIdLst>
  <p:sldSz cx="9144000" cy="6858000" type="screen4x3"/>
  <p:notesSz cx="6858000" cy="9144000"/>
  <p:defaultTextStyle>
    <a:defPPr>
      <a:defRPr lang="en-US"/>
    </a:defPPr>
    <a:lvl1pPr algn="l" rtl="0" fontAlgn="base">
      <a:spcBef>
        <a:spcPct val="0"/>
      </a:spcBef>
      <a:spcAft>
        <a:spcPct val="0"/>
      </a:spcAft>
      <a:defRPr sz="1700" b="1" kern="1200">
        <a:solidFill>
          <a:schemeClr val="tx1"/>
        </a:solidFill>
        <a:latin typeface="Arial" charset="0"/>
        <a:ea typeface="+mn-ea"/>
        <a:cs typeface="+mn-cs"/>
      </a:defRPr>
    </a:lvl1pPr>
    <a:lvl2pPr marL="457200" algn="l" rtl="0" fontAlgn="base">
      <a:spcBef>
        <a:spcPct val="0"/>
      </a:spcBef>
      <a:spcAft>
        <a:spcPct val="0"/>
      </a:spcAft>
      <a:defRPr sz="1700" b="1" kern="1200">
        <a:solidFill>
          <a:schemeClr val="tx1"/>
        </a:solidFill>
        <a:latin typeface="Arial" charset="0"/>
        <a:ea typeface="+mn-ea"/>
        <a:cs typeface="+mn-cs"/>
      </a:defRPr>
    </a:lvl2pPr>
    <a:lvl3pPr marL="914400" algn="l" rtl="0" fontAlgn="base">
      <a:spcBef>
        <a:spcPct val="0"/>
      </a:spcBef>
      <a:spcAft>
        <a:spcPct val="0"/>
      </a:spcAft>
      <a:defRPr sz="1700" b="1" kern="1200">
        <a:solidFill>
          <a:schemeClr val="tx1"/>
        </a:solidFill>
        <a:latin typeface="Arial" charset="0"/>
        <a:ea typeface="+mn-ea"/>
        <a:cs typeface="+mn-cs"/>
      </a:defRPr>
    </a:lvl3pPr>
    <a:lvl4pPr marL="1371600" algn="l" rtl="0" fontAlgn="base">
      <a:spcBef>
        <a:spcPct val="0"/>
      </a:spcBef>
      <a:spcAft>
        <a:spcPct val="0"/>
      </a:spcAft>
      <a:defRPr sz="1700" b="1" kern="1200">
        <a:solidFill>
          <a:schemeClr val="tx1"/>
        </a:solidFill>
        <a:latin typeface="Arial" charset="0"/>
        <a:ea typeface="+mn-ea"/>
        <a:cs typeface="+mn-cs"/>
      </a:defRPr>
    </a:lvl4pPr>
    <a:lvl5pPr marL="1828800" algn="l" rtl="0" fontAlgn="base">
      <a:spcBef>
        <a:spcPct val="0"/>
      </a:spcBef>
      <a:spcAft>
        <a:spcPct val="0"/>
      </a:spcAft>
      <a:defRPr sz="1700" b="1" kern="1200">
        <a:solidFill>
          <a:schemeClr val="tx1"/>
        </a:solidFill>
        <a:latin typeface="Arial" charset="0"/>
        <a:ea typeface="+mn-ea"/>
        <a:cs typeface="+mn-cs"/>
      </a:defRPr>
    </a:lvl5pPr>
    <a:lvl6pPr marL="2286000" algn="l" defTabSz="914400" rtl="0" eaLnBrk="1" latinLnBrk="0" hangingPunct="1">
      <a:defRPr sz="1700" b="1" kern="1200">
        <a:solidFill>
          <a:schemeClr val="tx1"/>
        </a:solidFill>
        <a:latin typeface="Arial" charset="0"/>
        <a:ea typeface="+mn-ea"/>
        <a:cs typeface="+mn-cs"/>
      </a:defRPr>
    </a:lvl6pPr>
    <a:lvl7pPr marL="2743200" algn="l" defTabSz="914400" rtl="0" eaLnBrk="1" latinLnBrk="0" hangingPunct="1">
      <a:defRPr sz="1700" b="1" kern="1200">
        <a:solidFill>
          <a:schemeClr val="tx1"/>
        </a:solidFill>
        <a:latin typeface="Arial" charset="0"/>
        <a:ea typeface="+mn-ea"/>
        <a:cs typeface="+mn-cs"/>
      </a:defRPr>
    </a:lvl7pPr>
    <a:lvl8pPr marL="3200400" algn="l" defTabSz="914400" rtl="0" eaLnBrk="1" latinLnBrk="0" hangingPunct="1">
      <a:defRPr sz="1700" b="1" kern="1200">
        <a:solidFill>
          <a:schemeClr val="tx1"/>
        </a:solidFill>
        <a:latin typeface="Arial" charset="0"/>
        <a:ea typeface="+mn-ea"/>
        <a:cs typeface="+mn-cs"/>
      </a:defRPr>
    </a:lvl8pPr>
    <a:lvl9pPr marL="3657600" algn="l" defTabSz="914400" rtl="0" eaLnBrk="1" latinLnBrk="0" hangingPunct="1">
      <a:defRPr sz="17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unt Royal" initials="" lastIdx="2" clrIdx="0"/>
  <p:cmAuthor id="1" name="Susan Martha" initials="SM" lastIdx="2" clrIdx="1"/>
  <p:cmAuthor id="2" name="Valerie Kinnear" initials="V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710"/>
    <a:srgbClr val="000000"/>
    <a:srgbClr val="FFAB2F"/>
    <a:srgbClr val="93BFF9"/>
    <a:srgbClr val="C0C0C0"/>
    <a:srgbClr val="FFFF00"/>
    <a:srgbClr val="00FFFF"/>
    <a:srgbClr val="0099FF"/>
    <a:srgbClr val="004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99177" autoAdjust="0"/>
  </p:normalViewPr>
  <p:slideViewPr>
    <p:cSldViewPr snapToGrid="0">
      <p:cViewPr>
        <p:scale>
          <a:sx n="80" d="100"/>
          <a:sy n="80" d="100"/>
        </p:scale>
        <p:origin x="-9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A5A9D5AF-3A3B-464D-A323-980F814DD464}" type="slidenum">
              <a:rPr lang="en-US"/>
              <a:pPr>
                <a:defRPr/>
              </a:pPr>
              <a:t>‹#›</a:t>
            </a:fld>
            <a:endParaRPr lang="en-US"/>
          </a:p>
        </p:txBody>
      </p:sp>
    </p:spTree>
    <p:extLst>
      <p:ext uri="{BB962C8B-B14F-4D97-AF65-F5344CB8AC3E}">
        <p14:creationId xmlns:p14="http://schemas.microsoft.com/office/powerpoint/2010/main" val="57704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97CD9BE3-CA7C-4F36-A9F4-457D72E6C77B}" type="slidenum">
              <a:rPr lang="en-US"/>
              <a:pPr>
                <a:defRPr/>
              </a:pPr>
              <a:t>‹#›</a:t>
            </a:fld>
            <a:endParaRPr lang="en-US"/>
          </a:p>
        </p:txBody>
      </p:sp>
    </p:spTree>
    <p:extLst>
      <p:ext uri="{BB962C8B-B14F-4D97-AF65-F5344CB8AC3E}">
        <p14:creationId xmlns:p14="http://schemas.microsoft.com/office/powerpoint/2010/main" val="1194466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7FA23C2-92DF-4FEC-A465-5BF3FB33CECC}" type="slidenum">
              <a:rPr lang="en-US" smtClean="0"/>
              <a:pPr/>
              <a:t>5</a:t>
            </a:fld>
            <a:endParaRPr lang="en-US" smtClean="0"/>
          </a:p>
        </p:txBody>
      </p:sp>
      <p:sp>
        <p:nvSpPr>
          <p:cNvPr id="20482" name="Rectangle 2"/>
          <p:cNvSpPr>
            <a:spLocks noGrp="1" noChangeArrowheads="1"/>
          </p:cNvSpPr>
          <p:nvPr>
            <p:ph type="body" idx="1"/>
          </p:nvPr>
        </p:nvSpPr>
        <p:spPr>
          <a:xfrm>
            <a:off x="915988" y="4343400"/>
            <a:ext cx="5026025" cy="4108450"/>
          </a:xfrm>
          <a:noFill/>
          <a:ln/>
        </p:spPr>
        <p:txBody>
          <a:bodyPr lIns="90488" tIns="44450" rIns="90488" bIns="44450"/>
          <a:lstStyle/>
          <a:p>
            <a:pPr eaLnBrk="1" hangingPunct="1"/>
            <a:endParaRPr lang="en-US" smtClean="0"/>
          </a:p>
        </p:txBody>
      </p:sp>
      <p:sp>
        <p:nvSpPr>
          <p:cNvPr id="20483" name="Rectangle 3"/>
          <p:cNvSpPr>
            <a:spLocks noGrp="1" noRot="1" noChangeAspect="1" noChangeArrowheads="1" noTextEdit="1"/>
          </p:cNvSpPr>
          <p:nvPr>
            <p:ph type="sldImg"/>
          </p:nvPr>
        </p:nvSpPr>
        <p:spPr>
          <a:xfrm>
            <a:off x="1000125" y="539750"/>
            <a:ext cx="4857750" cy="36449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960E4AF-D441-421D-8F19-EDAB35993C24}" type="slidenum">
              <a:rPr lang="en-US" smtClean="0"/>
              <a:pPr/>
              <a:t>7</a:t>
            </a:fld>
            <a:endParaRPr lang="en-US" smtClean="0"/>
          </a:p>
        </p:txBody>
      </p:sp>
      <p:sp>
        <p:nvSpPr>
          <p:cNvPr id="23554" name="Rectangle 2"/>
          <p:cNvSpPr>
            <a:spLocks noGrp="1" noRot="1" noChangeAspect="1" noChangeArrowheads="1" noTextEdit="1"/>
          </p:cNvSpPr>
          <p:nvPr>
            <p:ph type="sldImg"/>
          </p:nvPr>
        </p:nvSpPr>
        <p:spPr>
          <a:xfrm>
            <a:off x="1000125" y="539750"/>
            <a:ext cx="4857750" cy="3644900"/>
          </a:xfrm>
          <a:ln w="12700" cap="flat">
            <a:solidFill>
              <a:schemeClr val="tx1"/>
            </a:solidFill>
          </a:ln>
        </p:spPr>
      </p:sp>
      <p:sp>
        <p:nvSpPr>
          <p:cNvPr id="23555" name="Rectangle 3"/>
          <p:cNvSpPr>
            <a:spLocks noGrp="1" noChangeArrowheads="1"/>
          </p:cNvSpPr>
          <p:nvPr>
            <p:ph type="body" idx="1"/>
          </p:nvPr>
        </p:nvSpPr>
        <p:spPr>
          <a:xfrm>
            <a:off x="915988" y="4343400"/>
            <a:ext cx="5026025" cy="4108450"/>
          </a:xfrm>
          <a:noFill/>
          <a:ln/>
        </p:spPr>
        <p:txBody>
          <a:bodyPr lIns="90488" tIns="44450" rIns="90488" bIns="44450"/>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86F868B-2779-41E1-A205-D4D9CF1ABCCD}" type="slidenum">
              <a:rPr lang="en-US" smtClean="0"/>
              <a:pPr/>
              <a:t>10</a:t>
            </a:fld>
            <a:endParaRPr lang="en-US" smtClean="0"/>
          </a:p>
        </p:txBody>
      </p:sp>
      <p:sp>
        <p:nvSpPr>
          <p:cNvPr id="27650" name="Rectangle 2"/>
          <p:cNvSpPr>
            <a:spLocks noGrp="1" noChangeArrowheads="1"/>
          </p:cNvSpPr>
          <p:nvPr>
            <p:ph type="body" idx="1"/>
          </p:nvPr>
        </p:nvSpPr>
        <p:spPr>
          <a:xfrm>
            <a:off x="915988" y="4343400"/>
            <a:ext cx="5026025" cy="4108450"/>
          </a:xfrm>
          <a:noFill/>
          <a:ln/>
        </p:spPr>
        <p:txBody>
          <a:bodyPr lIns="90488" tIns="44450" rIns="90488" bIns="44450"/>
          <a:lstStyle/>
          <a:p>
            <a:pPr eaLnBrk="1" hangingPunct="1"/>
            <a:endParaRPr lang="en-US" smtClean="0"/>
          </a:p>
        </p:txBody>
      </p:sp>
      <p:sp>
        <p:nvSpPr>
          <p:cNvPr id="27651" name="Rectangle 3"/>
          <p:cNvSpPr>
            <a:spLocks noGrp="1" noRot="1" noChangeAspect="1" noChangeArrowheads="1" noTextEdit="1"/>
          </p:cNvSpPr>
          <p:nvPr>
            <p:ph type="sldImg"/>
          </p:nvPr>
        </p:nvSpPr>
        <p:spPr>
          <a:xfrm>
            <a:off x="1000125" y="539750"/>
            <a:ext cx="4857750" cy="364490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31B5D10-1BAD-4EFB-B08A-B9F37E4018EF}" type="slidenum">
              <a:rPr lang="en-US" smtClean="0"/>
              <a:pPr/>
              <a:t>13</a:t>
            </a:fld>
            <a:endParaRPr lang="en-US" smtClean="0"/>
          </a:p>
        </p:txBody>
      </p:sp>
      <p:sp>
        <p:nvSpPr>
          <p:cNvPr id="29698" name="Rectangle 2"/>
          <p:cNvSpPr>
            <a:spLocks noGrp="1" noChangeArrowheads="1"/>
          </p:cNvSpPr>
          <p:nvPr>
            <p:ph type="body" idx="1"/>
          </p:nvPr>
        </p:nvSpPr>
        <p:spPr>
          <a:xfrm>
            <a:off x="915988" y="4343400"/>
            <a:ext cx="5026025" cy="4108450"/>
          </a:xfrm>
          <a:noFill/>
          <a:ln/>
        </p:spPr>
        <p:txBody>
          <a:bodyPr lIns="90488" tIns="44450" rIns="90488" bIns="44450"/>
          <a:lstStyle/>
          <a:p>
            <a:pPr eaLnBrk="1" hangingPunct="1"/>
            <a:endParaRPr lang="en-US" smtClean="0"/>
          </a:p>
        </p:txBody>
      </p:sp>
      <p:sp>
        <p:nvSpPr>
          <p:cNvPr id="29699" name="Rectangle 3"/>
          <p:cNvSpPr>
            <a:spLocks noGrp="1" noRot="1" noChangeAspect="1" noChangeArrowheads="1" noTextEdit="1"/>
          </p:cNvSpPr>
          <p:nvPr>
            <p:ph type="sldImg"/>
          </p:nvPr>
        </p:nvSpPr>
        <p:spPr>
          <a:xfrm>
            <a:off x="1000125" y="539750"/>
            <a:ext cx="4857750" cy="36449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06D6E19-DBBA-4BA4-8A69-3CA461DB0999}" type="slidenum">
              <a:rPr lang="en-US" smtClean="0"/>
              <a:pPr/>
              <a:t>16</a:t>
            </a:fld>
            <a:endParaRPr lang="en-US" smtClean="0"/>
          </a:p>
        </p:txBody>
      </p:sp>
      <p:sp>
        <p:nvSpPr>
          <p:cNvPr id="31746" name="Rectangle 2"/>
          <p:cNvSpPr>
            <a:spLocks noGrp="1" noChangeArrowheads="1"/>
          </p:cNvSpPr>
          <p:nvPr>
            <p:ph type="body" idx="1"/>
          </p:nvPr>
        </p:nvSpPr>
        <p:spPr>
          <a:xfrm>
            <a:off x="915988" y="4343400"/>
            <a:ext cx="5026025" cy="4108450"/>
          </a:xfrm>
          <a:noFill/>
          <a:ln/>
        </p:spPr>
        <p:txBody>
          <a:bodyPr lIns="90488" tIns="44450" rIns="90488" bIns="44450"/>
          <a:lstStyle/>
          <a:p>
            <a:pPr eaLnBrk="1" hangingPunct="1"/>
            <a:endParaRPr lang="en-US" smtClean="0"/>
          </a:p>
        </p:txBody>
      </p:sp>
      <p:sp>
        <p:nvSpPr>
          <p:cNvPr id="31747" name="Rectangle 3"/>
          <p:cNvSpPr>
            <a:spLocks noGrp="1" noRot="1" noChangeAspect="1" noChangeArrowheads="1" noTextEdit="1"/>
          </p:cNvSpPr>
          <p:nvPr>
            <p:ph type="sldImg"/>
          </p:nvPr>
        </p:nvSpPr>
        <p:spPr>
          <a:xfrm>
            <a:off x="1000125" y="539750"/>
            <a:ext cx="4857750" cy="36449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AC2DAB46-72B1-49A8-A60C-423347E9379F}" type="slidenum">
              <a:rPr lang="en-US" smtClean="0"/>
              <a:pPr/>
              <a:t>22</a:t>
            </a:fld>
            <a:endParaRPr lang="en-US" smtClean="0"/>
          </a:p>
        </p:txBody>
      </p:sp>
      <p:sp>
        <p:nvSpPr>
          <p:cNvPr id="34818" name="Rectangle 2"/>
          <p:cNvSpPr>
            <a:spLocks noGrp="1" noChangeArrowheads="1"/>
          </p:cNvSpPr>
          <p:nvPr>
            <p:ph type="body" idx="1"/>
          </p:nvPr>
        </p:nvSpPr>
        <p:spPr>
          <a:xfrm>
            <a:off x="915988" y="4343400"/>
            <a:ext cx="5026025" cy="4108450"/>
          </a:xfrm>
          <a:noFill/>
          <a:ln/>
        </p:spPr>
        <p:txBody>
          <a:bodyPr lIns="90488" tIns="44450" rIns="90488" bIns="44450"/>
          <a:lstStyle/>
          <a:p>
            <a:pPr eaLnBrk="1" hangingPunct="1"/>
            <a:endParaRPr lang="en-US" smtClean="0"/>
          </a:p>
        </p:txBody>
      </p:sp>
      <p:sp>
        <p:nvSpPr>
          <p:cNvPr id="34819" name="Rectangle 3"/>
          <p:cNvSpPr>
            <a:spLocks noGrp="1" noRot="1" noChangeAspect="1" noChangeArrowheads="1" noTextEdit="1"/>
          </p:cNvSpPr>
          <p:nvPr>
            <p:ph type="sldImg"/>
          </p:nvPr>
        </p:nvSpPr>
        <p:spPr>
          <a:xfrm>
            <a:off x="1000125" y="539750"/>
            <a:ext cx="4857750" cy="36449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7999"/>
          </a:xfrm>
          <a:prstGeom prst="rec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p:nvSpPr>
        <p:spPr>
          <a:xfrm>
            <a:off x="0" y="823491"/>
            <a:ext cx="9143999" cy="3805403"/>
          </a:xfrm>
          <a:prstGeom prst="rect">
            <a:avLst/>
          </a:prstGeom>
          <a:solidFill>
            <a:srgbClr val="9AD6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p:nvSpPr>
        <p:spPr>
          <a:xfrm>
            <a:off x="0" y="1030609"/>
            <a:ext cx="9144000" cy="3311539"/>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3" name="Picture 12" descr="WILEY_White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913" y="6106918"/>
            <a:ext cx="1641423" cy="3443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164" y="608160"/>
            <a:ext cx="3248909" cy="4204471"/>
          </a:xfrm>
          <a:prstGeom prst="rect">
            <a:avLst/>
          </a:prstGeom>
        </p:spPr>
      </p:pic>
      <p:grpSp>
        <p:nvGrpSpPr>
          <p:cNvPr id="18" name="Group 17"/>
          <p:cNvGrpSpPr/>
          <p:nvPr userDrawn="1"/>
        </p:nvGrpSpPr>
        <p:grpSpPr>
          <a:xfrm>
            <a:off x="357745" y="1300470"/>
            <a:ext cx="5246130" cy="2642162"/>
            <a:chOff x="576118" y="1191230"/>
            <a:chExt cx="4846782" cy="2642162"/>
          </a:xfrm>
        </p:grpSpPr>
        <p:sp>
          <p:nvSpPr>
            <p:cNvPr id="19" name="TextBox 18"/>
            <p:cNvSpPr txBox="1"/>
            <p:nvPr userDrawn="1"/>
          </p:nvSpPr>
          <p:spPr>
            <a:xfrm>
              <a:off x="576118" y="1191230"/>
              <a:ext cx="4846782" cy="276999"/>
            </a:xfrm>
            <a:prstGeom prst="rect">
              <a:avLst/>
            </a:prstGeom>
            <a:noFill/>
          </p:spPr>
          <p:txBody>
            <a:bodyPr wrap="square" rtlCol="0">
              <a:spAutoFit/>
            </a:bodyPr>
            <a:lstStyle/>
            <a:p>
              <a:r>
                <a:rPr lang="en-US" sz="1200" b="0" dirty="0" smtClean="0">
                  <a:solidFill>
                    <a:srgbClr val="FFFFFF"/>
                  </a:solidFill>
                </a:rPr>
                <a:t>WEYGANDT</a:t>
              </a:r>
              <a:r>
                <a:rPr lang="en-US" sz="1200" b="0" baseline="0" dirty="0" smtClean="0">
                  <a:solidFill>
                    <a:srgbClr val="FFFFFF"/>
                  </a:solidFill>
                </a:rPr>
                <a:t> – KIESO - KIMMEL – TRENHOLM – WARREN - NOVAK</a:t>
              </a:r>
              <a:endParaRPr lang="en-US" sz="1200" b="0" dirty="0">
                <a:solidFill>
                  <a:srgbClr val="FFFFFF"/>
                </a:solidFill>
              </a:endParaRPr>
            </a:p>
          </p:txBody>
        </p:sp>
        <p:sp>
          <p:nvSpPr>
            <p:cNvPr id="20" name="TextBox 19"/>
            <p:cNvSpPr txBox="1"/>
            <p:nvPr userDrawn="1"/>
          </p:nvSpPr>
          <p:spPr>
            <a:xfrm>
              <a:off x="576118" y="1551046"/>
              <a:ext cx="4481249" cy="1298817"/>
            </a:xfrm>
            <a:prstGeom prst="rect">
              <a:avLst/>
            </a:prstGeom>
            <a:noFill/>
          </p:spPr>
          <p:txBody>
            <a:bodyPr wrap="square" rtlCol="0">
              <a:spAutoFit/>
            </a:bodyPr>
            <a:lstStyle/>
            <a:p>
              <a:pPr algn="just">
                <a:lnSpc>
                  <a:spcPct val="80000"/>
                </a:lnSpc>
              </a:pPr>
              <a:r>
                <a:rPr lang="en-US" sz="4800" dirty="0" smtClean="0">
                  <a:solidFill>
                    <a:srgbClr val="FFFFFF"/>
                  </a:solidFill>
                </a:rPr>
                <a:t>ACCOUNTING</a:t>
              </a:r>
            </a:p>
            <a:p>
              <a:pPr algn="just">
                <a:lnSpc>
                  <a:spcPct val="80000"/>
                </a:lnSpc>
              </a:pPr>
              <a:r>
                <a:rPr lang="en-US" sz="4800" dirty="0" smtClean="0">
                  <a:solidFill>
                    <a:srgbClr val="FFFFFF"/>
                  </a:solidFill>
                </a:rPr>
                <a:t>PRINCIPLES</a:t>
              </a:r>
              <a:endParaRPr lang="en-US" sz="4800" dirty="0">
                <a:solidFill>
                  <a:srgbClr val="FFFFFF"/>
                </a:solidFill>
              </a:endParaRPr>
            </a:p>
          </p:txBody>
        </p:sp>
        <p:sp>
          <p:nvSpPr>
            <p:cNvPr id="21" name="TextBox 20"/>
            <p:cNvSpPr txBox="1"/>
            <p:nvPr userDrawn="1"/>
          </p:nvSpPr>
          <p:spPr>
            <a:xfrm>
              <a:off x="576118" y="3461310"/>
              <a:ext cx="4481249" cy="372082"/>
            </a:xfrm>
            <a:prstGeom prst="rect">
              <a:avLst/>
            </a:prstGeom>
            <a:noFill/>
          </p:spPr>
          <p:txBody>
            <a:bodyPr wrap="square" rtlCol="0">
              <a:spAutoFit/>
            </a:bodyPr>
            <a:lstStyle/>
            <a:p>
              <a:r>
                <a:rPr lang="en-US" dirty="0" smtClean="0">
                  <a:solidFill>
                    <a:schemeClr val="bg1"/>
                  </a:solidFill>
                </a:rPr>
                <a:t>SEVENTH CANADIAN EDITION</a:t>
              </a:r>
              <a:endParaRPr lang="en-US" dirty="0">
                <a:solidFill>
                  <a:schemeClr val="bg1"/>
                </a:solidFill>
              </a:endParaRPr>
            </a:p>
          </p:txBody>
        </p:sp>
        <p:sp>
          <p:nvSpPr>
            <p:cNvPr id="22" name="TextBox 21"/>
            <p:cNvSpPr txBox="1"/>
            <p:nvPr userDrawn="1"/>
          </p:nvSpPr>
          <p:spPr>
            <a:xfrm>
              <a:off x="595643" y="2906051"/>
              <a:ext cx="2326388" cy="523220"/>
            </a:xfrm>
            <a:prstGeom prst="rect">
              <a:avLst/>
            </a:prstGeom>
            <a:noFill/>
          </p:spPr>
          <p:txBody>
            <a:bodyPr wrap="square" rtlCol="0">
              <a:spAutoFit/>
            </a:bodyPr>
            <a:lstStyle/>
            <a:p>
              <a:r>
                <a:rPr lang="en-US" sz="2800" dirty="0" smtClean="0">
                  <a:solidFill>
                    <a:srgbClr val="FFFFFF"/>
                  </a:solidFill>
                </a:rPr>
                <a:t>VOLUME 1</a:t>
              </a:r>
              <a:endParaRPr lang="en-US" sz="2800" dirty="0">
                <a:solidFill>
                  <a:srgbClr val="FFFFFF"/>
                </a:solidFill>
              </a:endParaRPr>
            </a:p>
          </p:txBody>
        </p:sp>
      </p:grpSp>
      <p:sp>
        <p:nvSpPr>
          <p:cNvPr id="23" name="TextBox 22"/>
          <p:cNvSpPr txBox="1"/>
          <p:nvPr userDrawn="1"/>
        </p:nvSpPr>
        <p:spPr>
          <a:xfrm>
            <a:off x="404580" y="4922669"/>
            <a:ext cx="4421420" cy="584776"/>
          </a:xfrm>
          <a:prstGeom prst="rect">
            <a:avLst/>
          </a:prstGeom>
          <a:noFill/>
        </p:spPr>
        <p:txBody>
          <a:bodyPr wrap="square" rtlCol="0">
            <a:spAutoFit/>
          </a:bodyPr>
          <a:lstStyle/>
          <a:p>
            <a:pPr algn="l"/>
            <a:r>
              <a:rPr lang="en-US" sz="1600" dirty="0" smtClean="0">
                <a:solidFill>
                  <a:srgbClr val="2D7B8F"/>
                </a:solidFill>
              </a:rPr>
              <a:t>Prepared by Debbie</a:t>
            </a:r>
            <a:r>
              <a:rPr lang="en-US" sz="1600" baseline="0" dirty="0" smtClean="0">
                <a:solidFill>
                  <a:srgbClr val="2D7B8F"/>
                </a:solidFill>
              </a:rPr>
              <a:t> Musil, CPA, FCMA</a:t>
            </a:r>
          </a:p>
          <a:p>
            <a:pPr algn="l"/>
            <a:r>
              <a:rPr lang="en-US" sz="1600" baseline="0" dirty="0" smtClean="0">
                <a:solidFill>
                  <a:srgbClr val="2D7B8F"/>
                </a:solidFill>
              </a:rPr>
              <a:t>Kwantlen Polytechnic University</a:t>
            </a:r>
            <a:endParaRPr lang="en-US" sz="1600" dirty="0">
              <a:solidFill>
                <a:srgbClr val="2D7B8F"/>
              </a:solidFill>
            </a:endParaRPr>
          </a:p>
        </p:txBody>
      </p:sp>
    </p:spTree>
    <p:extLst>
      <p:ext uri="{BB962C8B-B14F-4D97-AF65-F5344CB8AC3E}">
        <p14:creationId xmlns:p14="http://schemas.microsoft.com/office/powerpoint/2010/main" val="162539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a:off x="0" y="0"/>
            <a:ext cx="9144000" cy="685799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p:nvSpPr>
        <p:spPr>
          <a:xfrm>
            <a:off x="0" y="6204222"/>
            <a:ext cx="9144000" cy="653777"/>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D7B8F"/>
              </a:solidFill>
              <a:latin typeface="Arial"/>
            </a:endParaRPr>
          </a:p>
        </p:txBody>
      </p:sp>
      <p:sp>
        <p:nvSpPr>
          <p:cNvPr id="2" name="Title 1"/>
          <p:cNvSpPr>
            <a:spLocks noGrp="1"/>
          </p:cNvSpPr>
          <p:nvPr>
            <p:ph type="title" hasCustomPrompt="1"/>
          </p:nvPr>
        </p:nvSpPr>
        <p:spPr>
          <a:xfrm>
            <a:off x="722313" y="2541934"/>
            <a:ext cx="7772400" cy="818234"/>
          </a:xfrm>
        </p:spPr>
        <p:txBody>
          <a:bodyPr anchor="t">
            <a:noAutofit/>
          </a:bodyPr>
          <a:lstStyle>
            <a:lvl1pPr algn="ctr">
              <a:defRPr sz="4800" b="1" cap="all"/>
            </a:lvl1pPr>
          </a:lstStyle>
          <a:p>
            <a:r>
              <a:rPr lang="en-CA" dirty="0" smtClean="0"/>
              <a:t>Chapter #</a:t>
            </a:r>
            <a:endParaRPr lang="en-US" dirty="0"/>
          </a:p>
        </p:txBody>
      </p:sp>
      <p:sp>
        <p:nvSpPr>
          <p:cNvPr id="6" name="Slide Number Placeholder 5"/>
          <p:cNvSpPr>
            <a:spLocks noGrp="1"/>
          </p:cNvSpPr>
          <p:nvPr>
            <p:ph type="sldNum" sz="quarter" idx="12"/>
          </p:nvPr>
        </p:nvSpPr>
        <p:spPr/>
        <p:txBody>
          <a:bodyPr/>
          <a:lstStyle/>
          <a:p>
            <a:pPr>
              <a:defRPr/>
            </a:pPr>
            <a:fld id="{0B35722C-806B-48C1-A035-CFCE67C2E38B}" type="slidenum">
              <a:rPr lang="en-CA" smtClean="0"/>
              <a:pPr>
                <a:defRPr/>
              </a:pPr>
              <a:t>‹#›</a:t>
            </a:fld>
            <a:endParaRPr lang="en-CA"/>
          </a:p>
        </p:txBody>
      </p:sp>
      <p:sp>
        <p:nvSpPr>
          <p:cNvPr id="11" name="Rectangle 10"/>
          <p:cNvSpPr/>
          <p:nvPr/>
        </p:nvSpPr>
        <p:spPr>
          <a:xfrm>
            <a:off x="0" y="1971923"/>
            <a:ext cx="9144000" cy="202284"/>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14" name="Straight Connector 13"/>
          <p:cNvCxnSpPr/>
          <p:nvPr/>
        </p:nvCxnSpPr>
        <p:spPr>
          <a:xfrm>
            <a:off x="2366818" y="4433455"/>
            <a:ext cx="4560455" cy="0"/>
          </a:xfrm>
          <a:prstGeom prst="line">
            <a:avLst/>
          </a:prstGeom>
          <a:ln>
            <a:solidFill>
              <a:srgbClr val="2D7B8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66818" y="4585855"/>
            <a:ext cx="4560455" cy="0"/>
          </a:xfrm>
          <a:prstGeom prst="line">
            <a:avLst/>
          </a:prstGeom>
          <a:ln>
            <a:solidFill>
              <a:srgbClr val="2D7B8F"/>
            </a:solidFill>
          </a:ln>
        </p:spPr>
        <p:style>
          <a:lnRef idx="2">
            <a:schemeClr val="accent1"/>
          </a:lnRef>
          <a:fillRef idx="0">
            <a:schemeClr val="accent1"/>
          </a:fillRef>
          <a:effectRef idx="1">
            <a:schemeClr val="accent1"/>
          </a:effectRef>
          <a:fontRef idx="minor">
            <a:schemeClr val="tx1"/>
          </a:fontRef>
        </p:style>
      </p:cxnSp>
      <p:pic>
        <p:nvPicPr>
          <p:cNvPr id="3" name="Picture 2" descr="Cover Vol1.png"/>
          <p:cNvPicPr>
            <a:picLocks noChangeAspect="1"/>
          </p:cNvPicPr>
          <p:nvPr/>
        </p:nvPicPr>
        <p:blipFill rotWithShape="1">
          <a:blip r:embed="rId2">
            <a:extLst>
              <a:ext uri="{28A0092B-C50C-407E-A947-70E740481C1C}">
                <a14:useLocalDpi xmlns:a14="http://schemas.microsoft.com/office/drawing/2010/main" val="0"/>
              </a:ext>
            </a:extLst>
          </a:blip>
          <a:srcRect t="33006" b="50327"/>
          <a:stretch/>
        </p:blipFill>
        <p:spPr>
          <a:xfrm>
            <a:off x="1" y="0"/>
            <a:ext cx="9144000" cy="1971923"/>
          </a:xfrm>
          <a:prstGeom prst="rect">
            <a:avLst/>
          </a:prstGeom>
        </p:spPr>
      </p:pic>
    </p:spTree>
    <p:extLst>
      <p:ext uri="{BB962C8B-B14F-4D97-AF65-F5344CB8AC3E}">
        <p14:creationId xmlns:p14="http://schemas.microsoft.com/office/powerpoint/2010/main" val="6623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0" y="6204222"/>
            <a:ext cx="9144000" cy="653777"/>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D7B8F"/>
              </a:solidFill>
              <a:latin typeface="Arial"/>
            </a:endParaRPr>
          </a:p>
        </p:txBody>
      </p:sp>
      <p:sp>
        <p:nvSpPr>
          <p:cNvPr id="8" name="Rectangle 7"/>
          <p:cNvSpPr/>
          <p:nvPr/>
        </p:nvSpPr>
        <p:spPr>
          <a:xfrm>
            <a:off x="0" y="0"/>
            <a:ext cx="9144000" cy="1112564"/>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D7B8F"/>
              </a:solidFill>
              <a:latin typeface="Arial"/>
            </a:endParaRPr>
          </a:p>
        </p:txBody>
      </p:sp>
      <p:sp>
        <p:nvSpPr>
          <p:cNvPr id="2" name="Title 1"/>
          <p:cNvSpPr>
            <a:spLocks noGrp="1"/>
          </p:cNvSpPr>
          <p:nvPr>
            <p:ph type="title"/>
          </p:nvPr>
        </p:nvSpPr>
        <p:spPr>
          <a:xfrm>
            <a:off x="457200" y="-28788"/>
            <a:ext cx="8229600" cy="1143000"/>
          </a:xfrm>
        </p:spPr>
        <p:txBody>
          <a:bodyPr>
            <a:normAutofit/>
          </a:bodyPr>
          <a:lstStyle>
            <a:lvl1pPr>
              <a:defRPr sz="32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C4164C5-FEB0-4699-AE29-46BAA2E7FC1D}" type="slidenum">
              <a:rPr lang="en-CA" smtClean="0"/>
              <a:pPr>
                <a:defRPr/>
              </a:pPr>
              <a:t>‹#›</a:t>
            </a:fld>
            <a:endParaRPr lang="en-CA" dirty="0"/>
          </a:p>
        </p:txBody>
      </p:sp>
    </p:spTree>
    <p:extLst>
      <p:ext uri="{BB962C8B-B14F-4D97-AF65-F5344CB8AC3E}">
        <p14:creationId xmlns:p14="http://schemas.microsoft.com/office/powerpoint/2010/main" val="159661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pPr>
              <a:defRPr/>
            </a:pPr>
            <a:r>
              <a:rPr lang="en-CA" smtClean="0"/>
              <a:t>Copyright John Wiley &amp; Sons Canada, Ltd.</a:t>
            </a:r>
            <a:endParaRPr lang="en-CA"/>
          </a:p>
        </p:txBody>
      </p:sp>
      <p:sp>
        <p:nvSpPr>
          <p:cNvPr id="4" name="Slide Number Placeholder 3"/>
          <p:cNvSpPr>
            <a:spLocks noGrp="1"/>
          </p:cNvSpPr>
          <p:nvPr>
            <p:ph type="sldNum" sz="quarter" idx="12"/>
          </p:nvPr>
        </p:nvSpPr>
        <p:spPr/>
        <p:txBody>
          <a:bodyPr/>
          <a:lstStyle/>
          <a:p>
            <a:pPr>
              <a:defRPr/>
            </a:pPr>
            <a:fld id="{28294D5F-0BDF-4DCD-B839-FABD1A5015ED}" type="slidenum">
              <a:rPr lang="en-CA" smtClean="0"/>
              <a:pPr>
                <a:defRPr/>
              </a:pPr>
              <a:t>‹#›</a:t>
            </a:fld>
            <a:endParaRPr lang="en-CA"/>
          </a:p>
        </p:txBody>
      </p:sp>
      <p:sp>
        <p:nvSpPr>
          <p:cNvPr id="5" name="Rectangle 4"/>
          <p:cNvSpPr/>
          <p:nvPr/>
        </p:nvSpPr>
        <p:spPr>
          <a:xfrm>
            <a:off x="0" y="11238"/>
            <a:ext cx="9144000" cy="6857999"/>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1314915" y="2348745"/>
            <a:ext cx="6608292" cy="313932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solidFill>
                  <a:srgbClr val="FFFFFF"/>
                </a:solidFill>
                <a:latin typeface="Arial" charset="0"/>
                <a:cs typeface="Arial" charset="0"/>
              </a:rPr>
              <a:t>Copyright © 2016 John Wiley &amp; Sons Canada, Ltd.  All rights reserved.  Reproduction or translation of this work beyond that permitted by Access Copyright (The Canadian Copyright Licensing Agency) is unlawful. Requests for further information should be addressed to the Permissions Department, John Wiley &amp; Sons Canada, Ltd. The purchaser may make back-up copies for his or her own use only and not for distribution or resale. The author and the publisher assume no responsibility for errors, omissions, or damages caused by the use of these programs or from the use of the information contained herein.</a:t>
            </a:r>
            <a:endParaRPr lang="en-CA" sz="1800" dirty="0" smtClean="0">
              <a:solidFill>
                <a:srgbClr val="FFFFFF"/>
              </a:solidFill>
              <a:latin typeface="Arial" charset="0"/>
              <a:cs typeface="Arial" charset="0"/>
            </a:endParaRPr>
          </a:p>
          <a:p>
            <a:endParaRPr lang="en-US" dirty="0">
              <a:solidFill>
                <a:srgbClr val="FFFFFF"/>
              </a:solidFill>
            </a:endParaRPr>
          </a:p>
        </p:txBody>
      </p:sp>
      <p:sp>
        <p:nvSpPr>
          <p:cNvPr id="9" name="Rectangle 8"/>
          <p:cNvSpPr/>
          <p:nvPr/>
        </p:nvSpPr>
        <p:spPr>
          <a:xfrm>
            <a:off x="0" y="483234"/>
            <a:ext cx="9144000" cy="1112564"/>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p:nvSpPr>
        <p:spPr>
          <a:xfrm>
            <a:off x="0" y="1595798"/>
            <a:ext cx="9144000" cy="202284"/>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p:nvSpPr>
        <p:spPr>
          <a:xfrm>
            <a:off x="1517210" y="573139"/>
            <a:ext cx="6046363" cy="892552"/>
          </a:xfrm>
          <a:prstGeom prst="rect">
            <a:avLst/>
          </a:prstGeom>
          <a:noFill/>
        </p:spPr>
        <p:txBody>
          <a:bodyPr wrap="square" rtlCol="0">
            <a:spAutoFit/>
          </a:bodyPr>
          <a:lstStyle/>
          <a:p>
            <a:pPr algn="ctr"/>
            <a:r>
              <a:rPr lang="en-US" sz="5200" dirty="0" smtClean="0">
                <a:solidFill>
                  <a:srgbClr val="FFFFFF"/>
                </a:solidFill>
              </a:rPr>
              <a:t>COPYRIGHT</a:t>
            </a:r>
            <a:endParaRPr lang="en-US" sz="5200" dirty="0">
              <a:solidFill>
                <a:srgbClr val="FFFFFF"/>
              </a:solidFill>
            </a:endParaRPr>
          </a:p>
        </p:txBody>
      </p:sp>
      <p:pic>
        <p:nvPicPr>
          <p:cNvPr id="12" name="Picture 11" descr="WILEY_White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055084"/>
            <a:ext cx="1641423" cy="344331"/>
          </a:xfrm>
          <a:prstGeom prst="rect">
            <a:avLst/>
          </a:prstGeom>
        </p:spPr>
      </p:pic>
    </p:spTree>
    <p:extLst>
      <p:ext uri="{BB962C8B-B14F-4D97-AF65-F5344CB8AC3E}">
        <p14:creationId xmlns:p14="http://schemas.microsoft.com/office/powerpoint/2010/main" val="199539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6580188" y="6557963"/>
            <a:ext cx="2133600" cy="365125"/>
          </a:xfrm>
        </p:spPr>
        <p:txBody>
          <a:bodyPr/>
          <a:lstStyle>
            <a:lvl1pPr>
              <a:defRPr smtClean="0">
                <a:solidFill>
                  <a:schemeClr val="tx1"/>
                </a:solidFill>
              </a:defRPr>
            </a:lvl1pPr>
          </a:lstStyle>
          <a:p>
            <a:pPr>
              <a:defRPr/>
            </a:pPr>
            <a:fld id="{BF9CC4B2-5918-4E3F-8A0C-EA47FF699A4B}" type="slidenum">
              <a:rPr lang="en-CA"/>
              <a:pPr>
                <a:defRPr/>
              </a:pPr>
              <a:t>‹#›</a:t>
            </a:fld>
            <a:endParaRPr lang="en-CA" dirty="0"/>
          </a:p>
        </p:txBody>
      </p:sp>
      <p:sp>
        <p:nvSpPr>
          <p:cNvPr id="6" name="Footer Placeholder 4"/>
          <p:cNvSpPr>
            <a:spLocks noGrp="1"/>
          </p:cNvSpPr>
          <p:nvPr>
            <p:ph type="ftr" sz="quarter" idx="11"/>
          </p:nvPr>
        </p:nvSpPr>
        <p:spPr>
          <a:xfrm>
            <a:off x="2755900" y="6534150"/>
            <a:ext cx="3517900" cy="365125"/>
          </a:xfrm>
        </p:spPr>
        <p:txBody>
          <a:bodyPr/>
          <a:lstStyle>
            <a:lvl1pPr>
              <a:defRPr>
                <a:solidFill>
                  <a:schemeClr val="bg1">
                    <a:lumMod val="50000"/>
                  </a:schemeClr>
                </a:solidFill>
              </a:defRPr>
            </a:lvl1pPr>
          </a:lstStyle>
          <a:p>
            <a:pPr>
              <a:defRPr/>
            </a:pPr>
            <a:r>
              <a:rPr lang="en-CA"/>
              <a:t>Copyright John Wiley &amp; Sons Canada, Ltd.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1844824"/>
            <a:ext cx="9144000" cy="2016224"/>
          </a:xfrm>
          <a:prstGeom prst="rect">
            <a:avLst/>
          </a:prstGeom>
          <a:solidFill>
            <a:srgbClr val="509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a:endParaRPr>
          </a:p>
        </p:txBody>
      </p:sp>
      <p:pic>
        <p:nvPicPr>
          <p:cNvPr id="8" name="Picture 7" descr="9781118306789.jpg"/>
          <p:cNvPicPr>
            <a:picLocks noChangeAspect="1"/>
          </p:cNvPicPr>
          <p:nvPr userDrawn="1"/>
        </p:nvPicPr>
        <p:blipFill>
          <a:blip r:embed="rId2" cstate="print"/>
          <a:stretch>
            <a:fillRect/>
          </a:stretch>
        </p:blipFill>
        <p:spPr>
          <a:xfrm>
            <a:off x="0" y="1030424"/>
            <a:ext cx="3706890" cy="4797152"/>
          </a:xfrm>
          <a:prstGeom prst="rect">
            <a:avLst/>
          </a:prstGeom>
          <a:ln>
            <a:noFill/>
          </a:ln>
        </p:spPr>
      </p:pic>
      <p:sp>
        <p:nvSpPr>
          <p:cNvPr id="14" name="TextBox 13"/>
          <p:cNvSpPr txBox="1"/>
          <p:nvPr userDrawn="1"/>
        </p:nvSpPr>
        <p:spPr>
          <a:xfrm>
            <a:off x="683568" y="1988840"/>
            <a:ext cx="6984776" cy="1512168"/>
          </a:xfrm>
          <a:prstGeom prst="rect">
            <a:avLst/>
          </a:prstGeom>
          <a:noFill/>
        </p:spPr>
        <p:txBody>
          <a:bodyPr wrap="square" rtlCol="0" anchor="ctr">
            <a:noAutofit/>
          </a:bodyPr>
          <a:lstStyle/>
          <a:p>
            <a:pPr algn="r">
              <a:lnSpc>
                <a:spcPts val="5000"/>
              </a:lnSpc>
            </a:pPr>
            <a:r>
              <a:rPr lang="en-US" sz="5400" dirty="0" smtClean="0">
                <a:solidFill>
                  <a:schemeClr val="bg1"/>
                </a:solidFill>
                <a:latin typeface="Arial"/>
              </a:rPr>
              <a:t>CHAPTER</a:t>
            </a:r>
            <a:endParaRPr lang="en-CA" sz="5400" dirty="0">
              <a:solidFill>
                <a:schemeClr val="bg1"/>
              </a:solidFill>
              <a:latin typeface="Arial"/>
            </a:endParaRPr>
          </a:p>
        </p:txBody>
      </p:sp>
      <p:sp>
        <p:nvSpPr>
          <p:cNvPr id="7" name="Text Placeholder 8"/>
          <p:cNvSpPr>
            <a:spLocks noGrp="1"/>
          </p:cNvSpPr>
          <p:nvPr>
            <p:ph type="body" sz="quarter" idx="10" hasCustomPrompt="1"/>
          </p:nvPr>
        </p:nvSpPr>
        <p:spPr>
          <a:xfrm>
            <a:off x="7776716" y="2348880"/>
            <a:ext cx="1367284" cy="720080"/>
          </a:xfrm>
        </p:spPr>
        <p:txBody>
          <a:bodyPr>
            <a:noAutofit/>
          </a:bodyPr>
          <a:lstStyle>
            <a:lvl1pPr>
              <a:lnSpc>
                <a:spcPts val="5000"/>
              </a:lnSpc>
              <a:buNone/>
              <a:defRPr sz="5400">
                <a:solidFill>
                  <a:schemeClr val="bg1"/>
                </a:solidFill>
                <a:latin typeface="Arial"/>
              </a:defRPr>
            </a:lvl1pPr>
            <a:lvl2pPr>
              <a:buNone/>
              <a:defRPr sz="5400">
                <a:latin typeface="Franklin Gothic Medium" pitchFamily="34" charset="0"/>
              </a:defRPr>
            </a:lvl2pPr>
            <a:lvl3pPr>
              <a:buNone/>
              <a:defRPr sz="5400">
                <a:latin typeface="Franklin Gothic Medium" pitchFamily="34" charset="0"/>
              </a:defRPr>
            </a:lvl3pPr>
            <a:lvl4pPr>
              <a:buNone/>
              <a:defRPr sz="5400">
                <a:latin typeface="Franklin Gothic Medium" pitchFamily="34" charset="0"/>
              </a:defRPr>
            </a:lvl4pPr>
            <a:lvl5pPr>
              <a:buNone/>
              <a:defRPr sz="5400">
                <a:latin typeface="Franklin Gothic Medium" pitchFamily="34" charset="0"/>
              </a:defRPr>
            </a:lvl5pPr>
          </a:lstStyle>
          <a:p>
            <a:pPr lvl="0"/>
            <a:r>
              <a:rPr lang="en-US" dirty="0" smtClean="0"/>
              <a:t>#</a:t>
            </a:r>
            <a:endParaRPr lang="en-CA" dirty="0"/>
          </a:p>
        </p:txBody>
      </p:sp>
      <p:sp>
        <p:nvSpPr>
          <p:cNvPr id="10" name="Text Placeholder 16"/>
          <p:cNvSpPr>
            <a:spLocks noGrp="1"/>
          </p:cNvSpPr>
          <p:nvPr>
            <p:ph type="body" sz="quarter" idx="11" hasCustomPrompt="1"/>
          </p:nvPr>
        </p:nvSpPr>
        <p:spPr>
          <a:xfrm>
            <a:off x="3707904" y="3068960"/>
            <a:ext cx="5436096" cy="792088"/>
          </a:xfrm>
        </p:spPr>
        <p:txBody>
          <a:bodyPr>
            <a:normAutofit/>
          </a:bodyPr>
          <a:lstStyle>
            <a:lvl1pPr algn="ctr">
              <a:buNone/>
              <a:defRPr sz="3600">
                <a:latin typeface="Arial"/>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smtClean="0"/>
              <a:t>CHAPTER TITLE</a:t>
            </a:r>
            <a:endParaRPr lang="en-CA" dirty="0"/>
          </a:p>
        </p:txBody>
      </p:sp>
      <p:sp>
        <p:nvSpPr>
          <p:cNvPr id="11" name="Text Placeholder 16"/>
          <p:cNvSpPr>
            <a:spLocks noGrp="1"/>
          </p:cNvSpPr>
          <p:nvPr>
            <p:ph type="body" sz="quarter" idx="12" hasCustomPrompt="1"/>
          </p:nvPr>
        </p:nvSpPr>
        <p:spPr>
          <a:xfrm>
            <a:off x="3707880" y="4437140"/>
            <a:ext cx="5436120" cy="792088"/>
          </a:xfrm>
        </p:spPr>
        <p:txBody>
          <a:bodyPr anchor="ctr">
            <a:noAutofit/>
          </a:bodyPr>
          <a:lstStyle>
            <a:lvl1pPr algn="ctr">
              <a:buNone/>
              <a:defRPr sz="3600">
                <a:latin typeface="Arial"/>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smtClean="0"/>
              <a:t>Key Topic</a:t>
            </a:r>
            <a:endParaRPr lang="en-CA" dirty="0"/>
          </a:p>
        </p:txBody>
      </p:sp>
      <p:cxnSp>
        <p:nvCxnSpPr>
          <p:cNvPr id="15" name="Straight Connector 14"/>
          <p:cNvCxnSpPr/>
          <p:nvPr userDrawn="1"/>
        </p:nvCxnSpPr>
        <p:spPr>
          <a:xfrm>
            <a:off x="3995920" y="5229250"/>
            <a:ext cx="48246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Cover crop-Leaves.jpg"/>
          <p:cNvPicPr>
            <a:picLocks noChangeAspect="1"/>
          </p:cNvPicPr>
          <p:nvPr userDrawn="1"/>
        </p:nvPicPr>
        <p:blipFill>
          <a:blip r:embed="rId2" cstate="print">
            <a:lum bright="25000" contrast="-25000"/>
          </a:blip>
          <a:srcRect l="9492" r="4274"/>
          <a:stretch>
            <a:fillRect/>
          </a:stretch>
        </p:blipFill>
        <p:spPr>
          <a:xfrm>
            <a:off x="-29577" y="0"/>
            <a:ext cx="9173577" cy="6858000"/>
          </a:xfrm>
          <a:prstGeom prst="rect">
            <a:avLst/>
          </a:prstGeom>
        </p:spPr>
      </p:pic>
      <p:sp>
        <p:nvSpPr>
          <p:cNvPr id="9" name="Rectangle 8"/>
          <p:cNvSpPr/>
          <p:nvPr userDrawn="1"/>
        </p:nvSpPr>
        <p:spPr>
          <a:xfrm>
            <a:off x="-36000" y="1052670"/>
            <a:ext cx="9180000" cy="1656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a:endParaRPr>
          </a:p>
        </p:txBody>
      </p:sp>
      <p:sp>
        <p:nvSpPr>
          <p:cNvPr id="14" name="TextBox 13"/>
          <p:cNvSpPr txBox="1"/>
          <p:nvPr userDrawn="1"/>
        </p:nvSpPr>
        <p:spPr>
          <a:xfrm>
            <a:off x="683460" y="1196690"/>
            <a:ext cx="6768940" cy="1728240"/>
          </a:xfrm>
          <a:prstGeom prst="rect">
            <a:avLst/>
          </a:prstGeom>
          <a:noFill/>
        </p:spPr>
        <p:txBody>
          <a:bodyPr wrap="square" rtlCol="0" anchor="b">
            <a:noAutofit/>
          </a:bodyPr>
          <a:lstStyle/>
          <a:p>
            <a:pPr algn="r">
              <a:lnSpc>
                <a:spcPts val="5000"/>
              </a:lnSpc>
            </a:pPr>
            <a:r>
              <a:rPr lang="en-US" sz="5400" dirty="0" smtClean="0">
                <a:solidFill>
                  <a:schemeClr val="bg1"/>
                </a:solidFill>
                <a:latin typeface="Arial"/>
              </a:rPr>
              <a:t>CHAPTER</a:t>
            </a:r>
            <a:endParaRPr lang="en-CA" sz="5400" dirty="0">
              <a:solidFill>
                <a:schemeClr val="bg1"/>
              </a:solidFill>
              <a:latin typeface="Arial"/>
            </a:endParaRPr>
          </a:p>
        </p:txBody>
      </p:sp>
      <p:sp>
        <p:nvSpPr>
          <p:cNvPr id="7" name="Text Placeholder 8"/>
          <p:cNvSpPr>
            <a:spLocks noGrp="1"/>
          </p:cNvSpPr>
          <p:nvPr>
            <p:ph type="body" sz="quarter" idx="10" hasCustomPrompt="1"/>
          </p:nvPr>
        </p:nvSpPr>
        <p:spPr>
          <a:xfrm>
            <a:off x="7164360" y="1988800"/>
            <a:ext cx="1367284" cy="936130"/>
          </a:xfrm>
        </p:spPr>
        <p:txBody>
          <a:bodyPr anchor="b">
            <a:noAutofit/>
          </a:bodyPr>
          <a:lstStyle>
            <a:lvl1pPr algn="ctr">
              <a:lnSpc>
                <a:spcPts val="5000"/>
              </a:lnSpc>
              <a:buNone/>
              <a:defRPr sz="5400">
                <a:solidFill>
                  <a:schemeClr val="bg1"/>
                </a:solidFill>
                <a:latin typeface="Arial"/>
              </a:defRPr>
            </a:lvl1pPr>
            <a:lvl2pPr>
              <a:buNone/>
              <a:defRPr sz="5400">
                <a:latin typeface="Franklin Gothic Medium" pitchFamily="34" charset="0"/>
              </a:defRPr>
            </a:lvl2pPr>
            <a:lvl3pPr>
              <a:buNone/>
              <a:defRPr sz="5400">
                <a:latin typeface="Franklin Gothic Medium" pitchFamily="34" charset="0"/>
              </a:defRPr>
            </a:lvl3pPr>
            <a:lvl4pPr>
              <a:buNone/>
              <a:defRPr sz="5400">
                <a:latin typeface="Franklin Gothic Medium" pitchFamily="34" charset="0"/>
              </a:defRPr>
            </a:lvl4pPr>
            <a:lvl5pPr>
              <a:buNone/>
              <a:defRPr sz="5400">
                <a:latin typeface="Franklin Gothic Medium" pitchFamily="34" charset="0"/>
              </a:defRPr>
            </a:lvl5pPr>
          </a:lstStyle>
          <a:p>
            <a:pPr lvl="0"/>
            <a:r>
              <a:rPr lang="en-CA" dirty="0" smtClean="0"/>
              <a:t>#</a:t>
            </a:r>
            <a:endParaRPr lang="en-CA" dirty="0"/>
          </a:p>
        </p:txBody>
      </p:sp>
      <p:sp>
        <p:nvSpPr>
          <p:cNvPr id="10" name="Text Placeholder 16"/>
          <p:cNvSpPr>
            <a:spLocks noGrp="1"/>
          </p:cNvSpPr>
          <p:nvPr>
            <p:ph type="body" sz="quarter" idx="11" hasCustomPrompt="1"/>
          </p:nvPr>
        </p:nvSpPr>
        <p:spPr>
          <a:xfrm>
            <a:off x="2411700" y="2708900"/>
            <a:ext cx="6120850" cy="792088"/>
          </a:xfrm>
        </p:spPr>
        <p:txBody>
          <a:bodyPr>
            <a:noAutofit/>
          </a:bodyPr>
          <a:lstStyle>
            <a:lvl1pPr algn="r">
              <a:buNone/>
              <a:defRPr sz="3600">
                <a:latin typeface="Arial"/>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smtClean="0"/>
              <a:t>CHAPTER TITLE</a:t>
            </a:r>
            <a:endParaRPr lang="en-CA" dirty="0"/>
          </a:p>
        </p:txBody>
      </p:sp>
      <p:sp>
        <p:nvSpPr>
          <p:cNvPr id="15" name="Text Placeholder 16"/>
          <p:cNvSpPr>
            <a:spLocks noGrp="1"/>
          </p:cNvSpPr>
          <p:nvPr>
            <p:ph type="body" sz="quarter" idx="12" hasCustomPrompt="1"/>
          </p:nvPr>
        </p:nvSpPr>
        <p:spPr>
          <a:xfrm>
            <a:off x="1511575" y="4653170"/>
            <a:ext cx="6120850" cy="792088"/>
          </a:xfrm>
        </p:spPr>
        <p:txBody>
          <a:bodyPr anchor="ctr">
            <a:noAutofit/>
          </a:bodyPr>
          <a:lstStyle>
            <a:lvl1pPr algn="ctr">
              <a:buNone/>
              <a:defRPr sz="3600">
                <a:latin typeface="Arial"/>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smtClean="0"/>
              <a:t>Key Topic</a:t>
            </a:r>
            <a:endParaRPr lang="en-CA" dirty="0"/>
          </a:p>
        </p:txBody>
      </p:sp>
      <p:cxnSp>
        <p:nvCxnSpPr>
          <p:cNvPr id="16" name="Straight Connector 15"/>
          <p:cNvCxnSpPr/>
          <p:nvPr userDrawn="1"/>
        </p:nvCxnSpPr>
        <p:spPr>
          <a:xfrm>
            <a:off x="2087655" y="5445280"/>
            <a:ext cx="4968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Cover crop-Leaves.jpg"/>
          <p:cNvPicPr>
            <a:picLocks noChangeAspect="1"/>
          </p:cNvPicPr>
          <p:nvPr userDrawn="1"/>
        </p:nvPicPr>
        <p:blipFill>
          <a:blip r:embed="rId2" cstate="print">
            <a:lum bright="25000" contrast="-25000"/>
          </a:blip>
          <a:srcRect l="9492" r="4274"/>
          <a:stretch>
            <a:fillRect/>
          </a:stretch>
        </p:blipFill>
        <p:spPr>
          <a:xfrm>
            <a:off x="-29577" y="0"/>
            <a:ext cx="9173577" cy="6858000"/>
          </a:xfrm>
          <a:prstGeom prst="rect">
            <a:avLst/>
          </a:prstGeom>
        </p:spPr>
      </p:pic>
      <p:sp>
        <p:nvSpPr>
          <p:cNvPr id="9" name="Rectangle 8"/>
          <p:cNvSpPr/>
          <p:nvPr userDrawn="1"/>
        </p:nvSpPr>
        <p:spPr>
          <a:xfrm>
            <a:off x="-36000" y="1412720"/>
            <a:ext cx="9180000" cy="2016224"/>
          </a:xfrm>
          <a:prstGeom prst="rect">
            <a:avLst/>
          </a:prstGeom>
          <a:solidFill>
            <a:srgbClr val="509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a:endParaRPr>
          </a:p>
        </p:txBody>
      </p:sp>
      <p:sp>
        <p:nvSpPr>
          <p:cNvPr id="14" name="TextBox 13"/>
          <p:cNvSpPr txBox="1"/>
          <p:nvPr userDrawn="1"/>
        </p:nvSpPr>
        <p:spPr>
          <a:xfrm>
            <a:off x="683568" y="1412776"/>
            <a:ext cx="6984776" cy="1800200"/>
          </a:xfrm>
          <a:prstGeom prst="rect">
            <a:avLst/>
          </a:prstGeom>
          <a:noFill/>
        </p:spPr>
        <p:txBody>
          <a:bodyPr wrap="square" rtlCol="0" anchor="ctr">
            <a:noAutofit/>
          </a:bodyPr>
          <a:lstStyle/>
          <a:p>
            <a:pPr algn="ctr">
              <a:lnSpc>
                <a:spcPts val="5000"/>
              </a:lnSpc>
            </a:pPr>
            <a:r>
              <a:rPr lang="en-US" sz="5400" dirty="0" smtClean="0">
                <a:solidFill>
                  <a:schemeClr val="bg1"/>
                </a:solidFill>
                <a:latin typeface="Arial"/>
              </a:rPr>
              <a:t>CHAPTER</a:t>
            </a:r>
            <a:endParaRPr lang="en-CA" sz="5400" dirty="0">
              <a:solidFill>
                <a:schemeClr val="bg1"/>
              </a:solidFill>
              <a:latin typeface="Arial"/>
            </a:endParaRPr>
          </a:p>
        </p:txBody>
      </p:sp>
      <p:sp>
        <p:nvSpPr>
          <p:cNvPr id="7" name="Text Placeholder 8"/>
          <p:cNvSpPr>
            <a:spLocks noGrp="1"/>
          </p:cNvSpPr>
          <p:nvPr>
            <p:ph type="body" sz="quarter" idx="10" hasCustomPrompt="1"/>
          </p:nvPr>
        </p:nvSpPr>
        <p:spPr>
          <a:xfrm>
            <a:off x="5724128" y="1412776"/>
            <a:ext cx="1367284" cy="1872208"/>
          </a:xfrm>
        </p:spPr>
        <p:txBody>
          <a:bodyPr anchor="ctr">
            <a:noAutofit/>
          </a:bodyPr>
          <a:lstStyle>
            <a:lvl1pPr>
              <a:lnSpc>
                <a:spcPts val="5000"/>
              </a:lnSpc>
              <a:buNone/>
              <a:defRPr sz="5400">
                <a:solidFill>
                  <a:schemeClr val="bg1"/>
                </a:solidFill>
                <a:latin typeface="Arial"/>
              </a:defRPr>
            </a:lvl1pPr>
            <a:lvl2pPr>
              <a:buNone/>
              <a:defRPr sz="5400">
                <a:latin typeface="Franklin Gothic Medium" pitchFamily="34" charset="0"/>
              </a:defRPr>
            </a:lvl2pPr>
            <a:lvl3pPr>
              <a:buNone/>
              <a:defRPr sz="5400">
                <a:latin typeface="Franklin Gothic Medium" pitchFamily="34" charset="0"/>
              </a:defRPr>
            </a:lvl3pPr>
            <a:lvl4pPr>
              <a:buNone/>
              <a:defRPr sz="5400">
                <a:latin typeface="Franklin Gothic Medium" pitchFamily="34" charset="0"/>
              </a:defRPr>
            </a:lvl4pPr>
            <a:lvl5pPr>
              <a:buNone/>
              <a:defRPr sz="5400">
                <a:latin typeface="Franklin Gothic Medium" pitchFamily="34" charset="0"/>
              </a:defRPr>
            </a:lvl5pPr>
          </a:lstStyle>
          <a:p>
            <a:pPr lvl="0"/>
            <a:r>
              <a:rPr lang="en-US" dirty="0" smtClean="0"/>
              <a:t>#</a:t>
            </a:r>
            <a:endParaRPr lang="en-CA" dirty="0"/>
          </a:p>
        </p:txBody>
      </p:sp>
      <p:sp>
        <p:nvSpPr>
          <p:cNvPr id="10" name="Text Placeholder 16"/>
          <p:cNvSpPr>
            <a:spLocks noGrp="1"/>
          </p:cNvSpPr>
          <p:nvPr>
            <p:ph type="body" sz="quarter" idx="11" hasCustomPrompt="1"/>
          </p:nvPr>
        </p:nvSpPr>
        <p:spPr>
          <a:xfrm>
            <a:off x="0" y="2636912"/>
            <a:ext cx="9144000" cy="792088"/>
          </a:xfrm>
        </p:spPr>
        <p:txBody>
          <a:bodyPr anchor="ctr">
            <a:noAutofit/>
          </a:bodyPr>
          <a:lstStyle>
            <a:lvl1pPr algn="ctr">
              <a:buNone/>
              <a:defRPr sz="3600">
                <a:latin typeface="Arial"/>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smtClean="0"/>
              <a:t>CHAPTER TITLE</a:t>
            </a:r>
            <a:endParaRPr lang="en-CA" dirty="0"/>
          </a:p>
        </p:txBody>
      </p:sp>
      <p:sp>
        <p:nvSpPr>
          <p:cNvPr id="8" name="Text Placeholder 16"/>
          <p:cNvSpPr>
            <a:spLocks noGrp="1"/>
          </p:cNvSpPr>
          <p:nvPr>
            <p:ph type="body" sz="quarter" idx="12" hasCustomPrompt="1"/>
          </p:nvPr>
        </p:nvSpPr>
        <p:spPr>
          <a:xfrm>
            <a:off x="1511575" y="4653170"/>
            <a:ext cx="6120850" cy="792088"/>
          </a:xfrm>
        </p:spPr>
        <p:txBody>
          <a:bodyPr anchor="ctr">
            <a:noAutofit/>
          </a:bodyPr>
          <a:lstStyle>
            <a:lvl1pPr algn="ctr">
              <a:buNone/>
              <a:defRPr sz="3600">
                <a:latin typeface="Arial"/>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smtClean="0"/>
              <a:t>Key Topic</a:t>
            </a:r>
            <a:endParaRPr lang="en-CA" dirty="0"/>
          </a:p>
        </p:txBody>
      </p:sp>
      <p:cxnSp>
        <p:nvCxnSpPr>
          <p:cNvPr id="15" name="Straight Connector 14"/>
          <p:cNvCxnSpPr/>
          <p:nvPr userDrawn="1"/>
        </p:nvCxnSpPr>
        <p:spPr>
          <a:xfrm>
            <a:off x="2087655" y="5445280"/>
            <a:ext cx="4968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pPr>
              <a:defRPr/>
            </a:pPr>
            <a:r>
              <a:rPr lang="en-CA" smtClean="0"/>
              <a:t>Copyright John Wiley &amp; Sons Canada, Ltd.</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pPr>
              <a:defRPr/>
            </a:pPr>
            <a:fld id="{0B35722C-806B-48C1-A035-CFCE67C2E38B}" type="slidenum">
              <a:rPr lang="en-CA" smtClean="0"/>
              <a:pPr>
                <a:defRPr/>
              </a:pPr>
              <a:t>‹#›</a:t>
            </a:fld>
            <a:endParaRPr lang="en-CA"/>
          </a:p>
        </p:txBody>
      </p:sp>
    </p:spTree>
    <p:extLst>
      <p:ext uri="{BB962C8B-B14F-4D97-AF65-F5344CB8AC3E}">
        <p14:creationId xmlns:p14="http://schemas.microsoft.com/office/powerpoint/2010/main" val="5615500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84" r:id="rId6"/>
    <p:sldLayoutId id="2147483685" r:id="rId7"/>
    <p:sldLayoutId id="2147483686" r:id="rId8"/>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ctr" eaLnBrk="0" hangingPunct="0"/>
            <a:endParaRPr lang="en-CA"/>
          </a:p>
        </p:txBody>
      </p:sp>
      <p:sp>
        <p:nvSpPr>
          <p:cNvPr id="2662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gn="ctr" eaLnBrk="0" hangingPunct="0"/>
            <a:endParaRPr lang="en-CA"/>
          </a:p>
        </p:txBody>
      </p:sp>
      <p:sp>
        <p:nvSpPr>
          <p:cNvPr id="92167" name="Rectangle 7"/>
          <p:cNvSpPr>
            <a:spLocks noGrp="1" noChangeArrowheads="1"/>
          </p:cNvSpPr>
          <p:nvPr>
            <p:ph type="title"/>
          </p:nvPr>
        </p:nvSpPr>
        <p:spPr>
          <a:xfrm>
            <a:off x="913822" y="96982"/>
            <a:ext cx="7316355" cy="997527"/>
          </a:xfrm>
        </p:spPr>
        <p:txBody>
          <a:bodyPr>
            <a:noAutofit/>
          </a:bodyPr>
          <a:lstStyle/>
          <a:p>
            <a:pPr eaLnBrk="1" hangingPunct="1">
              <a:defRPr/>
            </a:pPr>
            <a:r>
              <a:rPr lang="en-GB" sz="2800" dirty="0" smtClean="0"/>
              <a:t>Perpetual Inventory System</a:t>
            </a:r>
            <a:br>
              <a:rPr lang="en-GB" sz="2800" dirty="0" smtClean="0"/>
            </a:br>
            <a:r>
              <a:rPr lang="en-GB" sz="2800" dirty="0" smtClean="0"/>
              <a:t>Recording Merchandise Purchases</a:t>
            </a:r>
          </a:p>
        </p:txBody>
      </p:sp>
      <p:sp>
        <p:nvSpPr>
          <p:cNvPr id="92168" name="Rectangle 8"/>
          <p:cNvSpPr>
            <a:spLocks noGrp="1" noChangeArrowheads="1"/>
          </p:cNvSpPr>
          <p:nvPr>
            <p:ph idx="1"/>
          </p:nvPr>
        </p:nvSpPr>
        <p:spPr>
          <a:xfrm>
            <a:off x="457200" y="1600201"/>
            <a:ext cx="8229600" cy="3775364"/>
          </a:xfrm>
        </p:spPr>
        <p:txBody>
          <a:bodyPr/>
          <a:lstStyle/>
          <a:p>
            <a:pPr eaLnBrk="1" hangingPunct="1">
              <a:defRPr/>
            </a:pPr>
            <a:r>
              <a:rPr lang="en-GB" dirty="0" smtClean="0"/>
              <a:t>When merchandise is purchased for resale:</a:t>
            </a:r>
            <a:endParaRPr lang="en-CA" altLang="en-US" dirty="0" smtClean="0">
              <a:solidFill>
                <a:srgbClr val="FFAB2F"/>
              </a:solidFill>
            </a:endParaRPr>
          </a:p>
          <a:p>
            <a:pPr lvl="1" eaLnBrk="1" hangingPunct="1">
              <a:buFontTx/>
              <a:buNone/>
              <a:defRPr/>
            </a:pPr>
            <a:r>
              <a:rPr lang="en-CA" altLang="en-US" dirty="0" smtClean="0">
                <a:solidFill>
                  <a:srgbClr val="FFAB2F"/>
                </a:solidFill>
              </a:rPr>
              <a:t> </a:t>
            </a:r>
            <a:r>
              <a:rPr lang="en-CA" altLang="en-US" dirty="0" smtClean="0">
                <a:solidFill>
                  <a:srgbClr val="D63710"/>
                </a:solidFill>
              </a:rPr>
              <a:t>Dr. </a:t>
            </a:r>
            <a:r>
              <a:rPr lang="en-CA" altLang="en-US" dirty="0" smtClean="0"/>
              <a:t>Merchandise inventory (for cost of goods)</a:t>
            </a:r>
          </a:p>
          <a:p>
            <a:pPr lvl="2" eaLnBrk="1" hangingPunct="1">
              <a:buFontTx/>
              <a:buNone/>
              <a:defRPr/>
            </a:pPr>
            <a:r>
              <a:rPr lang="en-CA" altLang="en-US" sz="2800" dirty="0" smtClean="0">
                <a:solidFill>
                  <a:srgbClr val="D63710"/>
                </a:solidFill>
              </a:rPr>
              <a:t>Cr. </a:t>
            </a:r>
            <a:r>
              <a:rPr lang="en-CA" altLang="en-US" sz="2800" dirty="0" smtClean="0"/>
              <a:t>Accounts payable (purchases on credit) or Cash (cash purchases)</a:t>
            </a:r>
          </a:p>
          <a:p>
            <a:pPr eaLnBrk="1" hangingPunct="1">
              <a:defRPr/>
            </a:pPr>
            <a:r>
              <a:rPr lang="en-GB" dirty="0" smtClean="0"/>
              <a:t>The purchase is normally recorded when the merchandise is received</a:t>
            </a:r>
          </a:p>
          <a:p>
            <a:pPr eaLnBrk="1" hangingPunct="1">
              <a:defRPr/>
            </a:pPr>
            <a:endParaRPr lang="en-GB" dirty="0" smtClean="0"/>
          </a:p>
        </p:txBody>
      </p:sp>
      <p:sp>
        <p:nvSpPr>
          <p:cNvPr id="7"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10</a:t>
            </a:fld>
            <a:endParaRPr lang="en-CA">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Purchase Invoice</a:t>
            </a:r>
            <a:endParaRPr lang="en-CA"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7548" y="947056"/>
            <a:ext cx="6375938" cy="523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026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Recording Merchandise Purchase</a:t>
            </a:r>
            <a:endParaRPr lang="en-CA" dirty="0"/>
          </a:p>
        </p:txBody>
      </p:sp>
      <p:sp>
        <p:nvSpPr>
          <p:cNvPr id="3" name="Content Placeholder 2"/>
          <p:cNvSpPr>
            <a:spLocks noGrp="1"/>
          </p:cNvSpPr>
          <p:nvPr>
            <p:ph idx="1"/>
          </p:nvPr>
        </p:nvSpPr>
        <p:spPr/>
        <p:txBody>
          <a:bodyPr/>
          <a:lstStyle/>
          <a:p>
            <a:r>
              <a:rPr lang="en-CA" dirty="0" smtClean="0"/>
              <a:t>What is the accounting entry? </a:t>
            </a:r>
          </a:p>
          <a:p>
            <a:pPr marL="0" indent="0">
              <a:buNone/>
            </a:pPr>
            <a:endParaRPr lang="en-CA" dirty="0"/>
          </a:p>
          <a:p>
            <a:pPr marL="0" indent="0">
              <a:buNone/>
            </a:pPr>
            <a:r>
              <a:rPr lang="en-CA" dirty="0" smtClean="0"/>
              <a:t>Merchandise Inventory 				1000</a:t>
            </a:r>
          </a:p>
          <a:p>
            <a:pPr marL="0" indent="0">
              <a:buNone/>
            </a:pPr>
            <a:r>
              <a:rPr lang="en-CA" dirty="0"/>
              <a:t>		</a:t>
            </a:r>
            <a:r>
              <a:rPr lang="en-CA" dirty="0" smtClean="0"/>
              <a:t>Accounts Payable						1000</a:t>
            </a:r>
          </a:p>
          <a:p>
            <a:pPr marL="0" indent="0">
              <a:buNone/>
            </a:pPr>
            <a:r>
              <a:rPr lang="en-CA" dirty="0" smtClean="0"/>
              <a:t>To record goods purchased on account, terms 2/10, n/30</a:t>
            </a:r>
            <a:endParaRPr lang="en-CA" dirty="0"/>
          </a:p>
        </p:txBody>
      </p:sp>
    </p:spTree>
    <p:extLst>
      <p:ext uri="{BB962C8B-B14F-4D97-AF65-F5344CB8AC3E}">
        <p14:creationId xmlns:p14="http://schemas.microsoft.com/office/powerpoint/2010/main" val="31716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ctr" eaLnBrk="0" hangingPunct="0"/>
            <a:endParaRPr lang="en-CA"/>
          </a:p>
        </p:txBody>
      </p:sp>
      <p:sp>
        <p:nvSpPr>
          <p:cNvPr id="95238" name="Rectangle 6"/>
          <p:cNvSpPr>
            <a:spLocks noGrp="1" noChangeArrowheads="1"/>
          </p:cNvSpPr>
          <p:nvPr>
            <p:ph type="title"/>
          </p:nvPr>
        </p:nvSpPr>
        <p:spPr/>
        <p:txBody>
          <a:bodyPr/>
          <a:lstStyle/>
          <a:p>
            <a:pPr eaLnBrk="1" hangingPunct="1">
              <a:defRPr/>
            </a:pPr>
            <a:r>
              <a:rPr lang="en-GB" dirty="0" smtClean="0"/>
              <a:t>Freight Costs</a:t>
            </a:r>
          </a:p>
        </p:txBody>
      </p:sp>
      <p:sp>
        <p:nvSpPr>
          <p:cNvPr id="95239" name="Rectangle 7"/>
          <p:cNvSpPr>
            <a:spLocks noGrp="1" noChangeArrowheads="1"/>
          </p:cNvSpPr>
          <p:nvPr>
            <p:ph idx="1"/>
          </p:nvPr>
        </p:nvSpPr>
        <p:spPr>
          <a:xfrm>
            <a:off x="816286" y="1257300"/>
            <a:ext cx="7427168" cy="4991100"/>
          </a:xfrm>
        </p:spPr>
        <p:txBody>
          <a:bodyPr>
            <a:normAutofit/>
          </a:bodyPr>
          <a:lstStyle/>
          <a:p>
            <a:pPr eaLnBrk="1" hangingPunct="1">
              <a:defRPr/>
            </a:pPr>
            <a:r>
              <a:rPr lang="en-GB" sz="2300" dirty="0" smtClean="0"/>
              <a:t>Purchase invoice indicates when ownership of the goods is transferred from buyer to seller</a:t>
            </a:r>
          </a:p>
          <a:p>
            <a:pPr eaLnBrk="1" hangingPunct="1">
              <a:defRPr/>
            </a:pPr>
            <a:r>
              <a:rPr lang="en-GB" sz="2300" dirty="0" smtClean="0">
                <a:solidFill>
                  <a:srgbClr val="D63710"/>
                </a:solidFill>
              </a:rPr>
              <a:t>FOB (Free on Board) Shipping Point:</a:t>
            </a:r>
          </a:p>
          <a:p>
            <a:pPr lvl="1" eaLnBrk="1" hangingPunct="1">
              <a:defRPr/>
            </a:pPr>
            <a:r>
              <a:rPr lang="en-GB" sz="2300" dirty="0" smtClean="0"/>
              <a:t>Buyer accepts ownership at place of shipping and pays for shipping costs</a:t>
            </a:r>
          </a:p>
          <a:p>
            <a:pPr lvl="1" eaLnBrk="1" hangingPunct="1">
              <a:defRPr/>
            </a:pPr>
            <a:r>
              <a:rPr lang="en-GB" sz="2300" dirty="0" smtClean="0">
                <a:solidFill>
                  <a:srgbClr val="000000"/>
                </a:solidFill>
              </a:rPr>
              <a:t>Buyer debits Merchandise Inventory for cost of shipping</a:t>
            </a:r>
          </a:p>
          <a:p>
            <a:pPr eaLnBrk="1" hangingPunct="1">
              <a:defRPr/>
            </a:pPr>
            <a:r>
              <a:rPr lang="en-GB" sz="2300" dirty="0" smtClean="0">
                <a:solidFill>
                  <a:srgbClr val="D63710"/>
                </a:solidFill>
              </a:rPr>
              <a:t>FOB Destination:</a:t>
            </a:r>
          </a:p>
          <a:p>
            <a:pPr lvl="1" eaLnBrk="1" hangingPunct="1">
              <a:defRPr/>
            </a:pPr>
            <a:r>
              <a:rPr lang="en-GB" sz="2300" dirty="0" smtClean="0"/>
              <a:t>Buyer accepts ownership when goods are delivered to buyer’s place of business and seller pays freight </a:t>
            </a:r>
            <a:r>
              <a:rPr lang="en-GB" sz="2300" dirty="0" smtClean="0">
                <a:solidFill>
                  <a:srgbClr val="000000"/>
                </a:solidFill>
              </a:rPr>
              <a:t>costs</a:t>
            </a:r>
          </a:p>
          <a:p>
            <a:pPr lvl="1" eaLnBrk="1" hangingPunct="1">
              <a:defRPr/>
            </a:pPr>
            <a:r>
              <a:rPr lang="en-GB" sz="2300" dirty="0" smtClean="0">
                <a:solidFill>
                  <a:srgbClr val="000000"/>
                </a:solidFill>
              </a:rPr>
              <a:t>Seller debits Freight Out for cost </a:t>
            </a:r>
            <a:r>
              <a:rPr lang="en-GB" sz="2300" dirty="0" smtClean="0"/>
              <a:t>of shipping</a:t>
            </a:r>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13</a:t>
            </a:fld>
            <a:endParaRPr lang="en-C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9">
                                            <p:txEl>
                                              <p:pRg st="0" end="0"/>
                                            </p:txEl>
                                          </p:spTgt>
                                        </p:tgtEl>
                                        <p:attrNameLst>
                                          <p:attrName>style.visibility</p:attrName>
                                        </p:attrNameLst>
                                      </p:cBhvr>
                                      <p:to>
                                        <p:strVal val="visible"/>
                                      </p:to>
                                    </p:set>
                                    <p:animEffect transition="in" filter="fade">
                                      <p:cBhvr>
                                        <p:cTn id="7" dur="500"/>
                                        <p:tgtEl>
                                          <p:spTgt spid="95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9">
                                            <p:txEl>
                                              <p:pRg st="1" end="1"/>
                                            </p:txEl>
                                          </p:spTgt>
                                        </p:tgtEl>
                                        <p:attrNameLst>
                                          <p:attrName>style.visibility</p:attrName>
                                        </p:attrNameLst>
                                      </p:cBhvr>
                                      <p:to>
                                        <p:strVal val="visible"/>
                                      </p:to>
                                    </p:set>
                                    <p:animEffect transition="in" filter="fade">
                                      <p:cBhvr>
                                        <p:cTn id="12" dur="500"/>
                                        <p:tgtEl>
                                          <p:spTgt spid="952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5239">
                                            <p:txEl>
                                              <p:pRg st="2" end="2"/>
                                            </p:txEl>
                                          </p:spTgt>
                                        </p:tgtEl>
                                        <p:attrNameLst>
                                          <p:attrName>style.visibility</p:attrName>
                                        </p:attrNameLst>
                                      </p:cBhvr>
                                      <p:to>
                                        <p:strVal val="visible"/>
                                      </p:to>
                                    </p:set>
                                    <p:animEffect transition="in" filter="fade">
                                      <p:cBhvr>
                                        <p:cTn id="15" dur="500"/>
                                        <p:tgtEl>
                                          <p:spTgt spid="952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5239">
                                            <p:txEl>
                                              <p:pRg st="3" end="3"/>
                                            </p:txEl>
                                          </p:spTgt>
                                        </p:tgtEl>
                                        <p:attrNameLst>
                                          <p:attrName>style.visibility</p:attrName>
                                        </p:attrNameLst>
                                      </p:cBhvr>
                                      <p:to>
                                        <p:strVal val="visible"/>
                                      </p:to>
                                    </p:set>
                                    <p:animEffect transition="in" filter="fade">
                                      <p:cBhvr>
                                        <p:cTn id="18" dur="500"/>
                                        <p:tgtEl>
                                          <p:spTgt spid="9523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5239">
                                            <p:txEl>
                                              <p:pRg st="4" end="4"/>
                                            </p:txEl>
                                          </p:spTgt>
                                        </p:tgtEl>
                                        <p:attrNameLst>
                                          <p:attrName>style.visibility</p:attrName>
                                        </p:attrNameLst>
                                      </p:cBhvr>
                                      <p:to>
                                        <p:strVal val="visible"/>
                                      </p:to>
                                    </p:set>
                                    <p:animEffect transition="in" filter="fade">
                                      <p:cBhvr>
                                        <p:cTn id="23" dur="500"/>
                                        <p:tgtEl>
                                          <p:spTgt spid="9523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5239">
                                            <p:txEl>
                                              <p:pRg st="5" end="5"/>
                                            </p:txEl>
                                          </p:spTgt>
                                        </p:tgtEl>
                                        <p:attrNameLst>
                                          <p:attrName>style.visibility</p:attrName>
                                        </p:attrNameLst>
                                      </p:cBhvr>
                                      <p:to>
                                        <p:strVal val="visible"/>
                                      </p:to>
                                    </p:set>
                                    <p:animEffect transition="in" filter="fade">
                                      <p:cBhvr>
                                        <p:cTn id="26" dur="500"/>
                                        <p:tgtEl>
                                          <p:spTgt spid="9523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239">
                                            <p:txEl>
                                              <p:pRg st="6" end="6"/>
                                            </p:txEl>
                                          </p:spTgt>
                                        </p:tgtEl>
                                        <p:attrNameLst>
                                          <p:attrName>style.visibility</p:attrName>
                                        </p:attrNameLst>
                                      </p:cBhvr>
                                      <p:to>
                                        <p:strVal val="visible"/>
                                      </p:to>
                                    </p:set>
                                    <p:animEffect transition="in" filter="fade">
                                      <p:cBhvr>
                                        <p:cTn id="29" dur="500"/>
                                        <p:tgtEl>
                                          <p:spTgt spid="952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Freight Costs </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266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Freight Cost for Mr. Singh </a:t>
            </a:r>
            <a:endParaRPr lang="en-CA" dirty="0"/>
          </a:p>
        </p:txBody>
      </p:sp>
      <p:sp>
        <p:nvSpPr>
          <p:cNvPr id="3" name="Content Placeholder 2"/>
          <p:cNvSpPr>
            <a:spLocks noGrp="1"/>
          </p:cNvSpPr>
          <p:nvPr>
            <p:ph idx="1"/>
          </p:nvPr>
        </p:nvSpPr>
        <p:spPr/>
        <p:txBody>
          <a:bodyPr/>
          <a:lstStyle/>
          <a:p>
            <a:r>
              <a:rPr lang="en-CA" dirty="0" smtClean="0"/>
              <a:t>Assume shipping costs are $50. What is the accounting entry? </a:t>
            </a:r>
          </a:p>
          <a:p>
            <a:endParaRPr lang="en-CA" dirty="0"/>
          </a:p>
          <a:p>
            <a:pPr marL="0" indent="0">
              <a:buNone/>
            </a:pPr>
            <a:r>
              <a:rPr lang="en-CA" altLang="en-US" dirty="0">
                <a:solidFill>
                  <a:srgbClr val="D63710"/>
                </a:solidFill>
              </a:rPr>
              <a:t>Dr. </a:t>
            </a:r>
            <a:r>
              <a:rPr lang="en-CA" dirty="0" smtClean="0"/>
              <a:t>Merchandise Inventory 			50</a:t>
            </a:r>
          </a:p>
          <a:p>
            <a:pPr marL="0" indent="0">
              <a:buNone/>
            </a:pPr>
            <a:r>
              <a:rPr lang="en-CA" dirty="0"/>
              <a:t>	</a:t>
            </a:r>
            <a:r>
              <a:rPr lang="en-CA" altLang="en-US" dirty="0">
                <a:solidFill>
                  <a:srgbClr val="D63710"/>
                </a:solidFill>
              </a:rPr>
              <a:t> Cr. </a:t>
            </a:r>
            <a:r>
              <a:rPr lang="en-CA" dirty="0" smtClean="0"/>
              <a:t>Cash											50</a:t>
            </a:r>
          </a:p>
          <a:p>
            <a:pPr marL="0" indent="0">
              <a:buNone/>
            </a:pPr>
            <a:r>
              <a:rPr lang="en-CA" dirty="0" smtClean="0"/>
              <a:t>To record payment of freight on purchased goods 	</a:t>
            </a:r>
            <a:endParaRPr lang="en-CA" dirty="0"/>
          </a:p>
        </p:txBody>
      </p:sp>
    </p:spTree>
    <p:extLst>
      <p:ext uri="{BB962C8B-B14F-4D97-AF65-F5344CB8AC3E}">
        <p14:creationId xmlns:p14="http://schemas.microsoft.com/office/powerpoint/2010/main" val="10369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ctr" eaLnBrk="0" hangingPunct="0"/>
            <a:endParaRPr lang="en-CA"/>
          </a:p>
        </p:txBody>
      </p:sp>
      <p:sp>
        <p:nvSpPr>
          <p:cNvPr id="3072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gn="ctr" eaLnBrk="0" hangingPunct="0"/>
            <a:endParaRPr lang="en-CA"/>
          </a:p>
        </p:txBody>
      </p:sp>
      <p:sp>
        <p:nvSpPr>
          <p:cNvPr id="100359" name="Rectangle 7"/>
          <p:cNvSpPr>
            <a:spLocks noGrp="1" noChangeArrowheads="1"/>
          </p:cNvSpPr>
          <p:nvPr>
            <p:ph type="title"/>
          </p:nvPr>
        </p:nvSpPr>
        <p:spPr/>
        <p:txBody>
          <a:bodyPr/>
          <a:lstStyle/>
          <a:p>
            <a:pPr eaLnBrk="1" hangingPunct="1">
              <a:defRPr/>
            </a:pPr>
            <a:r>
              <a:rPr lang="en-GB" dirty="0" smtClean="0"/>
              <a:t>Purchase Returns &amp; Allowances</a:t>
            </a:r>
          </a:p>
        </p:txBody>
      </p:sp>
      <p:sp>
        <p:nvSpPr>
          <p:cNvPr id="100360" name="Rectangle 8"/>
          <p:cNvSpPr>
            <a:spLocks noGrp="1" noChangeArrowheads="1"/>
          </p:cNvSpPr>
          <p:nvPr>
            <p:ph idx="1"/>
          </p:nvPr>
        </p:nvSpPr>
        <p:spPr/>
        <p:txBody>
          <a:bodyPr/>
          <a:lstStyle/>
          <a:p>
            <a:pPr eaLnBrk="1" hangingPunct="1">
              <a:lnSpc>
                <a:spcPct val="90000"/>
              </a:lnSpc>
              <a:defRPr/>
            </a:pPr>
            <a:r>
              <a:rPr lang="en-GB" dirty="0" smtClean="0"/>
              <a:t>Goods purchased may be damaged, defective, of inferior quality, or they may not meet purchaser’s specifications</a:t>
            </a:r>
          </a:p>
          <a:p>
            <a:pPr eaLnBrk="1" hangingPunct="1">
              <a:lnSpc>
                <a:spcPct val="90000"/>
              </a:lnSpc>
              <a:defRPr/>
            </a:pPr>
            <a:r>
              <a:rPr lang="en-GB" dirty="0" smtClean="0"/>
              <a:t>Goods may be returned or purchase price may be reduced (an allowance)</a:t>
            </a:r>
          </a:p>
          <a:p>
            <a:pPr eaLnBrk="1" hangingPunct="1">
              <a:lnSpc>
                <a:spcPct val="90000"/>
              </a:lnSpc>
              <a:defRPr/>
            </a:pPr>
            <a:r>
              <a:rPr lang="en-GB" dirty="0" smtClean="0">
                <a:solidFill>
                  <a:srgbClr val="D63710"/>
                </a:solidFill>
              </a:rPr>
              <a:t>Entry to record:</a:t>
            </a:r>
            <a:endParaRPr lang="en-CA" altLang="en-US" dirty="0" smtClean="0">
              <a:solidFill>
                <a:srgbClr val="D63710"/>
              </a:solidFill>
            </a:endParaRPr>
          </a:p>
          <a:p>
            <a:pPr lvl="1" eaLnBrk="1" hangingPunct="1">
              <a:lnSpc>
                <a:spcPct val="90000"/>
              </a:lnSpc>
              <a:buFontTx/>
              <a:buNone/>
              <a:defRPr/>
            </a:pPr>
            <a:r>
              <a:rPr lang="en-CA" altLang="en-US" dirty="0" smtClean="0">
                <a:solidFill>
                  <a:srgbClr val="FFAB2F"/>
                </a:solidFill>
              </a:rPr>
              <a:t> </a:t>
            </a:r>
            <a:r>
              <a:rPr lang="en-CA" altLang="en-US" dirty="0" smtClean="0">
                <a:solidFill>
                  <a:srgbClr val="D63710"/>
                </a:solidFill>
              </a:rPr>
              <a:t>Dr. </a:t>
            </a:r>
            <a:r>
              <a:rPr lang="en-CA" altLang="en-US" dirty="0" smtClean="0"/>
              <a:t>Cash or Accounts payable</a:t>
            </a:r>
          </a:p>
          <a:p>
            <a:pPr lvl="2" eaLnBrk="1" hangingPunct="1">
              <a:lnSpc>
                <a:spcPct val="90000"/>
              </a:lnSpc>
              <a:buFontTx/>
              <a:buNone/>
              <a:defRPr/>
            </a:pPr>
            <a:r>
              <a:rPr lang="en-CA" altLang="en-US" sz="2800" dirty="0" smtClean="0">
                <a:solidFill>
                  <a:srgbClr val="D63710"/>
                </a:solidFill>
              </a:rPr>
              <a:t>Cr. </a:t>
            </a:r>
            <a:r>
              <a:rPr lang="en-CA" altLang="en-US" sz="2800" dirty="0" smtClean="0"/>
              <a:t>Merchandise Inventory (for amount of return or adjustment)</a:t>
            </a:r>
            <a:endParaRPr lang="en-GB" dirty="0" smtClean="0"/>
          </a:p>
        </p:txBody>
      </p:sp>
      <p:sp>
        <p:nvSpPr>
          <p:cNvPr id="7"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16</a:t>
            </a:fld>
            <a:endParaRPr lang="en-C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60">
                                            <p:txEl>
                                              <p:pRg st="0" end="0"/>
                                            </p:txEl>
                                          </p:spTgt>
                                        </p:tgtEl>
                                        <p:attrNameLst>
                                          <p:attrName>style.visibility</p:attrName>
                                        </p:attrNameLst>
                                      </p:cBhvr>
                                      <p:to>
                                        <p:strVal val="visible"/>
                                      </p:to>
                                    </p:set>
                                    <p:animEffect transition="in" filter="fade">
                                      <p:cBhvr>
                                        <p:cTn id="7" dur="500"/>
                                        <p:tgtEl>
                                          <p:spTgt spid="1003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60">
                                            <p:txEl>
                                              <p:pRg st="1" end="1"/>
                                            </p:txEl>
                                          </p:spTgt>
                                        </p:tgtEl>
                                        <p:attrNameLst>
                                          <p:attrName>style.visibility</p:attrName>
                                        </p:attrNameLst>
                                      </p:cBhvr>
                                      <p:to>
                                        <p:strVal val="visible"/>
                                      </p:to>
                                    </p:set>
                                    <p:animEffect transition="in" filter="fade">
                                      <p:cBhvr>
                                        <p:cTn id="12" dur="500"/>
                                        <p:tgtEl>
                                          <p:spTgt spid="1003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60">
                                            <p:txEl>
                                              <p:pRg st="2" end="2"/>
                                            </p:txEl>
                                          </p:spTgt>
                                        </p:tgtEl>
                                        <p:attrNameLst>
                                          <p:attrName>style.visibility</p:attrName>
                                        </p:attrNameLst>
                                      </p:cBhvr>
                                      <p:to>
                                        <p:strVal val="visible"/>
                                      </p:to>
                                    </p:set>
                                    <p:animEffect transition="in" filter="fade">
                                      <p:cBhvr>
                                        <p:cTn id="17" dur="500"/>
                                        <p:tgtEl>
                                          <p:spTgt spid="10036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0360">
                                            <p:txEl>
                                              <p:pRg st="3" end="3"/>
                                            </p:txEl>
                                          </p:spTgt>
                                        </p:tgtEl>
                                        <p:attrNameLst>
                                          <p:attrName>style.visibility</p:attrName>
                                        </p:attrNameLst>
                                      </p:cBhvr>
                                      <p:to>
                                        <p:strVal val="visible"/>
                                      </p:to>
                                    </p:set>
                                    <p:animEffect transition="in" filter="fade">
                                      <p:cBhvr>
                                        <p:cTn id="20" dur="500"/>
                                        <p:tgtEl>
                                          <p:spTgt spid="10036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0360">
                                            <p:txEl>
                                              <p:pRg st="4" end="4"/>
                                            </p:txEl>
                                          </p:spTgt>
                                        </p:tgtEl>
                                        <p:attrNameLst>
                                          <p:attrName>style.visibility</p:attrName>
                                        </p:attrNameLst>
                                      </p:cBhvr>
                                      <p:to>
                                        <p:strVal val="visible"/>
                                      </p:to>
                                    </p:set>
                                    <p:animEffect transition="in" filter="fade">
                                      <p:cBhvr>
                                        <p:cTn id="23" dur="500"/>
                                        <p:tgtEl>
                                          <p:spTgt spid="1003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Purchase Returns &amp; Allowances</a:t>
            </a:r>
            <a:endParaRPr lang="en-CA" dirty="0"/>
          </a:p>
        </p:txBody>
      </p:sp>
      <p:sp>
        <p:nvSpPr>
          <p:cNvPr id="3" name="Content Placeholder 2"/>
          <p:cNvSpPr>
            <a:spLocks noGrp="1"/>
          </p:cNvSpPr>
          <p:nvPr>
            <p:ph idx="1"/>
          </p:nvPr>
        </p:nvSpPr>
        <p:spPr/>
        <p:txBody>
          <a:bodyPr/>
          <a:lstStyle/>
          <a:p>
            <a:r>
              <a:rPr lang="en-CA" dirty="0" smtClean="0"/>
              <a:t>Purchase return is when buyer returns goods to the seller </a:t>
            </a:r>
          </a:p>
          <a:p>
            <a:r>
              <a:rPr lang="en-CA" dirty="0" smtClean="0"/>
              <a:t>Purchase allowance means buyer keeps good but the seller is willing to give a reduction from the price</a:t>
            </a:r>
          </a:p>
          <a:p>
            <a:r>
              <a:rPr lang="en-CA" dirty="0" smtClean="0"/>
              <a:t>If Mr. Singh returned defective basketballs to Nike costing $300, what would the transaction be?</a:t>
            </a:r>
            <a:endParaRPr lang="en-CA" dirty="0"/>
          </a:p>
        </p:txBody>
      </p:sp>
    </p:spTree>
    <p:extLst>
      <p:ext uri="{BB962C8B-B14F-4D97-AF65-F5344CB8AC3E}">
        <p14:creationId xmlns:p14="http://schemas.microsoft.com/office/powerpoint/2010/main" val="2884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Purchase Returns &amp; Allowances</a:t>
            </a:r>
            <a:endParaRPr lang="en-CA" dirty="0"/>
          </a:p>
        </p:txBody>
      </p:sp>
      <p:sp>
        <p:nvSpPr>
          <p:cNvPr id="3" name="Content Placeholder 2"/>
          <p:cNvSpPr>
            <a:spLocks noGrp="1"/>
          </p:cNvSpPr>
          <p:nvPr>
            <p:ph idx="1"/>
          </p:nvPr>
        </p:nvSpPr>
        <p:spPr/>
        <p:txBody>
          <a:bodyPr/>
          <a:lstStyle/>
          <a:p>
            <a:pPr>
              <a:lnSpc>
                <a:spcPct val="90000"/>
              </a:lnSpc>
              <a:buNone/>
              <a:defRPr/>
            </a:pPr>
            <a:r>
              <a:rPr lang="en-CA" altLang="en-US" dirty="0" smtClean="0"/>
              <a:t>The entry to record:</a:t>
            </a:r>
          </a:p>
          <a:p>
            <a:pPr>
              <a:lnSpc>
                <a:spcPct val="90000"/>
              </a:lnSpc>
              <a:buNone/>
              <a:defRPr/>
            </a:pPr>
            <a:endParaRPr lang="en-CA" altLang="en-US" dirty="0"/>
          </a:p>
          <a:p>
            <a:pPr>
              <a:lnSpc>
                <a:spcPct val="90000"/>
              </a:lnSpc>
              <a:buNone/>
              <a:defRPr/>
            </a:pPr>
            <a:r>
              <a:rPr lang="en-CA" altLang="en-US" sz="2800" dirty="0" smtClean="0">
                <a:solidFill>
                  <a:srgbClr val="D63710"/>
                </a:solidFill>
              </a:rPr>
              <a:t>Dr</a:t>
            </a:r>
            <a:r>
              <a:rPr lang="en-CA" altLang="en-US" sz="2800" dirty="0">
                <a:solidFill>
                  <a:srgbClr val="D63710"/>
                </a:solidFill>
              </a:rPr>
              <a:t>. </a:t>
            </a:r>
            <a:r>
              <a:rPr lang="en-CA" altLang="en-US" sz="2800" dirty="0"/>
              <a:t>Cash or Accounts </a:t>
            </a:r>
            <a:r>
              <a:rPr lang="en-CA" altLang="en-US" sz="2800" dirty="0" smtClean="0"/>
              <a:t>payable		$300</a:t>
            </a:r>
          </a:p>
          <a:p>
            <a:pPr>
              <a:lnSpc>
                <a:spcPct val="90000"/>
              </a:lnSpc>
              <a:buNone/>
              <a:defRPr/>
            </a:pPr>
            <a:r>
              <a:rPr lang="en-CA" altLang="en-US" sz="2800" dirty="0">
                <a:solidFill>
                  <a:srgbClr val="D63710"/>
                </a:solidFill>
              </a:rPr>
              <a:t>	</a:t>
            </a:r>
            <a:r>
              <a:rPr lang="en-CA" altLang="en-US" sz="2800" dirty="0" smtClean="0">
                <a:solidFill>
                  <a:srgbClr val="D63710"/>
                </a:solidFill>
              </a:rPr>
              <a:t>Cr</a:t>
            </a:r>
            <a:r>
              <a:rPr lang="en-CA" altLang="en-US" sz="2800" dirty="0">
                <a:solidFill>
                  <a:srgbClr val="D63710"/>
                </a:solidFill>
              </a:rPr>
              <a:t>. </a:t>
            </a:r>
            <a:r>
              <a:rPr lang="en-CA" altLang="en-US" sz="2800" dirty="0"/>
              <a:t>Merchandise </a:t>
            </a:r>
            <a:r>
              <a:rPr lang="en-CA" altLang="en-US" sz="2800" dirty="0" smtClean="0"/>
              <a:t>Inventory						$300</a:t>
            </a:r>
          </a:p>
          <a:p>
            <a:pPr>
              <a:lnSpc>
                <a:spcPct val="90000"/>
              </a:lnSpc>
              <a:buNone/>
              <a:defRPr/>
            </a:pPr>
            <a:r>
              <a:rPr lang="en-CA" sz="2800" dirty="0"/>
              <a:t>	</a:t>
            </a:r>
            <a:r>
              <a:rPr lang="en-CA" sz="2800" dirty="0" smtClean="0"/>
              <a:t>		To record return of goods to Nike</a:t>
            </a:r>
            <a:endParaRPr lang="en-CA" dirty="0"/>
          </a:p>
        </p:txBody>
      </p:sp>
    </p:spTree>
    <p:extLst>
      <p:ext uri="{BB962C8B-B14F-4D97-AF65-F5344CB8AC3E}">
        <p14:creationId xmlns:p14="http://schemas.microsoft.com/office/powerpoint/2010/main" val="39045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a:bodyPr>
          <a:lstStyle/>
          <a:p>
            <a:pPr eaLnBrk="1" hangingPunct="1">
              <a:defRPr/>
            </a:pPr>
            <a:r>
              <a:rPr lang="en-US" dirty="0" smtClean="0"/>
              <a:t>Quantity and Purchase Discounts</a:t>
            </a:r>
          </a:p>
        </p:txBody>
      </p:sp>
      <p:sp>
        <p:nvSpPr>
          <p:cNvPr id="147459" name="Rectangle 3"/>
          <p:cNvSpPr>
            <a:spLocks noGrp="1" noChangeArrowheads="1"/>
          </p:cNvSpPr>
          <p:nvPr>
            <p:ph idx="1"/>
          </p:nvPr>
        </p:nvSpPr>
        <p:spPr/>
        <p:txBody>
          <a:bodyPr/>
          <a:lstStyle/>
          <a:p>
            <a:pPr eaLnBrk="1" hangingPunct="1">
              <a:defRPr/>
            </a:pPr>
            <a:r>
              <a:rPr lang="en-US" sz="2800" dirty="0" smtClean="0">
                <a:solidFill>
                  <a:srgbClr val="D63710"/>
                </a:solidFill>
              </a:rPr>
              <a:t>Quantity discount: </a:t>
            </a:r>
            <a:r>
              <a:rPr lang="en-US" sz="2800" dirty="0" smtClean="0"/>
              <a:t>reduction in price due to the quantity being purchased</a:t>
            </a:r>
          </a:p>
          <a:p>
            <a:pPr eaLnBrk="1" hangingPunct="1">
              <a:defRPr/>
            </a:pPr>
            <a:r>
              <a:rPr lang="en-US" sz="2800" dirty="0" smtClean="0">
                <a:solidFill>
                  <a:srgbClr val="D63710"/>
                </a:solidFill>
              </a:rPr>
              <a:t>Purchase discount: </a:t>
            </a:r>
            <a:r>
              <a:rPr lang="en-US" sz="2800" dirty="0" smtClean="0"/>
              <a:t>reduction in price due to early payment of amount due</a:t>
            </a:r>
          </a:p>
          <a:p>
            <a:pPr eaLnBrk="1" hangingPunct="1">
              <a:defRPr/>
            </a:pPr>
            <a:r>
              <a:rPr lang="en-GB" sz="2800" dirty="0" smtClean="0">
                <a:solidFill>
                  <a:srgbClr val="000000"/>
                </a:solidFill>
              </a:rPr>
              <a:t>If pay early and get a purchase discount: </a:t>
            </a:r>
            <a:endParaRPr lang="en-CA" altLang="en-US" sz="2800" dirty="0" smtClean="0">
              <a:solidFill>
                <a:srgbClr val="000000"/>
              </a:solidFill>
            </a:endParaRPr>
          </a:p>
          <a:p>
            <a:pPr lvl="1" eaLnBrk="1" hangingPunct="1">
              <a:buFontTx/>
              <a:buNone/>
              <a:defRPr/>
            </a:pPr>
            <a:r>
              <a:rPr lang="en-CA" altLang="en-US" sz="2400" dirty="0" smtClean="0">
                <a:solidFill>
                  <a:srgbClr val="D63710"/>
                </a:solidFill>
              </a:rPr>
              <a:t> Dr. </a:t>
            </a:r>
            <a:r>
              <a:rPr lang="en-CA" altLang="en-US" sz="2400" dirty="0" smtClean="0"/>
              <a:t>Accounts payable</a:t>
            </a:r>
          </a:p>
          <a:p>
            <a:pPr lvl="2" eaLnBrk="1" hangingPunct="1">
              <a:buFontTx/>
              <a:buNone/>
              <a:defRPr/>
            </a:pPr>
            <a:r>
              <a:rPr lang="en-CA" altLang="en-US" dirty="0" smtClean="0">
                <a:solidFill>
                  <a:srgbClr val="D63710"/>
                </a:solidFill>
              </a:rPr>
              <a:t>Cr. </a:t>
            </a:r>
            <a:r>
              <a:rPr lang="en-CA" altLang="en-US" dirty="0" smtClean="0"/>
              <a:t>Merchandise Inventory (for amount of discount)</a:t>
            </a:r>
          </a:p>
          <a:p>
            <a:pPr lvl="2" eaLnBrk="1" hangingPunct="1">
              <a:buFontTx/>
              <a:buNone/>
              <a:defRPr/>
            </a:pPr>
            <a:r>
              <a:rPr lang="en-CA" altLang="en-US" dirty="0" smtClean="0">
                <a:solidFill>
                  <a:srgbClr val="D63710"/>
                </a:solidFill>
              </a:rPr>
              <a:t>Cr.</a:t>
            </a:r>
            <a:r>
              <a:rPr lang="en-CA" dirty="0" smtClean="0">
                <a:solidFill>
                  <a:srgbClr val="D63710"/>
                </a:solidFill>
              </a:rPr>
              <a:t> </a:t>
            </a:r>
            <a:r>
              <a:rPr lang="en-CA" dirty="0" smtClean="0"/>
              <a:t>Cash (for net amount paid) </a:t>
            </a:r>
            <a:endParaRPr lang="en-US" sz="2000"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19</a:t>
            </a:fld>
            <a:endParaRPr lang="en-C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fade">
                                      <p:cBhvr>
                                        <p:cTn id="12" dur="5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fade">
                                      <p:cBhvr>
                                        <p:cTn id="17" dur="500"/>
                                        <p:tgtEl>
                                          <p:spTgt spid="1474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7459">
                                            <p:txEl>
                                              <p:pRg st="3" end="3"/>
                                            </p:txEl>
                                          </p:spTgt>
                                        </p:tgtEl>
                                        <p:attrNameLst>
                                          <p:attrName>style.visibility</p:attrName>
                                        </p:attrNameLst>
                                      </p:cBhvr>
                                      <p:to>
                                        <p:strVal val="visible"/>
                                      </p:to>
                                    </p:set>
                                    <p:animEffect transition="in" filter="fade">
                                      <p:cBhvr>
                                        <p:cTn id="20" dur="500"/>
                                        <p:tgtEl>
                                          <p:spTgt spid="147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7459">
                                            <p:txEl>
                                              <p:pRg st="4" end="4"/>
                                            </p:txEl>
                                          </p:spTgt>
                                        </p:tgtEl>
                                        <p:attrNameLst>
                                          <p:attrName>style.visibility</p:attrName>
                                        </p:attrNameLst>
                                      </p:cBhvr>
                                      <p:to>
                                        <p:strVal val="visible"/>
                                      </p:to>
                                    </p:set>
                                    <p:animEffect transition="in" filter="fade">
                                      <p:cBhvr>
                                        <p:cTn id="23" dur="500"/>
                                        <p:tgtEl>
                                          <p:spTgt spid="147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7459">
                                            <p:txEl>
                                              <p:pRg st="5" end="5"/>
                                            </p:txEl>
                                          </p:spTgt>
                                        </p:tgtEl>
                                        <p:attrNameLst>
                                          <p:attrName>style.visibility</p:attrName>
                                        </p:attrNameLst>
                                      </p:cBhvr>
                                      <p:to>
                                        <p:strVal val="visible"/>
                                      </p:to>
                                    </p:set>
                                    <p:animEffect transition="in" filter="fade">
                                      <p:cBhvr>
                                        <p:cTn id="26" dur="500"/>
                                        <p:tgtEl>
                                          <p:spTgt spid="147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39043" y="2465741"/>
            <a:ext cx="7772400" cy="1787747"/>
          </a:xfrm>
        </p:spPr>
        <p:txBody>
          <a:bodyPr/>
          <a:lstStyle/>
          <a:p>
            <a:r>
              <a:rPr lang="en-CA" sz="3600" dirty="0" smtClean="0"/>
              <a:t>Chapter 5: </a:t>
            </a:r>
            <a:br>
              <a:rPr lang="en-CA" sz="3600" dirty="0" smtClean="0"/>
            </a:br>
            <a:r>
              <a:rPr lang="en-CA" sz="3600" dirty="0" smtClean="0"/>
              <a:t>ACCOUNTING FOR </a:t>
            </a:r>
            <a:br>
              <a:rPr lang="en-CA" sz="3600" dirty="0" smtClean="0"/>
            </a:br>
            <a:r>
              <a:rPr lang="en-CA" sz="3600" dirty="0" smtClean="0"/>
              <a:t>MERCHANDISING OPERATIONS</a:t>
            </a:r>
          </a:p>
        </p:txBody>
      </p:sp>
    </p:spTree>
    <p:extLst>
      <p:ext uri="{BB962C8B-B14F-4D97-AF65-F5344CB8AC3E}">
        <p14:creationId xmlns:p14="http://schemas.microsoft.com/office/powerpoint/2010/main" val="137521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and Purchase Discounts</a:t>
            </a:r>
            <a:endParaRPr lang="en-CA" dirty="0"/>
          </a:p>
        </p:txBody>
      </p:sp>
      <p:sp>
        <p:nvSpPr>
          <p:cNvPr id="3" name="Content Placeholder 2"/>
          <p:cNvSpPr>
            <a:spLocks noGrp="1"/>
          </p:cNvSpPr>
          <p:nvPr>
            <p:ph idx="1"/>
          </p:nvPr>
        </p:nvSpPr>
        <p:spPr/>
        <p:txBody>
          <a:bodyPr>
            <a:normAutofit/>
          </a:bodyPr>
          <a:lstStyle/>
          <a:p>
            <a:r>
              <a:rPr lang="en-CA" sz="2400" dirty="0" smtClean="0"/>
              <a:t>On our invoice we notice 2/10 &amp; n/30</a:t>
            </a:r>
          </a:p>
          <a:p>
            <a:r>
              <a:rPr lang="en-CA" sz="2400" dirty="0" smtClean="0"/>
              <a:t>Lets assume that Mr. Singh pays the balance owing of $700 (gross invoice was $1000 less purchase returns and allowances of $300) on Sept 26</a:t>
            </a:r>
            <a:r>
              <a:rPr lang="en-CA" sz="2400" baseline="30000" dirty="0" smtClean="0"/>
              <a:t>th</a:t>
            </a:r>
            <a:r>
              <a:rPr lang="en-CA" sz="2400" dirty="0" smtClean="0"/>
              <a:t> 2017. What is the entry? </a:t>
            </a:r>
          </a:p>
          <a:p>
            <a:r>
              <a:rPr lang="en-CA" sz="2400" dirty="0" smtClean="0">
                <a:solidFill>
                  <a:srgbClr val="FF0000"/>
                </a:solidFill>
              </a:rPr>
              <a:t>Dr.</a:t>
            </a:r>
            <a:r>
              <a:rPr lang="en-CA" sz="2400" dirty="0" smtClean="0"/>
              <a:t> Accounts Payable				700</a:t>
            </a:r>
          </a:p>
          <a:p>
            <a:pPr marL="457200" lvl="1" indent="0">
              <a:buNone/>
            </a:pPr>
            <a:r>
              <a:rPr lang="en-CA" sz="2000" dirty="0"/>
              <a:t>	</a:t>
            </a:r>
            <a:r>
              <a:rPr lang="en-CA" sz="2000" dirty="0" smtClean="0"/>
              <a:t>	</a:t>
            </a:r>
            <a:r>
              <a:rPr lang="en-CA" sz="2400" dirty="0" smtClean="0">
                <a:solidFill>
                  <a:srgbClr val="FF0000"/>
                </a:solidFill>
              </a:rPr>
              <a:t>Cr.</a:t>
            </a:r>
            <a:r>
              <a:rPr lang="en-CA" sz="2400" dirty="0" smtClean="0"/>
              <a:t> Merchandise Inventory 					14</a:t>
            </a:r>
          </a:p>
          <a:p>
            <a:pPr marL="457200" lvl="1" indent="0">
              <a:buNone/>
            </a:pPr>
            <a:r>
              <a:rPr lang="en-CA" sz="2400" dirty="0"/>
              <a:t> </a:t>
            </a:r>
            <a:r>
              <a:rPr lang="en-CA" sz="2400" dirty="0" smtClean="0"/>
              <a:t> 		</a:t>
            </a:r>
            <a:r>
              <a:rPr lang="en-CA" sz="2400" dirty="0" smtClean="0">
                <a:solidFill>
                  <a:srgbClr val="FF0000"/>
                </a:solidFill>
              </a:rPr>
              <a:t>Cr.</a:t>
            </a:r>
            <a:r>
              <a:rPr lang="en-CA" sz="2400" dirty="0" smtClean="0"/>
              <a:t> Cash										686</a:t>
            </a:r>
          </a:p>
          <a:p>
            <a:pPr marL="457200" lvl="1" indent="0">
              <a:buNone/>
            </a:pPr>
            <a:endParaRPr lang="en-CA" sz="2000" dirty="0"/>
          </a:p>
        </p:txBody>
      </p:sp>
    </p:spTree>
    <p:extLst>
      <p:ext uri="{BB962C8B-B14F-4D97-AF65-F5344CB8AC3E}">
        <p14:creationId xmlns:p14="http://schemas.microsoft.com/office/powerpoint/2010/main" val="8648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5451" y="1571843"/>
            <a:ext cx="8410202" cy="4233211"/>
          </a:xfrm>
        </p:spPr>
        <p:txBody>
          <a:bodyPr>
            <a:normAutofit fontScale="70000" lnSpcReduction="20000"/>
          </a:bodyPr>
          <a:lstStyle/>
          <a:p>
            <a:pPr marL="457200" indent="-457200">
              <a:buAutoNum type="arabicPeriod"/>
            </a:pPr>
            <a:r>
              <a:rPr lang="en-CA" dirty="0" smtClean="0"/>
              <a:t>Describe the differences between service and merchandising companies.</a:t>
            </a:r>
            <a:endParaRPr lang="en-CA" dirty="0"/>
          </a:p>
          <a:p>
            <a:pPr marL="457200" indent="-457200">
              <a:buFont typeface="Arial" charset="0"/>
              <a:buAutoNum type="arabicPeriod"/>
            </a:pPr>
            <a:r>
              <a:rPr lang="en-CA" dirty="0" smtClean="0"/>
              <a:t>Prepare entries for purchases under a perpetual inventory system.</a:t>
            </a:r>
          </a:p>
          <a:p>
            <a:pPr marL="457200" indent="-457200">
              <a:buFont typeface="Arial" charset="0"/>
              <a:buAutoNum type="arabicPeriod"/>
            </a:pPr>
            <a:r>
              <a:rPr lang="en-CA" dirty="0" smtClean="0">
                <a:solidFill>
                  <a:srgbClr val="D63710"/>
                </a:solidFill>
              </a:rPr>
              <a:t>Prepare entries for sales under a perpetual inventory system.</a:t>
            </a:r>
            <a:endParaRPr lang="en-CA" dirty="0">
              <a:solidFill>
                <a:srgbClr val="D63710"/>
              </a:solidFill>
            </a:endParaRPr>
          </a:p>
          <a:p>
            <a:pPr marL="457200" indent="-457200">
              <a:buFont typeface="Arial" charset="0"/>
              <a:buAutoNum type="arabicPeriod"/>
            </a:pPr>
            <a:r>
              <a:rPr lang="en-CA" dirty="0" smtClean="0"/>
              <a:t>Perform the steps in the accounting cycle for a merchandising company.</a:t>
            </a:r>
            <a:endParaRPr lang="en-CA" dirty="0"/>
          </a:p>
          <a:p>
            <a:pPr marL="457200" indent="-457200">
              <a:buFont typeface="Arial" charset="0"/>
              <a:buAutoNum type="arabicPeriod"/>
            </a:pPr>
            <a:r>
              <a:rPr lang="en-CA" dirty="0" smtClean="0"/>
              <a:t>Prepare single-step and multiple-step income statements.</a:t>
            </a:r>
            <a:endParaRPr lang="en-CA" dirty="0"/>
          </a:p>
          <a:p>
            <a:pPr marL="457200" indent="-457200">
              <a:buAutoNum type="arabicPeriod"/>
            </a:pPr>
            <a:r>
              <a:rPr lang="en-CA" dirty="0" smtClean="0"/>
              <a:t>Calculate the gross profit margin and profit margin.</a:t>
            </a:r>
          </a:p>
          <a:p>
            <a:pPr marL="457200" indent="-457200">
              <a:buAutoNum type="arabicPeriod"/>
            </a:pPr>
            <a:r>
              <a:rPr lang="en-US" dirty="0" smtClean="0"/>
              <a:t>Prepare the entries for purchases under a periodic inventory system and calculate cost of goods sold (Appendix 5A).</a:t>
            </a:r>
            <a:endParaRPr lang="en-CA" dirty="0"/>
          </a:p>
        </p:txBody>
      </p:sp>
      <p:sp>
        <p:nvSpPr>
          <p:cNvPr id="6" name="Title 1"/>
          <p:cNvSpPr txBox="1">
            <a:spLocks/>
          </p:cNvSpPr>
          <p:nvPr/>
        </p:nvSpPr>
        <p:spPr>
          <a:xfrm>
            <a:off x="576594" y="65998"/>
            <a:ext cx="8054788" cy="10171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FF"/>
                </a:solidFill>
                <a:latin typeface="+mj-lt"/>
                <a:ea typeface="+mj-ea"/>
                <a:cs typeface="+mj-cs"/>
              </a:defRPr>
            </a:lvl1pPr>
          </a:lstStyle>
          <a:p>
            <a:pPr>
              <a:lnSpc>
                <a:spcPts val="4000"/>
              </a:lnSpc>
            </a:pPr>
            <a:r>
              <a:rPr lang="en-CA" sz="2200" b="0" dirty="0" smtClean="0">
                <a:latin typeface="Arial"/>
              </a:rPr>
              <a:t>CHAPTER 5: Accounting for Merchandising Operations</a:t>
            </a:r>
            <a:br>
              <a:rPr lang="en-CA" sz="2200" b="0" dirty="0" smtClean="0">
                <a:latin typeface="Arial"/>
              </a:rPr>
            </a:br>
            <a:r>
              <a:rPr lang="en-CA" sz="2200" b="0" dirty="0" smtClean="0">
                <a:latin typeface="Arial"/>
              </a:rPr>
              <a:t>LEARNING OBJECTIVES</a:t>
            </a:r>
            <a:endParaRPr lang="en-CA" sz="2200" b="0" dirty="0">
              <a:latin typeface="Arial"/>
            </a:endParaRPr>
          </a:p>
        </p:txBody>
      </p:sp>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21</a:t>
            </a:fld>
            <a:endParaRPr lang="en-CA">
              <a:cs typeface="Arial" charset="0"/>
            </a:endParaRPr>
          </a:p>
        </p:txBody>
      </p:sp>
    </p:spTree>
    <p:extLst>
      <p:ext uri="{BB962C8B-B14F-4D97-AF65-F5344CB8AC3E}">
        <p14:creationId xmlns:p14="http://schemas.microsoft.com/office/powerpoint/2010/main" val="1505681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6"/>
          <p:cNvSpPr>
            <a:spLocks noGrp="1" noChangeArrowheads="1"/>
          </p:cNvSpPr>
          <p:nvPr>
            <p:ph type="title"/>
          </p:nvPr>
        </p:nvSpPr>
        <p:spPr/>
        <p:txBody>
          <a:bodyPr>
            <a:normAutofit/>
          </a:bodyPr>
          <a:lstStyle/>
          <a:p>
            <a:pPr eaLnBrk="1" hangingPunct="1">
              <a:defRPr/>
            </a:pPr>
            <a:r>
              <a:rPr lang="en-GB" dirty="0" smtClean="0"/>
              <a:t>Recording Sales of Merchandise</a:t>
            </a:r>
          </a:p>
        </p:txBody>
      </p:sp>
      <p:sp>
        <p:nvSpPr>
          <p:cNvPr id="107527" name="Rectangle 7"/>
          <p:cNvSpPr>
            <a:spLocks noGrp="1" noChangeArrowheads="1"/>
          </p:cNvSpPr>
          <p:nvPr>
            <p:ph idx="1"/>
          </p:nvPr>
        </p:nvSpPr>
        <p:spPr>
          <a:xfrm>
            <a:off x="1046018" y="1392382"/>
            <a:ext cx="7335982" cy="4525963"/>
          </a:xfrm>
        </p:spPr>
        <p:txBody>
          <a:bodyPr>
            <a:normAutofit lnSpcReduction="10000"/>
          </a:bodyPr>
          <a:lstStyle/>
          <a:p>
            <a:pPr eaLnBrk="1" hangingPunct="1">
              <a:lnSpc>
                <a:spcPct val="90000"/>
              </a:lnSpc>
              <a:defRPr/>
            </a:pPr>
            <a:r>
              <a:rPr lang="en-GB" dirty="0" smtClean="0"/>
              <a:t>Revenue is recorded when goods are transferred from seller to buyer</a:t>
            </a:r>
          </a:p>
          <a:p>
            <a:pPr eaLnBrk="1" hangingPunct="1">
              <a:lnSpc>
                <a:spcPct val="90000"/>
              </a:lnSpc>
              <a:defRPr/>
            </a:pPr>
            <a:r>
              <a:rPr lang="en-GB" dirty="0" smtClean="0"/>
              <a:t>Two entries needed to record the sale:</a:t>
            </a:r>
          </a:p>
          <a:p>
            <a:pPr lvl="1" eaLnBrk="1" hangingPunct="1">
              <a:lnSpc>
                <a:spcPct val="90000"/>
              </a:lnSpc>
              <a:defRPr/>
            </a:pPr>
            <a:r>
              <a:rPr lang="en-GB" dirty="0" smtClean="0">
                <a:solidFill>
                  <a:srgbClr val="D63710"/>
                </a:solidFill>
              </a:rPr>
              <a:t>To record sales revenue:</a:t>
            </a:r>
            <a:endParaRPr lang="en-CA" altLang="en-US" dirty="0" smtClean="0">
              <a:solidFill>
                <a:srgbClr val="D63710"/>
              </a:solidFill>
            </a:endParaRPr>
          </a:p>
          <a:p>
            <a:pPr lvl="1" eaLnBrk="1" hangingPunct="1">
              <a:lnSpc>
                <a:spcPct val="90000"/>
              </a:lnSpc>
              <a:buFontTx/>
              <a:buNone/>
              <a:defRPr/>
            </a:pPr>
            <a:r>
              <a:rPr lang="en-CA" altLang="en-US" dirty="0" smtClean="0">
                <a:solidFill>
                  <a:srgbClr val="FFAB2F"/>
                </a:solidFill>
              </a:rPr>
              <a:t>	 </a:t>
            </a:r>
            <a:r>
              <a:rPr lang="en-CA" altLang="en-US" dirty="0" smtClean="0">
                <a:solidFill>
                  <a:srgbClr val="D63710"/>
                </a:solidFill>
              </a:rPr>
              <a:t>Dr. </a:t>
            </a:r>
            <a:r>
              <a:rPr lang="en-CA" altLang="en-US" dirty="0" smtClean="0"/>
              <a:t>Cash or Accounts Receivable</a:t>
            </a:r>
          </a:p>
          <a:p>
            <a:pPr lvl="2" eaLnBrk="1" hangingPunct="1">
              <a:lnSpc>
                <a:spcPct val="90000"/>
              </a:lnSpc>
              <a:buFontTx/>
              <a:buNone/>
              <a:defRPr/>
            </a:pPr>
            <a:r>
              <a:rPr lang="en-CA" altLang="en-US" sz="2800" dirty="0" smtClean="0">
                <a:solidFill>
                  <a:srgbClr val="FFAB2F"/>
                </a:solidFill>
              </a:rPr>
              <a:t>	</a:t>
            </a:r>
            <a:r>
              <a:rPr lang="en-CA" altLang="en-US" sz="2800" dirty="0" smtClean="0">
                <a:solidFill>
                  <a:srgbClr val="D63710"/>
                </a:solidFill>
              </a:rPr>
              <a:t>Cr. </a:t>
            </a:r>
            <a:r>
              <a:rPr lang="en-CA" altLang="en-US" sz="2800" dirty="0" smtClean="0"/>
              <a:t>Sales</a:t>
            </a:r>
            <a:endParaRPr lang="en-GB" dirty="0" smtClean="0"/>
          </a:p>
          <a:p>
            <a:pPr lvl="1" eaLnBrk="1" hangingPunct="1">
              <a:lnSpc>
                <a:spcPct val="90000"/>
              </a:lnSpc>
              <a:defRPr/>
            </a:pPr>
            <a:r>
              <a:rPr lang="en-GB" dirty="0" smtClean="0">
                <a:solidFill>
                  <a:srgbClr val="D63710"/>
                </a:solidFill>
              </a:rPr>
              <a:t>To record cost of goods sold:</a:t>
            </a:r>
          </a:p>
          <a:p>
            <a:pPr lvl="1" eaLnBrk="1" hangingPunct="1">
              <a:lnSpc>
                <a:spcPct val="90000"/>
              </a:lnSpc>
              <a:buFontTx/>
              <a:buNone/>
              <a:defRPr/>
            </a:pPr>
            <a:r>
              <a:rPr lang="en-GB" dirty="0" smtClean="0"/>
              <a:t> 		</a:t>
            </a:r>
            <a:r>
              <a:rPr lang="en-CA" altLang="en-US" dirty="0" smtClean="0">
                <a:solidFill>
                  <a:srgbClr val="D63710"/>
                </a:solidFill>
              </a:rPr>
              <a:t>Dr. </a:t>
            </a:r>
            <a:r>
              <a:rPr lang="en-CA" altLang="en-US" dirty="0" smtClean="0"/>
              <a:t>Cost of Goods Sold</a:t>
            </a:r>
          </a:p>
          <a:p>
            <a:pPr lvl="2" eaLnBrk="1" hangingPunct="1">
              <a:lnSpc>
                <a:spcPct val="90000"/>
              </a:lnSpc>
              <a:buFontTx/>
              <a:buNone/>
              <a:defRPr/>
            </a:pPr>
            <a:r>
              <a:rPr lang="en-CA" altLang="en-US" sz="2800" dirty="0" smtClean="0">
                <a:solidFill>
                  <a:srgbClr val="FFAB2F"/>
                </a:solidFill>
              </a:rPr>
              <a:t>	</a:t>
            </a:r>
            <a:r>
              <a:rPr lang="en-CA" altLang="en-US" sz="2800" dirty="0" smtClean="0">
                <a:solidFill>
                  <a:srgbClr val="D63710"/>
                </a:solidFill>
              </a:rPr>
              <a:t>Cr. </a:t>
            </a:r>
            <a:r>
              <a:rPr lang="en-CA" altLang="en-US" sz="2800" dirty="0" smtClean="0"/>
              <a:t>Merchandise Inventory</a:t>
            </a:r>
            <a:endParaRPr lang="en-GB" dirty="0" smtClean="0"/>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22</a:t>
            </a:fld>
            <a:endParaRPr lang="en-C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7">
                                            <p:txEl>
                                              <p:pRg st="0" end="0"/>
                                            </p:txEl>
                                          </p:spTgt>
                                        </p:tgtEl>
                                        <p:attrNameLst>
                                          <p:attrName>style.visibility</p:attrName>
                                        </p:attrNameLst>
                                      </p:cBhvr>
                                      <p:to>
                                        <p:strVal val="visible"/>
                                      </p:to>
                                    </p:set>
                                    <p:animEffect transition="in" filter="fade">
                                      <p:cBhvr>
                                        <p:cTn id="7" dur="500"/>
                                        <p:tgtEl>
                                          <p:spTgt spid="1075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7">
                                            <p:txEl>
                                              <p:pRg st="1" end="1"/>
                                            </p:txEl>
                                          </p:spTgt>
                                        </p:tgtEl>
                                        <p:attrNameLst>
                                          <p:attrName>style.visibility</p:attrName>
                                        </p:attrNameLst>
                                      </p:cBhvr>
                                      <p:to>
                                        <p:strVal val="visible"/>
                                      </p:to>
                                    </p:set>
                                    <p:animEffect transition="in" filter="fade">
                                      <p:cBhvr>
                                        <p:cTn id="12" dur="500"/>
                                        <p:tgtEl>
                                          <p:spTgt spid="1075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7527">
                                            <p:txEl>
                                              <p:pRg st="2" end="2"/>
                                            </p:txEl>
                                          </p:spTgt>
                                        </p:tgtEl>
                                        <p:attrNameLst>
                                          <p:attrName>style.visibility</p:attrName>
                                        </p:attrNameLst>
                                      </p:cBhvr>
                                      <p:to>
                                        <p:strVal val="visible"/>
                                      </p:to>
                                    </p:set>
                                    <p:animEffect transition="in" filter="fade">
                                      <p:cBhvr>
                                        <p:cTn id="15" dur="500"/>
                                        <p:tgtEl>
                                          <p:spTgt spid="1075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7527">
                                            <p:txEl>
                                              <p:pRg st="3" end="3"/>
                                            </p:txEl>
                                          </p:spTgt>
                                        </p:tgtEl>
                                        <p:attrNameLst>
                                          <p:attrName>style.visibility</p:attrName>
                                        </p:attrNameLst>
                                      </p:cBhvr>
                                      <p:to>
                                        <p:strVal val="visible"/>
                                      </p:to>
                                    </p:set>
                                    <p:animEffect transition="in" filter="fade">
                                      <p:cBhvr>
                                        <p:cTn id="18" dur="500"/>
                                        <p:tgtEl>
                                          <p:spTgt spid="1075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7527">
                                            <p:txEl>
                                              <p:pRg st="4" end="4"/>
                                            </p:txEl>
                                          </p:spTgt>
                                        </p:tgtEl>
                                        <p:attrNameLst>
                                          <p:attrName>style.visibility</p:attrName>
                                        </p:attrNameLst>
                                      </p:cBhvr>
                                      <p:to>
                                        <p:strVal val="visible"/>
                                      </p:to>
                                    </p:set>
                                    <p:animEffect transition="in" filter="fade">
                                      <p:cBhvr>
                                        <p:cTn id="21" dur="500"/>
                                        <p:tgtEl>
                                          <p:spTgt spid="10752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7527">
                                            <p:txEl>
                                              <p:pRg st="5" end="5"/>
                                            </p:txEl>
                                          </p:spTgt>
                                        </p:tgtEl>
                                        <p:attrNameLst>
                                          <p:attrName>style.visibility</p:attrName>
                                        </p:attrNameLst>
                                      </p:cBhvr>
                                      <p:to>
                                        <p:strVal val="visible"/>
                                      </p:to>
                                    </p:set>
                                    <p:animEffect transition="in" filter="fade">
                                      <p:cBhvr>
                                        <p:cTn id="24" dur="500"/>
                                        <p:tgtEl>
                                          <p:spTgt spid="10752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7527">
                                            <p:txEl>
                                              <p:pRg st="6" end="6"/>
                                            </p:txEl>
                                          </p:spTgt>
                                        </p:tgtEl>
                                        <p:attrNameLst>
                                          <p:attrName>style.visibility</p:attrName>
                                        </p:attrNameLst>
                                      </p:cBhvr>
                                      <p:to>
                                        <p:strVal val="visible"/>
                                      </p:to>
                                    </p:set>
                                    <p:animEffect transition="in" filter="fade">
                                      <p:cBhvr>
                                        <p:cTn id="27" dur="500"/>
                                        <p:tgtEl>
                                          <p:spTgt spid="10752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7527">
                                            <p:txEl>
                                              <p:pRg st="7" end="7"/>
                                            </p:txEl>
                                          </p:spTgt>
                                        </p:tgtEl>
                                        <p:attrNameLst>
                                          <p:attrName>style.visibility</p:attrName>
                                        </p:attrNameLst>
                                      </p:cBhvr>
                                      <p:to>
                                        <p:strVal val="visible"/>
                                      </p:to>
                                    </p:set>
                                    <p:animEffect transition="in" filter="fade">
                                      <p:cBhvr>
                                        <p:cTn id="30" dur="500"/>
                                        <p:tgtEl>
                                          <p:spTgt spid="1075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Purchase Invoice</a:t>
            </a:r>
            <a:endParaRPr lang="en-CA"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7548" y="947056"/>
            <a:ext cx="6375938" cy="523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94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sz="2600" dirty="0" smtClean="0"/>
              <a:t>What is the accounting entry for Nike, assuming it costs them 500?</a:t>
            </a:r>
          </a:p>
          <a:p>
            <a:pPr marL="0" indent="0">
              <a:buNone/>
            </a:pPr>
            <a:r>
              <a:rPr lang="en-CA" sz="2600" dirty="0" smtClean="0"/>
              <a:t>Accounts Receivable 			1000</a:t>
            </a:r>
          </a:p>
          <a:p>
            <a:pPr marL="0" indent="0">
              <a:buNone/>
            </a:pPr>
            <a:r>
              <a:rPr lang="en-CA" sz="2600" dirty="0"/>
              <a:t>	</a:t>
            </a:r>
            <a:r>
              <a:rPr lang="en-CA" sz="2600" dirty="0" smtClean="0"/>
              <a:t>	Sales 										1000</a:t>
            </a:r>
            <a:endParaRPr lang="en-CA" sz="2600" dirty="0"/>
          </a:p>
          <a:p>
            <a:pPr marL="0" indent="0">
              <a:buNone/>
            </a:pPr>
            <a:r>
              <a:rPr lang="en-CA" sz="2600" dirty="0" smtClean="0"/>
              <a:t>To record credit sale to Nemesis Sports</a:t>
            </a:r>
          </a:p>
          <a:p>
            <a:pPr marL="0" indent="0">
              <a:buNone/>
            </a:pPr>
            <a:endParaRPr lang="en-CA" sz="2600" dirty="0"/>
          </a:p>
          <a:p>
            <a:pPr marL="0" indent="0">
              <a:buNone/>
            </a:pPr>
            <a:r>
              <a:rPr lang="en-CA" sz="2600" dirty="0" smtClean="0"/>
              <a:t>Cost of Goods Sold				500</a:t>
            </a:r>
          </a:p>
          <a:p>
            <a:pPr marL="0" indent="0">
              <a:buNone/>
            </a:pPr>
            <a:r>
              <a:rPr lang="en-CA" sz="2600" dirty="0"/>
              <a:t>	</a:t>
            </a:r>
            <a:r>
              <a:rPr lang="en-CA" sz="2600" dirty="0" smtClean="0"/>
              <a:t>	Merchandise Inventory</a:t>
            </a:r>
            <a:r>
              <a:rPr lang="en-CA" dirty="0" smtClean="0"/>
              <a:t>			</a:t>
            </a:r>
            <a:r>
              <a:rPr lang="en-CA" sz="2600" dirty="0" smtClean="0"/>
              <a:t>500</a:t>
            </a:r>
            <a:r>
              <a:rPr lang="en-CA" dirty="0" smtClean="0"/>
              <a:t>	</a:t>
            </a:r>
          </a:p>
        </p:txBody>
      </p:sp>
    </p:spTree>
    <p:extLst>
      <p:ext uri="{BB962C8B-B14F-4D97-AF65-F5344CB8AC3E}">
        <p14:creationId xmlns:p14="http://schemas.microsoft.com/office/powerpoint/2010/main" val="29774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dirty="0" smtClean="0"/>
              <a:t>Freight Costs</a:t>
            </a:r>
          </a:p>
        </p:txBody>
      </p:sp>
      <p:sp>
        <p:nvSpPr>
          <p:cNvPr id="150531" name="Rectangle 3"/>
          <p:cNvSpPr>
            <a:spLocks noGrp="1" noChangeArrowheads="1"/>
          </p:cNvSpPr>
          <p:nvPr>
            <p:ph idx="1"/>
          </p:nvPr>
        </p:nvSpPr>
        <p:spPr>
          <a:xfrm>
            <a:off x="789711" y="1775691"/>
            <a:ext cx="7412180" cy="3655290"/>
          </a:xfrm>
        </p:spPr>
        <p:txBody>
          <a:bodyPr>
            <a:normAutofit/>
          </a:bodyPr>
          <a:lstStyle/>
          <a:p>
            <a:pPr eaLnBrk="1" hangingPunct="1">
              <a:lnSpc>
                <a:spcPct val="90000"/>
              </a:lnSpc>
              <a:defRPr/>
            </a:pPr>
            <a:r>
              <a:rPr lang="en-US" dirty="0"/>
              <a:t>I</a:t>
            </a:r>
            <a:r>
              <a:rPr lang="en-US" dirty="0" smtClean="0"/>
              <a:t>f FOB destination, seller pays freight</a:t>
            </a:r>
          </a:p>
          <a:p>
            <a:pPr lvl="1">
              <a:lnSpc>
                <a:spcPct val="90000"/>
              </a:lnSpc>
              <a:defRPr/>
            </a:pPr>
            <a:r>
              <a:rPr lang="en-US" dirty="0" smtClean="0"/>
              <a:t>Not part of cost of goods sold</a:t>
            </a:r>
          </a:p>
          <a:p>
            <a:pPr lvl="1">
              <a:lnSpc>
                <a:spcPct val="90000"/>
              </a:lnSpc>
              <a:defRPr/>
            </a:pPr>
            <a:r>
              <a:rPr lang="en-US" dirty="0" smtClean="0"/>
              <a:t>Instead are an operating expense of seller</a:t>
            </a:r>
            <a:endParaRPr lang="en-US" dirty="0"/>
          </a:p>
          <a:p>
            <a:pPr lvl="2">
              <a:lnSpc>
                <a:spcPct val="90000"/>
              </a:lnSpc>
              <a:defRPr/>
            </a:pPr>
            <a:r>
              <a:rPr lang="en-US" dirty="0" smtClean="0"/>
              <a:t>Costs incurred to earn revenue are recorded as expenses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25</a:t>
            </a:fld>
            <a:endParaRPr lang="en-CA">
              <a:cs typeface="Arial" charset="0"/>
            </a:endParaRPr>
          </a:p>
        </p:txBody>
      </p:sp>
    </p:spTree>
    <p:extLst>
      <p:ext uri="{BB962C8B-B14F-4D97-AF65-F5344CB8AC3E}">
        <p14:creationId xmlns:p14="http://schemas.microsoft.com/office/powerpoint/2010/main" val="8524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500"/>
                                        <p:tgtEl>
                                          <p:spTgt spid="150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531">
                                            <p:txEl>
                                              <p:pRg st="1" end="1"/>
                                            </p:txEl>
                                          </p:spTgt>
                                        </p:tgtEl>
                                        <p:attrNameLst>
                                          <p:attrName>style.visibility</p:attrName>
                                        </p:attrNameLst>
                                      </p:cBhvr>
                                      <p:to>
                                        <p:strVal val="visible"/>
                                      </p:to>
                                    </p:set>
                                    <p:animEffect transition="in" filter="fade">
                                      <p:cBhvr>
                                        <p:cTn id="10" dur="500"/>
                                        <p:tgtEl>
                                          <p:spTgt spid="150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531">
                                            <p:txEl>
                                              <p:pRg st="2" end="2"/>
                                            </p:txEl>
                                          </p:spTgt>
                                        </p:tgtEl>
                                        <p:attrNameLst>
                                          <p:attrName>style.visibility</p:attrName>
                                        </p:attrNameLst>
                                      </p:cBhvr>
                                      <p:to>
                                        <p:strVal val="visible"/>
                                      </p:to>
                                    </p:set>
                                    <p:animEffect transition="in" filter="fade">
                                      <p:cBhvr>
                                        <p:cTn id="13" dur="500"/>
                                        <p:tgtEl>
                                          <p:spTgt spid="150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531">
                                            <p:txEl>
                                              <p:pRg st="3" end="3"/>
                                            </p:txEl>
                                          </p:spTgt>
                                        </p:tgtEl>
                                        <p:attrNameLst>
                                          <p:attrName>style.visibility</p:attrName>
                                        </p:attrNameLst>
                                      </p:cBhvr>
                                      <p:to>
                                        <p:strVal val="visible"/>
                                      </p:to>
                                    </p:set>
                                    <p:animEffect transition="in" filter="fade">
                                      <p:cBhvr>
                                        <p:cTn id="16" dur="500"/>
                                        <p:tgtEl>
                                          <p:spTgt spid="150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dirty="0" smtClean="0"/>
              <a:t>Sales Returns &amp; Allowances</a:t>
            </a:r>
          </a:p>
        </p:txBody>
      </p:sp>
      <p:sp>
        <p:nvSpPr>
          <p:cNvPr id="150531" name="Rectangle 3"/>
          <p:cNvSpPr>
            <a:spLocks noGrp="1" noChangeArrowheads="1"/>
          </p:cNvSpPr>
          <p:nvPr>
            <p:ph idx="1"/>
          </p:nvPr>
        </p:nvSpPr>
        <p:spPr>
          <a:xfrm>
            <a:off x="1107232" y="1387763"/>
            <a:ext cx="7427168" cy="4627563"/>
          </a:xfrm>
        </p:spPr>
        <p:txBody>
          <a:bodyPr>
            <a:normAutofit/>
          </a:bodyPr>
          <a:lstStyle/>
          <a:p>
            <a:pPr eaLnBrk="1" hangingPunct="1">
              <a:lnSpc>
                <a:spcPct val="90000"/>
              </a:lnSpc>
              <a:defRPr/>
            </a:pPr>
            <a:r>
              <a:rPr lang="en-US" sz="2400" dirty="0" smtClean="0">
                <a:solidFill>
                  <a:srgbClr val="D63710"/>
                </a:solidFill>
              </a:rPr>
              <a:t>Sales returns: </a:t>
            </a:r>
            <a:r>
              <a:rPr lang="en-US" sz="2400" dirty="0" smtClean="0"/>
              <a:t>when customers return merchandise to seller for credit or refund</a:t>
            </a:r>
          </a:p>
          <a:p>
            <a:pPr eaLnBrk="1" hangingPunct="1">
              <a:lnSpc>
                <a:spcPct val="90000"/>
              </a:lnSpc>
              <a:defRPr/>
            </a:pPr>
            <a:r>
              <a:rPr lang="en-US" sz="2400" dirty="0" smtClean="0">
                <a:solidFill>
                  <a:srgbClr val="D63710"/>
                </a:solidFill>
              </a:rPr>
              <a:t>Sales allowances: </a:t>
            </a:r>
            <a:r>
              <a:rPr lang="en-US" sz="2400" dirty="0" smtClean="0"/>
              <a:t>when seller grants customers a price reduction</a:t>
            </a:r>
          </a:p>
          <a:p>
            <a:pPr eaLnBrk="1" hangingPunct="1">
              <a:lnSpc>
                <a:spcPct val="90000"/>
              </a:lnSpc>
              <a:defRPr/>
            </a:pPr>
            <a:r>
              <a:rPr lang="en-US" sz="2400" dirty="0" smtClean="0"/>
              <a:t>Contra revenue account used to provide information</a:t>
            </a:r>
          </a:p>
          <a:p>
            <a:pPr eaLnBrk="1" hangingPunct="1">
              <a:lnSpc>
                <a:spcPct val="90000"/>
              </a:lnSpc>
              <a:defRPr/>
            </a:pPr>
            <a:r>
              <a:rPr lang="en-GB" sz="2400" dirty="0" smtClean="0"/>
              <a:t>Seller’s entry required:</a:t>
            </a:r>
            <a:endParaRPr lang="en-CA" altLang="en-US" sz="2400" dirty="0" smtClean="0"/>
          </a:p>
          <a:p>
            <a:pPr lvl="1" eaLnBrk="1" hangingPunct="1">
              <a:lnSpc>
                <a:spcPct val="90000"/>
              </a:lnSpc>
              <a:buFontTx/>
              <a:buNone/>
              <a:defRPr/>
            </a:pPr>
            <a:r>
              <a:rPr lang="en-CA" altLang="en-US" sz="2400" dirty="0" smtClean="0">
                <a:solidFill>
                  <a:srgbClr val="D63710"/>
                </a:solidFill>
              </a:rPr>
              <a:t>Dr. </a:t>
            </a:r>
            <a:r>
              <a:rPr lang="en-CA" altLang="en-US" sz="2400" dirty="0" smtClean="0"/>
              <a:t>Sales returns and allowances</a:t>
            </a:r>
            <a:br>
              <a:rPr lang="en-CA" altLang="en-US" sz="2400" dirty="0" smtClean="0"/>
            </a:br>
            <a:r>
              <a:rPr lang="en-CA" altLang="en-US" sz="2400" dirty="0" smtClean="0">
                <a:solidFill>
                  <a:srgbClr val="D63710"/>
                </a:solidFill>
              </a:rPr>
              <a:t>Cr. Accounts receivable or cash</a:t>
            </a:r>
            <a:endParaRPr lang="en-GB" sz="2400" dirty="0" smtClean="0">
              <a:solidFill>
                <a:srgbClr val="D63710"/>
              </a:solidFill>
            </a:endParaRPr>
          </a:p>
          <a:p>
            <a:pPr eaLnBrk="1" hangingPunct="1">
              <a:lnSpc>
                <a:spcPct val="90000"/>
              </a:lnSpc>
              <a:defRPr/>
            </a:pPr>
            <a:r>
              <a:rPr lang="en-GB" sz="2400" dirty="0" smtClean="0"/>
              <a:t>Also, if merchandise returned, and is saleable:</a:t>
            </a:r>
          </a:p>
          <a:p>
            <a:pPr lvl="1" eaLnBrk="1" hangingPunct="1">
              <a:lnSpc>
                <a:spcPct val="90000"/>
              </a:lnSpc>
              <a:buFontTx/>
              <a:buNone/>
              <a:defRPr/>
            </a:pPr>
            <a:r>
              <a:rPr lang="en-GB" sz="2400" dirty="0" smtClean="0"/>
              <a:t> </a:t>
            </a:r>
            <a:r>
              <a:rPr lang="en-CA" altLang="en-US" sz="2400" dirty="0" smtClean="0">
                <a:solidFill>
                  <a:srgbClr val="D63710"/>
                </a:solidFill>
              </a:rPr>
              <a:t>Dr. </a:t>
            </a:r>
            <a:r>
              <a:rPr lang="en-CA" altLang="en-US" sz="2400" dirty="0" smtClean="0"/>
              <a:t>Merchandise inventory</a:t>
            </a:r>
            <a:br>
              <a:rPr lang="en-CA" altLang="en-US" sz="2400" dirty="0" smtClean="0"/>
            </a:br>
            <a:r>
              <a:rPr lang="en-CA" altLang="en-US" sz="2400" dirty="0" smtClean="0">
                <a:solidFill>
                  <a:srgbClr val="D63710"/>
                </a:solidFill>
              </a:rPr>
              <a:t>Cr. Cost of goods sold</a:t>
            </a:r>
            <a:endParaRPr lang="en-GB" sz="2400" dirty="0" smtClean="0">
              <a:solidFill>
                <a:srgbClr val="D63710"/>
              </a:solidFill>
            </a:endParaRPr>
          </a:p>
          <a:p>
            <a:pPr eaLnBrk="1" hangingPunct="1">
              <a:lnSpc>
                <a:spcPct val="90000"/>
              </a:lnSpc>
              <a:defRPr/>
            </a:pPr>
            <a:endParaRPr lang="en-US" sz="2400"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26</a:t>
            </a:fld>
            <a:endParaRPr lang="en-C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fade">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fade">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fade">
                                      <p:cBhvr>
                                        <p:cTn id="22" dur="500"/>
                                        <p:tgtEl>
                                          <p:spTgt spid="15053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Effect transition="in" filter="fade">
                                      <p:cBhvr>
                                        <p:cTn id="25" dur="500"/>
                                        <p:tgtEl>
                                          <p:spTgt spid="1505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fade">
                                      <p:cBhvr>
                                        <p:cTn id="30" dur="500"/>
                                        <p:tgtEl>
                                          <p:spTgt spid="150531">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0531">
                                            <p:txEl>
                                              <p:pRg st="6" end="6"/>
                                            </p:txEl>
                                          </p:spTgt>
                                        </p:tgtEl>
                                        <p:attrNameLst>
                                          <p:attrName>style.visibility</p:attrName>
                                        </p:attrNameLst>
                                      </p:cBhvr>
                                      <p:to>
                                        <p:strVal val="visible"/>
                                      </p:to>
                                    </p:set>
                                    <p:animEffect transition="in" filter="fade">
                                      <p:cBhvr>
                                        <p:cTn id="33" dur="500"/>
                                        <p:tgtEl>
                                          <p:spTgt spid="150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Sales Returns &amp; Allowances </a:t>
            </a:r>
            <a:endParaRPr lang="en-CA" dirty="0"/>
          </a:p>
        </p:txBody>
      </p:sp>
      <p:sp>
        <p:nvSpPr>
          <p:cNvPr id="3" name="Content Placeholder 2"/>
          <p:cNvSpPr>
            <a:spLocks noGrp="1"/>
          </p:cNvSpPr>
          <p:nvPr>
            <p:ph idx="1"/>
          </p:nvPr>
        </p:nvSpPr>
        <p:spPr/>
        <p:txBody>
          <a:bodyPr/>
          <a:lstStyle/>
          <a:p>
            <a:r>
              <a:rPr lang="en-CA" dirty="0" smtClean="0"/>
              <a:t>Earlier Mr. Singh returned defective basketballs totally $300. What is the accounting entry Nike would make? </a:t>
            </a:r>
          </a:p>
          <a:p>
            <a:pPr marL="0" indent="0">
              <a:buNone/>
            </a:pPr>
            <a:endParaRPr lang="en-CA" dirty="0" smtClean="0"/>
          </a:p>
          <a:p>
            <a:pPr marL="0" indent="0">
              <a:buNone/>
            </a:pPr>
            <a:r>
              <a:rPr lang="en-CA" dirty="0" smtClean="0"/>
              <a:t>Sales Returns and Allowances 	300</a:t>
            </a:r>
          </a:p>
          <a:p>
            <a:pPr marL="0" indent="0">
              <a:buNone/>
            </a:pPr>
            <a:r>
              <a:rPr lang="en-CA" dirty="0"/>
              <a:t>	</a:t>
            </a:r>
            <a:r>
              <a:rPr lang="en-CA" dirty="0" smtClean="0"/>
              <a:t>	Accounts Receivable 					300</a:t>
            </a:r>
          </a:p>
          <a:p>
            <a:pPr marL="0" indent="0">
              <a:buNone/>
            </a:pPr>
            <a:r>
              <a:rPr lang="en-CA" dirty="0" smtClean="0"/>
              <a:t>To record credit granted to Nemesis Sports for returned goods</a:t>
            </a:r>
            <a:endParaRPr lang="en-CA" dirty="0"/>
          </a:p>
        </p:txBody>
      </p:sp>
    </p:spTree>
    <p:extLst>
      <p:ext uri="{BB962C8B-B14F-4D97-AF65-F5344CB8AC3E}">
        <p14:creationId xmlns:p14="http://schemas.microsoft.com/office/powerpoint/2010/main" val="19969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Sales Return &amp; Allowances</a:t>
            </a:r>
            <a:endParaRPr lang="en-CA" dirty="0"/>
          </a:p>
        </p:txBody>
      </p:sp>
      <p:sp>
        <p:nvSpPr>
          <p:cNvPr id="3" name="Content Placeholder 2"/>
          <p:cNvSpPr>
            <a:spLocks noGrp="1"/>
          </p:cNvSpPr>
          <p:nvPr>
            <p:ph idx="1"/>
          </p:nvPr>
        </p:nvSpPr>
        <p:spPr>
          <a:xfrm>
            <a:off x="445324" y="1410194"/>
            <a:ext cx="8229600" cy="4525963"/>
          </a:xfrm>
        </p:spPr>
        <p:txBody>
          <a:bodyPr>
            <a:normAutofit lnSpcReduction="10000"/>
          </a:bodyPr>
          <a:lstStyle/>
          <a:p>
            <a:r>
              <a:rPr lang="en-CA" sz="2400" dirty="0" smtClean="0"/>
              <a:t>If the merchandise returned is in good working condition, what is the accounting entry?</a:t>
            </a:r>
          </a:p>
          <a:p>
            <a:pPr marL="0" indent="0">
              <a:buNone/>
            </a:pPr>
            <a:r>
              <a:rPr lang="en-CA" sz="2400" dirty="0" smtClean="0"/>
              <a:t>Merchandise Inventory 			150</a:t>
            </a:r>
          </a:p>
          <a:p>
            <a:pPr marL="0" indent="0">
              <a:buNone/>
            </a:pPr>
            <a:r>
              <a:rPr lang="en-CA" sz="2400" dirty="0"/>
              <a:t>	</a:t>
            </a:r>
            <a:r>
              <a:rPr lang="en-CA" sz="2400" dirty="0" smtClean="0"/>
              <a:t>Cost of Goods Sold 					150</a:t>
            </a:r>
          </a:p>
          <a:p>
            <a:pPr marL="0" indent="0">
              <a:buNone/>
            </a:pPr>
            <a:endParaRPr lang="en-CA" sz="2400" dirty="0"/>
          </a:p>
          <a:p>
            <a:pPr marL="0" indent="0">
              <a:buNone/>
            </a:pPr>
            <a:r>
              <a:rPr lang="en-CA" sz="2400" dirty="0" smtClean="0"/>
              <a:t>What if the merchandise is not in good working condition?</a:t>
            </a:r>
          </a:p>
          <a:p>
            <a:pPr marL="0" indent="0">
              <a:buNone/>
            </a:pPr>
            <a:r>
              <a:rPr lang="en-CA" sz="2400" dirty="0" smtClean="0"/>
              <a:t>Loss from damage goods 		150</a:t>
            </a:r>
          </a:p>
          <a:p>
            <a:pPr marL="0" indent="0">
              <a:buNone/>
            </a:pPr>
            <a:r>
              <a:rPr lang="en-CA" sz="2400" dirty="0"/>
              <a:t>	</a:t>
            </a:r>
            <a:r>
              <a:rPr lang="en-CA" sz="2400" dirty="0" smtClean="0"/>
              <a:t>	Cost of Goods Sold 				150</a:t>
            </a:r>
          </a:p>
          <a:p>
            <a:endParaRPr lang="en-CA" sz="2400" dirty="0" smtClean="0"/>
          </a:p>
          <a:p>
            <a:r>
              <a:rPr lang="en-CA" sz="2400" dirty="0" smtClean="0"/>
              <a:t>What type of account is “loss of damage goods”?</a:t>
            </a:r>
          </a:p>
          <a:p>
            <a:r>
              <a:rPr lang="en-CA" sz="2400" dirty="0" smtClean="0">
                <a:solidFill>
                  <a:srgbClr val="FF0000"/>
                </a:solidFill>
              </a:rPr>
              <a:t>Expense Account</a:t>
            </a:r>
            <a:endParaRPr lang="en-CA" sz="2400" dirty="0">
              <a:solidFill>
                <a:srgbClr val="FF0000"/>
              </a:solidFill>
            </a:endParaRPr>
          </a:p>
        </p:txBody>
      </p:sp>
    </p:spTree>
    <p:extLst>
      <p:ext uri="{BB962C8B-B14F-4D97-AF65-F5344CB8AC3E}">
        <p14:creationId xmlns:p14="http://schemas.microsoft.com/office/powerpoint/2010/main" val="307657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smtClean="0"/>
              <a:t>Sales Discounts</a:t>
            </a:r>
          </a:p>
        </p:txBody>
      </p:sp>
      <p:sp>
        <p:nvSpPr>
          <p:cNvPr id="151555" name="Rectangle 3"/>
          <p:cNvSpPr>
            <a:spLocks noGrp="1" noChangeArrowheads="1"/>
          </p:cNvSpPr>
          <p:nvPr>
            <p:ph idx="1"/>
          </p:nvPr>
        </p:nvSpPr>
        <p:spPr>
          <a:xfrm>
            <a:off x="954832" y="1331025"/>
            <a:ext cx="7427168" cy="4762500"/>
          </a:xfrm>
        </p:spPr>
        <p:txBody>
          <a:bodyPr>
            <a:normAutofit fontScale="92500"/>
          </a:bodyPr>
          <a:lstStyle/>
          <a:p>
            <a:pPr>
              <a:lnSpc>
                <a:spcPct val="90000"/>
              </a:lnSpc>
              <a:defRPr/>
            </a:pPr>
            <a:r>
              <a:rPr lang="en-US" dirty="0" smtClean="0"/>
              <a:t>Discount offered for early payment of bill</a:t>
            </a:r>
          </a:p>
          <a:p>
            <a:pPr>
              <a:lnSpc>
                <a:spcPct val="90000"/>
              </a:lnSpc>
              <a:defRPr/>
            </a:pPr>
            <a:r>
              <a:rPr lang="en-US" dirty="0" smtClean="0"/>
              <a:t>Discount amount taken is credited to </a:t>
            </a:r>
            <a:r>
              <a:rPr lang="en-US" dirty="0" smtClean="0">
                <a:solidFill>
                  <a:srgbClr val="D63710"/>
                </a:solidFill>
              </a:rPr>
              <a:t>Sales Discounts </a:t>
            </a:r>
            <a:r>
              <a:rPr lang="en-US" dirty="0" smtClean="0"/>
              <a:t>(a contra revenue account)</a:t>
            </a:r>
          </a:p>
          <a:p>
            <a:pPr lvl="1">
              <a:lnSpc>
                <a:spcPct val="90000"/>
              </a:lnSpc>
              <a:defRPr/>
            </a:pPr>
            <a:r>
              <a:rPr lang="en-US" dirty="0" smtClean="0"/>
              <a:t>Opposite of a purchase discount</a:t>
            </a:r>
          </a:p>
          <a:p>
            <a:pPr>
              <a:lnSpc>
                <a:spcPct val="90000"/>
              </a:lnSpc>
              <a:defRPr/>
            </a:pPr>
            <a:r>
              <a:rPr lang="en-US" dirty="0" smtClean="0"/>
              <a:t>Original amount in Sales is not changed</a:t>
            </a:r>
          </a:p>
          <a:p>
            <a:pPr lvl="1">
              <a:lnSpc>
                <a:spcPct val="90000"/>
              </a:lnSpc>
              <a:defRPr/>
            </a:pPr>
            <a:r>
              <a:rPr lang="en-GB" dirty="0" smtClean="0">
                <a:solidFill>
                  <a:srgbClr val="D63710"/>
                </a:solidFill>
              </a:rPr>
              <a:t>To record sales discount:</a:t>
            </a:r>
          </a:p>
          <a:p>
            <a:pPr lvl="1">
              <a:lnSpc>
                <a:spcPct val="90000"/>
              </a:lnSpc>
              <a:buNone/>
              <a:defRPr/>
            </a:pPr>
            <a:r>
              <a:rPr lang="en-GB" dirty="0" smtClean="0"/>
              <a:t> 		</a:t>
            </a:r>
            <a:r>
              <a:rPr lang="en-CA" altLang="en-US" dirty="0" smtClean="0">
                <a:solidFill>
                  <a:srgbClr val="D63710"/>
                </a:solidFill>
              </a:rPr>
              <a:t>Dr. </a:t>
            </a:r>
            <a:r>
              <a:rPr lang="en-CA" altLang="en-US" dirty="0" smtClean="0"/>
              <a:t>Cash</a:t>
            </a:r>
          </a:p>
          <a:p>
            <a:pPr lvl="1">
              <a:lnSpc>
                <a:spcPct val="90000"/>
              </a:lnSpc>
              <a:buNone/>
              <a:defRPr/>
            </a:pPr>
            <a:r>
              <a:rPr lang="en-GB" dirty="0" smtClean="0"/>
              <a:t> 		</a:t>
            </a:r>
            <a:r>
              <a:rPr lang="en-CA" altLang="en-US" dirty="0" smtClean="0">
                <a:solidFill>
                  <a:srgbClr val="D63710"/>
                </a:solidFill>
              </a:rPr>
              <a:t>Dr. </a:t>
            </a:r>
            <a:r>
              <a:rPr lang="en-CA" altLang="en-US" dirty="0" smtClean="0"/>
              <a:t>Sales Discounts</a:t>
            </a:r>
          </a:p>
          <a:p>
            <a:pPr lvl="2">
              <a:lnSpc>
                <a:spcPct val="90000"/>
              </a:lnSpc>
              <a:buNone/>
              <a:defRPr/>
            </a:pPr>
            <a:r>
              <a:rPr lang="en-CA" altLang="en-US" sz="2800" dirty="0" smtClean="0">
                <a:solidFill>
                  <a:srgbClr val="FFAB2F"/>
                </a:solidFill>
              </a:rPr>
              <a:t>	</a:t>
            </a:r>
            <a:r>
              <a:rPr lang="en-CA" altLang="en-US" sz="2800" dirty="0" smtClean="0">
                <a:solidFill>
                  <a:srgbClr val="D63710"/>
                </a:solidFill>
              </a:rPr>
              <a:t>Cr. </a:t>
            </a:r>
            <a:r>
              <a:rPr lang="en-CA" altLang="en-US" sz="2800" dirty="0" smtClean="0"/>
              <a:t>Accounts Receivable</a:t>
            </a:r>
            <a:endParaRPr lang="en-GB" dirty="0" smtClean="0"/>
          </a:p>
          <a:p>
            <a:pPr>
              <a:lnSpc>
                <a:spcPct val="90000"/>
              </a:lnSpc>
              <a:defRPr/>
            </a:pPr>
            <a:endParaRPr lang="en-US"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29</a:t>
            </a:fld>
            <a:endParaRPr lang="en-C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pPr eaLnBrk="1" hangingPunct="1">
              <a:defRPr/>
            </a:pPr>
            <a:r>
              <a:rPr lang="en-US" dirty="0" smtClean="0"/>
              <a:t>Accounting for Merchandising Operations</a:t>
            </a:r>
          </a:p>
        </p:txBody>
      </p:sp>
      <p:sp>
        <p:nvSpPr>
          <p:cNvPr id="185347" name="Rectangle 3"/>
          <p:cNvSpPr>
            <a:spLocks noGrp="1" noChangeArrowheads="1"/>
          </p:cNvSpPr>
          <p:nvPr>
            <p:ph idx="1"/>
          </p:nvPr>
        </p:nvSpPr>
        <p:spPr>
          <a:xfrm>
            <a:off x="1369947" y="1454672"/>
            <a:ext cx="7003510" cy="4525963"/>
          </a:xfrm>
        </p:spPr>
        <p:txBody>
          <a:bodyPr/>
          <a:lstStyle/>
          <a:p>
            <a:pPr eaLnBrk="1" hangingPunct="1">
              <a:defRPr/>
            </a:pPr>
            <a:r>
              <a:rPr lang="en-US" dirty="0" smtClean="0"/>
              <a:t>Merchandising operations</a:t>
            </a:r>
          </a:p>
          <a:p>
            <a:pPr eaLnBrk="1" hangingPunct="1">
              <a:defRPr/>
            </a:pPr>
            <a:r>
              <a:rPr lang="en-US" dirty="0" smtClean="0"/>
              <a:t>Recording purchases of merchandise</a:t>
            </a:r>
          </a:p>
          <a:p>
            <a:pPr eaLnBrk="1" hangingPunct="1">
              <a:defRPr/>
            </a:pPr>
            <a:r>
              <a:rPr lang="en-US" dirty="0" smtClean="0"/>
              <a:t>Recording sales of merchandise</a:t>
            </a:r>
          </a:p>
          <a:p>
            <a:pPr eaLnBrk="1" hangingPunct="1">
              <a:defRPr/>
            </a:pPr>
            <a:r>
              <a:rPr lang="en-US" dirty="0" smtClean="0"/>
              <a:t>Completing the accounting cycle</a:t>
            </a:r>
          </a:p>
          <a:p>
            <a:pPr eaLnBrk="1" hangingPunct="1">
              <a:defRPr/>
            </a:pPr>
            <a:r>
              <a:rPr lang="en-US" dirty="0" smtClean="0"/>
              <a:t>Merchandising financial statements</a:t>
            </a:r>
          </a:p>
          <a:p>
            <a:pPr eaLnBrk="1" hangingPunct="1">
              <a:defRPr/>
            </a:pPr>
            <a:r>
              <a:rPr lang="en-US" dirty="0" smtClean="0"/>
              <a:t>Using the information in the financial statements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a:t>
            </a:fld>
            <a:endParaRPr lang="en-CA">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Sales Discount</a:t>
            </a:r>
            <a:endParaRPr lang="en-CA" dirty="0"/>
          </a:p>
        </p:txBody>
      </p:sp>
      <p:sp>
        <p:nvSpPr>
          <p:cNvPr id="3" name="Content Placeholder 2"/>
          <p:cNvSpPr>
            <a:spLocks noGrp="1"/>
          </p:cNvSpPr>
          <p:nvPr>
            <p:ph idx="1"/>
          </p:nvPr>
        </p:nvSpPr>
        <p:spPr>
          <a:xfrm>
            <a:off x="457200" y="1528948"/>
            <a:ext cx="8229600" cy="4525963"/>
          </a:xfrm>
        </p:spPr>
        <p:txBody>
          <a:bodyPr/>
          <a:lstStyle/>
          <a:p>
            <a:pPr>
              <a:spcBef>
                <a:spcPts val="0"/>
              </a:spcBef>
            </a:pPr>
            <a:r>
              <a:rPr lang="en-CA" dirty="0" smtClean="0"/>
              <a:t>What would the accounting entry be for Nike, given the discount to Nemesis?</a:t>
            </a:r>
          </a:p>
          <a:p>
            <a:pPr marL="0" indent="0">
              <a:spcBef>
                <a:spcPts val="0"/>
              </a:spcBef>
              <a:buNone/>
            </a:pPr>
            <a:endParaRPr lang="en-CA" dirty="0" smtClean="0"/>
          </a:p>
          <a:p>
            <a:pPr marL="0" indent="0">
              <a:spcBef>
                <a:spcPts val="0"/>
              </a:spcBef>
              <a:buNone/>
            </a:pPr>
            <a:r>
              <a:rPr lang="en-CA" dirty="0" smtClean="0"/>
              <a:t>Cash									686</a:t>
            </a:r>
          </a:p>
          <a:p>
            <a:pPr marL="0" indent="0">
              <a:spcBef>
                <a:spcPts val="0"/>
              </a:spcBef>
              <a:buNone/>
            </a:pPr>
            <a:r>
              <a:rPr lang="en-CA" dirty="0" smtClean="0"/>
              <a:t>Sales Discount						14</a:t>
            </a:r>
          </a:p>
          <a:p>
            <a:pPr marL="0" indent="0">
              <a:spcBef>
                <a:spcPts val="0"/>
              </a:spcBef>
              <a:buNone/>
            </a:pPr>
            <a:r>
              <a:rPr lang="en-CA" dirty="0"/>
              <a:t>	</a:t>
            </a:r>
            <a:r>
              <a:rPr lang="en-CA" dirty="0" smtClean="0"/>
              <a:t>	Accounts Receivable 			700</a:t>
            </a:r>
          </a:p>
          <a:p>
            <a:pPr>
              <a:spcBef>
                <a:spcPts val="0"/>
              </a:spcBef>
            </a:pPr>
            <a:endParaRPr lang="en-CA" dirty="0" smtClean="0"/>
          </a:p>
          <a:p>
            <a:pPr>
              <a:spcBef>
                <a:spcPts val="0"/>
              </a:spcBef>
            </a:pPr>
            <a:r>
              <a:rPr lang="en-CA" dirty="0" smtClean="0"/>
              <a:t>If the discount was not taken, the only affected accounts would be Cash &amp; A/R</a:t>
            </a:r>
            <a:endParaRPr lang="en-CA" dirty="0"/>
          </a:p>
        </p:txBody>
      </p:sp>
    </p:spTree>
    <p:extLst>
      <p:ext uri="{BB962C8B-B14F-4D97-AF65-F5344CB8AC3E}">
        <p14:creationId xmlns:p14="http://schemas.microsoft.com/office/powerpoint/2010/main" val="23559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smtClean="0"/>
              <a:t>Sales Taxes</a:t>
            </a:r>
          </a:p>
        </p:txBody>
      </p:sp>
      <p:sp>
        <p:nvSpPr>
          <p:cNvPr id="149507" name="Rectangle 3"/>
          <p:cNvSpPr>
            <a:spLocks noGrp="1" noChangeArrowheads="1"/>
          </p:cNvSpPr>
          <p:nvPr>
            <p:ph idx="1"/>
          </p:nvPr>
        </p:nvSpPr>
        <p:spPr>
          <a:xfrm>
            <a:off x="457200" y="1600200"/>
            <a:ext cx="8229600" cy="4024745"/>
          </a:xfrm>
        </p:spPr>
        <p:txBody>
          <a:bodyPr>
            <a:normAutofit/>
          </a:bodyPr>
          <a:lstStyle/>
          <a:p>
            <a:pPr eaLnBrk="1" hangingPunct="1">
              <a:defRPr/>
            </a:pPr>
            <a:r>
              <a:rPr lang="en-US" dirty="0" smtClean="0"/>
              <a:t>Collected by merchandising companies on the goods that they sell</a:t>
            </a:r>
          </a:p>
          <a:p>
            <a:pPr eaLnBrk="1" hangingPunct="1">
              <a:defRPr/>
            </a:pPr>
            <a:r>
              <a:rPr lang="en-US" dirty="0" smtClean="0"/>
              <a:t>Sales taxes collected are not revenue</a:t>
            </a:r>
          </a:p>
          <a:p>
            <a:pPr lvl="1" eaLnBrk="1" hangingPunct="1">
              <a:defRPr/>
            </a:pPr>
            <a:r>
              <a:rPr lang="en-US" dirty="0" smtClean="0"/>
              <a:t>Treated as a liability until paid (as they are due to the government)</a:t>
            </a:r>
          </a:p>
          <a:p>
            <a:pPr lvl="1">
              <a:defRPr/>
            </a:pPr>
            <a:r>
              <a:rPr lang="en-US" dirty="0"/>
              <a:t>Periodically remitted to government</a:t>
            </a:r>
          </a:p>
          <a:p>
            <a:pPr marL="457200" lvl="1" indent="0" eaLnBrk="1" hangingPunct="1">
              <a:buNone/>
              <a:defRPr/>
            </a:pPr>
            <a:endParaRPr lang="en-US"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31</a:t>
            </a:fld>
            <a:endParaRPr lang="en-CA">
              <a:cs typeface="Arial" charset="0"/>
            </a:endParaRPr>
          </a:p>
        </p:txBody>
      </p:sp>
    </p:spTree>
    <p:extLst>
      <p:ext uri="{BB962C8B-B14F-4D97-AF65-F5344CB8AC3E}">
        <p14:creationId xmlns:p14="http://schemas.microsoft.com/office/powerpoint/2010/main" val="24770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500"/>
                                        <p:tgtEl>
                                          <p:spTgt spid="149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fade">
                                      <p:cBhvr>
                                        <p:cTn id="12" dur="500"/>
                                        <p:tgtEl>
                                          <p:spTgt spid="14950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animEffect transition="in" filter="fade">
                                      <p:cBhvr>
                                        <p:cTn id="15" dur="500"/>
                                        <p:tgtEl>
                                          <p:spTgt spid="14950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9507">
                                            <p:txEl>
                                              <p:pRg st="3" end="3"/>
                                            </p:txEl>
                                          </p:spTgt>
                                        </p:tgtEl>
                                        <p:attrNameLst>
                                          <p:attrName>style.visibility</p:attrName>
                                        </p:attrNameLst>
                                      </p:cBhvr>
                                      <p:to>
                                        <p:strVal val="visible"/>
                                      </p:to>
                                    </p:set>
                                    <p:animEffect transition="in" filter="fade">
                                      <p:cBhvr>
                                        <p:cTn id="18"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5215" y="1497426"/>
            <a:ext cx="8350537" cy="4424578"/>
          </a:xfrm>
        </p:spPr>
        <p:txBody>
          <a:bodyPr>
            <a:normAutofit fontScale="70000" lnSpcReduction="20000"/>
          </a:bodyPr>
          <a:lstStyle/>
          <a:p>
            <a:pPr marL="457200" indent="-457200">
              <a:buAutoNum type="arabicPeriod"/>
            </a:pPr>
            <a:r>
              <a:rPr lang="en-CA" dirty="0" smtClean="0"/>
              <a:t>Describe the differences between service and merchandising companies.</a:t>
            </a:r>
            <a:endParaRPr lang="en-CA" dirty="0"/>
          </a:p>
          <a:p>
            <a:pPr marL="457200" indent="-457200">
              <a:buFont typeface="Arial" charset="0"/>
              <a:buAutoNum type="arabicPeriod"/>
            </a:pPr>
            <a:r>
              <a:rPr lang="en-CA" dirty="0" smtClean="0"/>
              <a:t>Prepare entries for purchases under a perpetual inventory system.</a:t>
            </a:r>
          </a:p>
          <a:p>
            <a:pPr marL="457200" indent="-457200">
              <a:buFont typeface="Arial" charset="0"/>
              <a:buAutoNum type="arabicPeriod"/>
            </a:pPr>
            <a:r>
              <a:rPr lang="en-CA" dirty="0" smtClean="0"/>
              <a:t>Prepare entries for sales under a perpetual inventory system.</a:t>
            </a:r>
            <a:endParaRPr lang="en-CA" dirty="0"/>
          </a:p>
          <a:p>
            <a:pPr marL="457200" indent="-457200">
              <a:buFont typeface="Arial" charset="0"/>
              <a:buAutoNum type="arabicPeriod"/>
            </a:pPr>
            <a:r>
              <a:rPr lang="en-CA" dirty="0" smtClean="0">
                <a:solidFill>
                  <a:srgbClr val="D63710"/>
                </a:solidFill>
              </a:rPr>
              <a:t>Perform the steps in the accounting cycle for a merchandising company.</a:t>
            </a:r>
            <a:endParaRPr lang="en-CA" dirty="0">
              <a:solidFill>
                <a:srgbClr val="D63710"/>
              </a:solidFill>
            </a:endParaRPr>
          </a:p>
          <a:p>
            <a:pPr marL="457200" indent="-457200">
              <a:buFont typeface="Arial" charset="0"/>
              <a:buAutoNum type="arabicPeriod"/>
            </a:pPr>
            <a:r>
              <a:rPr lang="en-CA" dirty="0" smtClean="0"/>
              <a:t>Prepare single-step and multiple-step income statements.</a:t>
            </a:r>
            <a:endParaRPr lang="en-CA" dirty="0"/>
          </a:p>
          <a:p>
            <a:pPr marL="457200" indent="-457200">
              <a:buAutoNum type="arabicPeriod"/>
            </a:pPr>
            <a:r>
              <a:rPr lang="en-CA" dirty="0" smtClean="0"/>
              <a:t>Calculate the gross profit margin and profit margin.</a:t>
            </a:r>
          </a:p>
          <a:p>
            <a:pPr marL="457200" indent="-457200">
              <a:buAutoNum type="arabicPeriod"/>
            </a:pPr>
            <a:r>
              <a:rPr lang="en-US" dirty="0" smtClean="0"/>
              <a:t>Prepare the entries for purchases under a periodic inventory system and calculate cost of goods sold (Appendix 5A).</a:t>
            </a:r>
            <a:endParaRPr lang="en-CA" dirty="0"/>
          </a:p>
        </p:txBody>
      </p:sp>
      <p:sp>
        <p:nvSpPr>
          <p:cNvPr id="6" name="Title 1"/>
          <p:cNvSpPr>
            <a:spLocks noGrp="1"/>
          </p:cNvSpPr>
          <p:nvPr>
            <p:ph type="title"/>
          </p:nvPr>
        </p:nvSpPr>
        <p:spPr>
          <a:xfrm>
            <a:off x="576594" y="65998"/>
            <a:ext cx="8054788" cy="1017155"/>
          </a:xfrm>
        </p:spPr>
        <p:txBody>
          <a:bodyPr>
            <a:noAutofit/>
          </a:bodyPr>
          <a:lstStyle/>
          <a:p>
            <a:pPr>
              <a:lnSpc>
                <a:spcPts val="4000"/>
              </a:lnSpc>
            </a:pPr>
            <a:r>
              <a:rPr lang="en-CA" sz="2200" dirty="0" smtClean="0"/>
              <a:t>CHAPTER 5: Accounting for Merchandising Operations</a:t>
            </a:r>
            <a:br>
              <a:rPr lang="en-CA" sz="2200" dirty="0" smtClean="0"/>
            </a:br>
            <a:r>
              <a:rPr lang="en-CA" sz="2200" dirty="0" smtClean="0"/>
              <a:t>LEARNING OBJECTIVES</a:t>
            </a:r>
            <a:endParaRPr lang="en-CA" sz="2200" dirty="0"/>
          </a:p>
        </p:txBody>
      </p:sp>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32</a:t>
            </a:fld>
            <a:endParaRPr lang="en-CA">
              <a:cs typeface="Arial" charset="0"/>
            </a:endParaRPr>
          </a:p>
        </p:txBody>
      </p:sp>
    </p:spTree>
    <p:extLst>
      <p:ext uri="{BB962C8B-B14F-4D97-AF65-F5344CB8AC3E}">
        <p14:creationId xmlns:p14="http://schemas.microsoft.com/office/powerpoint/2010/main" val="1505681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normAutofit/>
          </a:bodyPr>
          <a:lstStyle/>
          <a:p>
            <a:pPr eaLnBrk="1" hangingPunct="1">
              <a:defRPr/>
            </a:pPr>
            <a:r>
              <a:rPr lang="en-US" dirty="0" smtClean="0"/>
              <a:t>Completing the Accounting Cycle</a:t>
            </a:r>
          </a:p>
        </p:txBody>
      </p:sp>
      <p:sp>
        <p:nvSpPr>
          <p:cNvPr id="123909" name="Rectangle 5"/>
          <p:cNvSpPr>
            <a:spLocks noGrp="1" noChangeArrowheads="1"/>
          </p:cNvSpPr>
          <p:nvPr>
            <p:ph idx="1"/>
          </p:nvPr>
        </p:nvSpPr>
        <p:spPr/>
        <p:txBody>
          <a:bodyPr/>
          <a:lstStyle/>
          <a:p>
            <a:pPr eaLnBrk="1" hangingPunct="1">
              <a:lnSpc>
                <a:spcPct val="90000"/>
              </a:lnSpc>
              <a:defRPr/>
            </a:pPr>
            <a:r>
              <a:rPr lang="en-US" sz="2600" dirty="0" smtClean="0"/>
              <a:t>Same types of adjusting entries as a service company</a:t>
            </a:r>
          </a:p>
          <a:p>
            <a:pPr eaLnBrk="1" hangingPunct="1">
              <a:lnSpc>
                <a:spcPct val="90000"/>
              </a:lnSpc>
              <a:defRPr/>
            </a:pPr>
            <a:r>
              <a:rPr lang="en-US" sz="2600" dirty="0" smtClean="0"/>
              <a:t>One additional adjustment for inventory</a:t>
            </a:r>
          </a:p>
          <a:p>
            <a:pPr lvl="1" eaLnBrk="1" hangingPunct="1">
              <a:lnSpc>
                <a:spcPct val="90000"/>
              </a:lnSpc>
              <a:defRPr/>
            </a:pPr>
            <a:r>
              <a:rPr lang="en-US" sz="2200" dirty="0" smtClean="0"/>
              <a:t>To ensure the recorded inventory amount agrees with the actual quantity on hand</a:t>
            </a:r>
          </a:p>
          <a:p>
            <a:pPr eaLnBrk="1" hangingPunct="1">
              <a:lnSpc>
                <a:spcPct val="90000"/>
              </a:lnSpc>
              <a:defRPr/>
            </a:pPr>
            <a:r>
              <a:rPr lang="en-US" sz="2600" dirty="0" smtClean="0"/>
              <a:t>A physical count is an important control feature </a:t>
            </a:r>
          </a:p>
          <a:p>
            <a:pPr lvl="1" eaLnBrk="1" hangingPunct="1">
              <a:lnSpc>
                <a:spcPct val="90000"/>
              </a:lnSpc>
              <a:defRPr/>
            </a:pPr>
            <a:r>
              <a:rPr lang="en-US" sz="2200" dirty="0" smtClean="0"/>
              <a:t>A perpetual system indicates what should exist</a:t>
            </a:r>
          </a:p>
          <a:p>
            <a:pPr lvl="1" eaLnBrk="1" hangingPunct="1">
              <a:lnSpc>
                <a:spcPct val="90000"/>
              </a:lnSpc>
              <a:defRPr/>
            </a:pPr>
            <a:r>
              <a:rPr lang="en-US" sz="2200" dirty="0" smtClean="0"/>
              <a:t>An inventory count will determine what does exist</a:t>
            </a:r>
          </a:p>
          <a:p>
            <a:pPr eaLnBrk="1" hangingPunct="1">
              <a:lnSpc>
                <a:spcPct val="90000"/>
              </a:lnSpc>
              <a:defRPr/>
            </a:pPr>
            <a:r>
              <a:rPr lang="en-US" sz="2600" dirty="0" smtClean="0"/>
              <a:t>Additional accounts to be closed: </a:t>
            </a:r>
          </a:p>
          <a:p>
            <a:pPr lvl="1">
              <a:lnSpc>
                <a:spcPct val="90000"/>
              </a:lnSpc>
              <a:defRPr/>
            </a:pPr>
            <a:r>
              <a:rPr lang="en-US" sz="2200" dirty="0" smtClean="0">
                <a:solidFill>
                  <a:srgbClr val="D63710"/>
                </a:solidFill>
              </a:rPr>
              <a:t>Sales, Sales Returns and Allowances, Sales Discounts, Cost of Goods Sold, Freight Out</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33</a:t>
            </a:fld>
            <a:endParaRPr lang="en-C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09">
                                            <p:txEl>
                                              <p:pRg st="0" end="0"/>
                                            </p:txEl>
                                          </p:spTgt>
                                        </p:tgtEl>
                                        <p:attrNameLst>
                                          <p:attrName>style.visibility</p:attrName>
                                        </p:attrNameLst>
                                      </p:cBhvr>
                                      <p:to>
                                        <p:strVal val="visible"/>
                                      </p:to>
                                    </p:set>
                                    <p:animEffect transition="in" filter="fade">
                                      <p:cBhvr>
                                        <p:cTn id="7" dur="500"/>
                                        <p:tgtEl>
                                          <p:spTgt spid="1239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09">
                                            <p:txEl>
                                              <p:pRg st="1" end="1"/>
                                            </p:txEl>
                                          </p:spTgt>
                                        </p:tgtEl>
                                        <p:attrNameLst>
                                          <p:attrName>style.visibility</p:attrName>
                                        </p:attrNameLst>
                                      </p:cBhvr>
                                      <p:to>
                                        <p:strVal val="visible"/>
                                      </p:to>
                                    </p:set>
                                    <p:animEffect transition="in" filter="fade">
                                      <p:cBhvr>
                                        <p:cTn id="12" dur="500"/>
                                        <p:tgtEl>
                                          <p:spTgt spid="12390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3909">
                                            <p:txEl>
                                              <p:pRg st="2" end="2"/>
                                            </p:txEl>
                                          </p:spTgt>
                                        </p:tgtEl>
                                        <p:attrNameLst>
                                          <p:attrName>style.visibility</p:attrName>
                                        </p:attrNameLst>
                                      </p:cBhvr>
                                      <p:to>
                                        <p:strVal val="visible"/>
                                      </p:to>
                                    </p:set>
                                    <p:animEffect transition="in" filter="fade">
                                      <p:cBhvr>
                                        <p:cTn id="15" dur="500"/>
                                        <p:tgtEl>
                                          <p:spTgt spid="12390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909">
                                            <p:txEl>
                                              <p:pRg st="3" end="3"/>
                                            </p:txEl>
                                          </p:spTgt>
                                        </p:tgtEl>
                                        <p:attrNameLst>
                                          <p:attrName>style.visibility</p:attrName>
                                        </p:attrNameLst>
                                      </p:cBhvr>
                                      <p:to>
                                        <p:strVal val="visible"/>
                                      </p:to>
                                    </p:set>
                                    <p:animEffect transition="in" filter="fade">
                                      <p:cBhvr>
                                        <p:cTn id="20" dur="500"/>
                                        <p:tgtEl>
                                          <p:spTgt spid="12390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3909">
                                            <p:txEl>
                                              <p:pRg st="4" end="4"/>
                                            </p:txEl>
                                          </p:spTgt>
                                        </p:tgtEl>
                                        <p:attrNameLst>
                                          <p:attrName>style.visibility</p:attrName>
                                        </p:attrNameLst>
                                      </p:cBhvr>
                                      <p:to>
                                        <p:strVal val="visible"/>
                                      </p:to>
                                    </p:set>
                                    <p:animEffect transition="in" filter="fade">
                                      <p:cBhvr>
                                        <p:cTn id="23" dur="500"/>
                                        <p:tgtEl>
                                          <p:spTgt spid="12390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3909">
                                            <p:txEl>
                                              <p:pRg st="5" end="5"/>
                                            </p:txEl>
                                          </p:spTgt>
                                        </p:tgtEl>
                                        <p:attrNameLst>
                                          <p:attrName>style.visibility</p:attrName>
                                        </p:attrNameLst>
                                      </p:cBhvr>
                                      <p:to>
                                        <p:strVal val="visible"/>
                                      </p:to>
                                    </p:set>
                                    <p:animEffect transition="in" filter="fade">
                                      <p:cBhvr>
                                        <p:cTn id="26" dur="500"/>
                                        <p:tgtEl>
                                          <p:spTgt spid="12390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3909">
                                            <p:txEl>
                                              <p:pRg st="6" end="6"/>
                                            </p:txEl>
                                          </p:spTgt>
                                        </p:tgtEl>
                                        <p:attrNameLst>
                                          <p:attrName>style.visibility</p:attrName>
                                        </p:attrNameLst>
                                      </p:cBhvr>
                                      <p:to>
                                        <p:strVal val="visible"/>
                                      </p:to>
                                    </p:set>
                                    <p:animEffect transition="in" filter="fade">
                                      <p:cBhvr>
                                        <p:cTn id="31" dur="500"/>
                                        <p:tgtEl>
                                          <p:spTgt spid="12390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3909">
                                            <p:txEl>
                                              <p:pRg st="7" end="7"/>
                                            </p:txEl>
                                          </p:spTgt>
                                        </p:tgtEl>
                                        <p:attrNameLst>
                                          <p:attrName>style.visibility</p:attrName>
                                        </p:attrNameLst>
                                      </p:cBhvr>
                                      <p:to>
                                        <p:strVal val="visible"/>
                                      </p:to>
                                    </p:set>
                                    <p:animEffect transition="in" filter="fade">
                                      <p:cBhvr>
                                        <p:cTn id="34" dur="500"/>
                                        <p:tgtEl>
                                          <p:spTgt spid="1239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Adjusting Entries </a:t>
            </a:r>
            <a:endParaRPr lang="en-CA" dirty="0"/>
          </a:p>
        </p:txBody>
      </p:sp>
      <p:sp>
        <p:nvSpPr>
          <p:cNvPr id="3" name="Content Placeholder 2"/>
          <p:cNvSpPr>
            <a:spLocks noGrp="1"/>
          </p:cNvSpPr>
          <p:nvPr>
            <p:ph idx="1"/>
          </p:nvPr>
        </p:nvSpPr>
        <p:spPr/>
        <p:txBody>
          <a:bodyPr>
            <a:normAutofit/>
          </a:bodyPr>
          <a:lstStyle/>
          <a:p>
            <a:r>
              <a:rPr lang="en-CA" sz="2600" dirty="0" smtClean="0"/>
              <a:t>At Nike, accounting records show an ending inventory balance of $40 500 at the end of September and a physical inventory count indicates only $40 000. What is the adjusting entry? </a:t>
            </a:r>
          </a:p>
          <a:p>
            <a:endParaRPr lang="en-CA" sz="2600" dirty="0"/>
          </a:p>
          <a:p>
            <a:pPr marL="0" indent="0">
              <a:buNone/>
            </a:pPr>
            <a:r>
              <a:rPr lang="en-CA" sz="2600" dirty="0" smtClean="0"/>
              <a:t>Cost of Goods Sold 					500</a:t>
            </a:r>
          </a:p>
          <a:p>
            <a:pPr marL="0" indent="0">
              <a:buNone/>
            </a:pPr>
            <a:r>
              <a:rPr lang="en-CA" sz="2600" dirty="0"/>
              <a:t>	</a:t>
            </a:r>
            <a:r>
              <a:rPr lang="en-CA" sz="2600" dirty="0" smtClean="0"/>
              <a:t>	Merchandise Inventory				500</a:t>
            </a:r>
            <a:endParaRPr lang="en-CA" sz="2600" dirty="0"/>
          </a:p>
        </p:txBody>
      </p:sp>
    </p:spTree>
    <p:extLst>
      <p:ext uri="{BB962C8B-B14F-4D97-AF65-F5344CB8AC3E}">
        <p14:creationId xmlns:p14="http://schemas.microsoft.com/office/powerpoint/2010/main" val="26768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85903" y="1500894"/>
            <a:ext cx="7369014" cy="4491251"/>
          </a:xfrm>
        </p:spPr>
        <p:txBody>
          <a:bodyPr>
            <a:normAutofit fontScale="70000" lnSpcReduction="20000"/>
          </a:bodyPr>
          <a:lstStyle/>
          <a:p>
            <a:pPr marL="457200" indent="-457200">
              <a:buAutoNum type="arabicPeriod"/>
            </a:pPr>
            <a:r>
              <a:rPr lang="en-CA" dirty="0" smtClean="0"/>
              <a:t>Describe the differences between service and merchandising companies.</a:t>
            </a:r>
            <a:endParaRPr lang="en-CA" dirty="0"/>
          </a:p>
          <a:p>
            <a:pPr marL="457200" indent="-457200">
              <a:buFont typeface="Arial" charset="0"/>
              <a:buAutoNum type="arabicPeriod"/>
            </a:pPr>
            <a:r>
              <a:rPr lang="en-CA" dirty="0" smtClean="0"/>
              <a:t>Prepare entries for purchases under a perpetual inventory system.</a:t>
            </a:r>
          </a:p>
          <a:p>
            <a:pPr marL="457200" indent="-457200">
              <a:buFont typeface="Arial" charset="0"/>
              <a:buAutoNum type="arabicPeriod"/>
            </a:pPr>
            <a:r>
              <a:rPr lang="en-CA" dirty="0" smtClean="0"/>
              <a:t>Prepare entries for sales under a perpetual inventory system.</a:t>
            </a:r>
            <a:endParaRPr lang="en-CA" dirty="0"/>
          </a:p>
          <a:p>
            <a:pPr marL="457200" indent="-457200">
              <a:buFont typeface="Arial" charset="0"/>
              <a:buAutoNum type="arabicPeriod"/>
            </a:pPr>
            <a:r>
              <a:rPr lang="en-CA" dirty="0" smtClean="0"/>
              <a:t>Perform the steps in the accounting cycle for a merchandising company.</a:t>
            </a:r>
            <a:endParaRPr lang="en-CA" dirty="0"/>
          </a:p>
          <a:p>
            <a:pPr marL="457200" indent="-457200">
              <a:buFont typeface="Arial" charset="0"/>
              <a:buAutoNum type="arabicPeriod"/>
            </a:pPr>
            <a:r>
              <a:rPr lang="en-CA" dirty="0" smtClean="0">
                <a:solidFill>
                  <a:srgbClr val="D63710"/>
                </a:solidFill>
              </a:rPr>
              <a:t>Prepare single-step and multiple-step income statements.</a:t>
            </a:r>
            <a:endParaRPr lang="en-CA" dirty="0">
              <a:solidFill>
                <a:srgbClr val="D63710"/>
              </a:solidFill>
            </a:endParaRPr>
          </a:p>
          <a:p>
            <a:pPr marL="457200" indent="-457200">
              <a:buAutoNum type="arabicPeriod"/>
            </a:pPr>
            <a:r>
              <a:rPr lang="en-CA" dirty="0" smtClean="0"/>
              <a:t>Calculate the gross profit margin and profit margin.</a:t>
            </a:r>
          </a:p>
          <a:p>
            <a:pPr marL="457200" indent="-457200">
              <a:buAutoNum type="arabicPeriod"/>
            </a:pPr>
            <a:r>
              <a:rPr lang="en-US" dirty="0" smtClean="0"/>
              <a:t>Prepare the entries for purchases under a periodic inventory system and calculate cost of goods sold (Appendix 5A).</a:t>
            </a:r>
            <a:endParaRPr lang="en-CA" dirty="0"/>
          </a:p>
        </p:txBody>
      </p:sp>
      <p:sp>
        <p:nvSpPr>
          <p:cNvPr id="6" name="Title 1"/>
          <p:cNvSpPr>
            <a:spLocks noGrp="1"/>
          </p:cNvSpPr>
          <p:nvPr>
            <p:ph type="title"/>
          </p:nvPr>
        </p:nvSpPr>
        <p:spPr>
          <a:xfrm>
            <a:off x="576594" y="65998"/>
            <a:ext cx="8054788" cy="1017155"/>
          </a:xfrm>
        </p:spPr>
        <p:txBody>
          <a:bodyPr>
            <a:noAutofit/>
          </a:bodyPr>
          <a:lstStyle/>
          <a:p>
            <a:pPr>
              <a:lnSpc>
                <a:spcPts val="4000"/>
              </a:lnSpc>
            </a:pPr>
            <a:r>
              <a:rPr lang="en-CA" sz="2200" dirty="0" smtClean="0"/>
              <a:t>CHAPTER 5: Accounting for Merchandising Operations</a:t>
            </a:r>
            <a:br>
              <a:rPr lang="en-CA" sz="2200" dirty="0" smtClean="0"/>
            </a:br>
            <a:r>
              <a:rPr lang="en-CA" sz="2200" dirty="0" smtClean="0"/>
              <a:t>LEARNING OBJECTIVES</a:t>
            </a:r>
            <a:endParaRPr lang="en-CA" sz="2200" dirty="0"/>
          </a:p>
        </p:txBody>
      </p:sp>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35</a:t>
            </a:fld>
            <a:endParaRPr lang="en-CA">
              <a:cs typeface="Arial" charset="0"/>
            </a:endParaRPr>
          </a:p>
        </p:txBody>
      </p:sp>
    </p:spTree>
    <p:extLst>
      <p:ext uri="{BB962C8B-B14F-4D97-AF65-F5344CB8AC3E}">
        <p14:creationId xmlns:p14="http://schemas.microsoft.com/office/powerpoint/2010/main" val="1505681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pPr eaLnBrk="1" hangingPunct="1">
              <a:defRPr/>
            </a:pPr>
            <a:r>
              <a:rPr lang="en-US" dirty="0" smtClean="0"/>
              <a:t>Merchandising Income Statement</a:t>
            </a:r>
          </a:p>
        </p:txBody>
      </p:sp>
      <p:sp>
        <p:nvSpPr>
          <p:cNvPr id="175107" name="Rectangle 3"/>
          <p:cNvSpPr>
            <a:spLocks noGrp="1" noChangeArrowheads="1"/>
          </p:cNvSpPr>
          <p:nvPr>
            <p:ph idx="1"/>
          </p:nvPr>
        </p:nvSpPr>
        <p:spPr/>
        <p:txBody>
          <a:bodyPr>
            <a:normAutofit/>
          </a:bodyPr>
          <a:lstStyle/>
          <a:p>
            <a:pPr eaLnBrk="1" hangingPunct="1">
              <a:defRPr/>
            </a:pPr>
            <a:r>
              <a:rPr lang="en-US" sz="2400" dirty="0" smtClean="0"/>
              <a:t>Single step: classified as revenues and expenses only</a:t>
            </a:r>
          </a:p>
          <a:p>
            <a:pPr eaLnBrk="1" hangingPunct="1">
              <a:defRPr/>
            </a:pPr>
            <a:r>
              <a:rPr lang="en-US" sz="2400" dirty="0" smtClean="0"/>
              <a:t>Multiple step: five main steps</a:t>
            </a:r>
          </a:p>
          <a:p>
            <a:pPr marL="749300" lvl="1" indent="-292100" eaLnBrk="1" hangingPunct="1">
              <a:buFontTx/>
              <a:buNone/>
              <a:defRPr/>
            </a:pPr>
            <a:r>
              <a:rPr lang="en-US" sz="2400" dirty="0" smtClean="0"/>
              <a:t>1 </a:t>
            </a:r>
            <a:r>
              <a:rPr lang="en-US" sz="2400" dirty="0" smtClean="0">
                <a:solidFill>
                  <a:srgbClr val="D63710"/>
                </a:solidFill>
              </a:rPr>
              <a:t>Net Sales </a:t>
            </a:r>
            <a:r>
              <a:rPr lang="en-US" sz="2400" dirty="0" smtClean="0"/>
              <a:t>= Sales less returns, allowances, discounts</a:t>
            </a:r>
          </a:p>
          <a:p>
            <a:pPr marL="749300" lvl="1" indent="-292100" eaLnBrk="1" hangingPunct="1">
              <a:buFontTx/>
              <a:buNone/>
              <a:defRPr/>
            </a:pPr>
            <a:r>
              <a:rPr lang="en-US" sz="2400" dirty="0" smtClean="0"/>
              <a:t>2 </a:t>
            </a:r>
            <a:r>
              <a:rPr lang="en-US" sz="2400" dirty="0" smtClean="0">
                <a:solidFill>
                  <a:srgbClr val="D63710"/>
                </a:solidFill>
              </a:rPr>
              <a:t>Gross Profit </a:t>
            </a:r>
            <a:r>
              <a:rPr lang="en-US" sz="2400" dirty="0" smtClean="0"/>
              <a:t>= Net Sales less Cost of Goods Sold</a:t>
            </a:r>
          </a:p>
          <a:p>
            <a:pPr marL="749300" lvl="1" indent="-292100" eaLnBrk="1" hangingPunct="1">
              <a:buFontTx/>
              <a:buNone/>
              <a:defRPr/>
            </a:pPr>
            <a:r>
              <a:rPr lang="en-US" sz="2400" dirty="0" smtClean="0"/>
              <a:t>3 </a:t>
            </a:r>
            <a:r>
              <a:rPr lang="en-US" sz="2400" dirty="0" smtClean="0">
                <a:solidFill>
                  <a:srgbClr val="D63710"/>
                </a:solidFill>
              </a:rPr>
              <a:t>Profit from Operations </a:t>
            </a:r>
            <a:r>
              <a:rPr lang="en-US" sz="2400" dirty="0" smtClean="0"/>
              <a:t>= Gross Profit less Operating Expenses</a:t>
            </a:r>
          </a:p>
          <a:p>
            <a:pPr marL="749300" lvl="1" indent="-292100" eaLnBrk="1" hangingPunct="1">
              <a:buFontTx/>
              <a:buNone/>
              <a:defRPr/>
            </a:pPr>
            <a:r>
              <a:rPr lang="en-US" sz="2400" dirty="0" smtClean="0"/>
              <a:t>4 </a:t>
            </a:r>
            <a:r>
              <a:rPr lang="en-US" sz="2400" dirty="0" smtClean="0">
                <a:solidFill>
                  <a:srgbClr val="D63710"/>
                </a:solidFill>
              </a:rPr>
              <a:t>Non-Operating Activities: </a:t>
            </a:r>
            <a:r>
              <a:rPr lang="en-US" sz="2400" dirty="0" smtClean="0"/>
              <a:t>activities not related to operations</a:t>
            </a:r>
          </a:p>
          <a:p>
            <a:pPr marL="749300" lvl="1" indent="-292100" eaLnBrk="1" hangingPunct="1">
              <a:buFontTx/>
              <a:buNone/>
              <a:defRPr/>
            </a:pPr>
            <a:r>
              <a:rPr lang="en-US" sz="2400" dirty="0" smtClean="0"/>
              <a:t>5 </a:t>
            </a:r>
            <a:r>
              <a:rPr lang="en-US" sz="2400" dirty="0" smtClean="0">
                <a:solidFill>
                  <a:srgbClr val="D63710"/>
                </a:solidFill>
              </a:rPr>
              <a:t>Profit </a:t>
            </a:r>
            <a:r>
              <a:rPr lang="en-US" sz="2400" dirty="0" smtClean="0"/>
              <a:t>= Profit from Operations + Non-operating Activities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36</a:t>
            </a:fld>
            <a:endParaRPr lang="en-C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fade">
                                      <p:cBhvr>
                                        <p:cTn id="12" dur="500"/>
                                        <p:tgtEl>
                                          <p:spTgt spid="17510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animEffect transition="in" filter="fade">
                                      <p:cBhvr>
                                        <p:cTn id="15" dur="500"/>
                                        <p:tgtEl>
                                          <p:spTgt spid="17510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5107">
                                            <p:txEl>
                                              <p:pRg st="3" end="3"/>
                                            </p:txEl>
                                          </p:spTgt>
                                        </p:tgtEl>
                                        <p:attrNameLst>
                                          <p:attrName>style.visibility</p:attrName>
                                        </p:attrNameLst>
                                      </p:cBhvr>
                                      <p:to>
                                        <p:strVal val="visible"/>
                                      </p:to>
                                    </p:set>
                                    <p:animEffect transition="in" filter="fade">
                                      <p:cBhvr>
                                        <p:cTn id="18" dur="500"/>
                                        <p:tgtEl>
                                          <p:spTgt spid="17510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5107">
                                            <p:txEl>
                                              <p:pRg st="4" end="4"/>
                                            </p:txEl>
                                          </p:spTgt>
                                        </p:tgtEl>
                                        <p:attrNameLst>
                                          <p:attrName>style.visibility</p:attrName>
                                        </p:attrNameLst>
                                      </p:cBhvr>
                                      <p:to>
                                        <p:strVal val="visible"/>
                                      </p:to>
                                    </p:set>
                                    <p:animEffect transition="in" filter="fade">
                                      <p:cBhvr>
                                        <p:cTn id="21" dur="500"/>
                                        <p:tgtEl>
                                          <p:spTgt spid="17510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107">
                                            <p:txEl>
                                              <p:pRg st="5" end="5"/>
                                            </p:txEl>
                                          </p:spTgt>
                                        </p:tgtEl>
                                        <p:attrNameLst>
                                          <p:attrName>style.visibility</p:attrName>
                                        </p:attrNameLst>
                                      </p:cBhvr>
                                      <p:to>
                                        <p:strVal val="visible"/>
                                      </p:to>
                                    </p:set>
                                    <p:animEffect transition="in" filter="fade">
                                      <p:cBhvr>
                                        <p:cTn id="24" dur="500"/>
                                        <p:tgtEl>
                                          <p:spTgt spid="17510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5107">
                                            <p:txEl>
                                              <p:pRg st="6" end="6"/>
                                            </p:txEl>
                                          </p:spTgt>
                                        </p:tgtEl>
                                        <p:attrNameLst>
                                          <p:attrName>style.visibility</p:attrName>
                                        </p:attrNameLst>
                                      </p:cBhvr>
                                      <p:to>
                                        <p:strVal val="visible"/>
                                      </p:to>
                                    </p:set>
                                    <p:animEffect transition="in" filter="fade">
                                      <p:cBhvr>
                                        <p:cTn id="27" dur="500"/>
                                        <p:tgtEl>
                                          <p:spTgt spid="175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smtClean="0"/>
              <a:t>Single-Step Income Statement</a:t>
            </a:r>
          </a:p>
        </p:txBody>
      </p:sp>
      <p:sp>
        <p:nvSpPr>
          <p:cNvPr id="177155" name="Rectangle 3"/>
          <p:cNvSpPr>
            <a:spLocks noGrp="1" noChangeArrowheads="1"/>
          </p:cNvSpPr>
          <p:nvPr>
            <p:ph idx="1"/>
          </p:nvPr>
        </p:nvSpPr>
        <p:spPr>
          <a:xfrm>
            <a:off x="706582" y="1163855"/>
            <a:ext cx="8229600" cy="554108"/>
          </a:xfrm>
        </p:spPr>
        <p:txBody>
          <a:bodyPr>
            <a:normAutofit fontScale="92500"/>
          </a:bodyPr>
          <a:lstStyle/>
          <a:p>
            <a:pPr eaLnBrk="1" hangingPunct="1">
              <a:buFontTx/>
              <a:buNone/>
              <a:defRPr/>
            </a:pPr>
            <a:r>
              <a:rPr lang="en-US" sz="2400" dirty="0" smtClean="0"/>
              <a:t>All data are classified as either (1) revenues or (2) expenses</a:t>
            </a:r>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37</a:t>
            </a:fld>
            <a:endParaRPr lang="en-CA">
              <a:cs typeface="Arial" charset="0"/>
            </a:endParaRPr>
          </a:p>
        </p:txBody>
      </p:sp>
      <p:pic>
        <p:nvPicPr>
          <p:cNvPr id="2" name="Picture 1"/>
          <p:cNvPicPr>
            <a:picLocks noChangeAspect="1"/>
          </p:cNvPicPr>
          <p:nvPr/>
        </p:nvPicPr>
        <p:blipFill>
          <a:blip r:embed="rId2"/>
          <a:stretch>
            <a:fillRect/>
          </a:stretch>
        </p:blipFill>
        <p:spPr>
          <a:xfrm>
            <a:off x="886541" y="1747043"/>
            <a:ext cx="7187605" cy="438342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smtClean="0"/>
              <a:t>Multiple-Step Income Statement</a:t>
            </a:r>
          </a:p>
        </p:txBody>
      </p:sp>
      <p:sp>
        <p:nvSpPr>
          <p:cNvPr id="11"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38</a:t>
            </a:fld>
            <a:endParaRPr lang="en-CA">
              <a:cs typeface="Arial" charset="0"/>
            </a:endParaRPr>
          </a:p>
        </p:txBody>
      </p:sp>
      <p:pic>
        <p:nvPicPr>
          <p:cNvPr id="3" name="Picture 2"/>
          <p:cNvPicPr>
            <a:picLocks noChangeAspect="1"/>
          </p:cNvPicPr>
          <p:nvPr/>
        </p:nvPicPr>
        <p:blipFill>
          <a:blip r:embed="rId2"/>
          <a:stretch>
            <a:fillRect/>
          </a:stretch>
        </p:blipFill>
        <p:spPr>
          <a:xfrm>
            <a:off x="1716682" y="1150238"/>
            <a:ext cx="5502495" cy="500084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smtClean="0"/>
              <a:t>Classified Balance Sheet</a:t>
            </a:r>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39</a:t>
            </a:fld>
            <a:endParaRPr lang="en-CA">
              <a:cs typeface="Arial" charset="0"/>
            </a:endParaRPr>
          </a:p>
        </p:txBody>
      </p:sp>
      <p:sp>
        <p:nvSpPr>
          <p:cNvPr id="178182" name="Rectangle 6"/>
          <p:cNvSpPr>
            <a:spLocks noChangeArrowheads="1"/>
          </p:cNvSpPr>
          <p:nvPr/>
        </p:nvSpPr>
        <p:spPr bwMode="auto">
          <a:xfrm>
            <a:off x="527050" y="1195558"/>
            <a:ext cx="8089900" cy="752136"/>
          </a:xfrm>
          <a:prstGeom prst="rect">
            <a:avLst/>
          </a:prstGeom>
          <a:noFill/>
          <a:ln w="19050" algn="ctr">
            <a:noFill/>
            <a:miter lim="800000"/>
            <a:headEnd/>
            <a:tailEnd/>
          </a:ln>
          <a:effectLst/>
        </p:spPr>
        <p:txBody>
          <a:bodyPr wrap="square" lIns="86493" tIns="43247" rIns="86493" bIns="43247">
            <a:spAutoFit/>
          </a:bodyPr>
          <a:lstStyle/>
          <a:p>
            <a:pPr lvl="1" defTabSz="865188">
              <a:lnSpc>
                <a:spcPct val="90000"/>
              </a:lnSpc>
              <a:spcBef>
                <a:spcPct val="20000"/>
              </a:spcBef>
              <a:buClr>
                <a:schemeClr val="tx1"/>
              </a:buClr>
              <a:defRPr/>
            </a:pPr>
            <a:r>
              <a:rPr lang="en-US" sz="2400" b="0" dirty="0"/>
              <a:t>Merchandise Inventory reported as a current asset following Accounts Receivable</a:t>
            </a:r>
          </a:p>
        </p:txBody>
      </p:sp>
      <p:pic>
        <p:nvPicPr>
          <p:cNvPr id="2" name="Picture 1"/>
          <p:cNvPicPr>
            <a:picLocks noChangeAspect="1"/>
          </p:cNvPicPr>
          <p:nvPr/>
        </p:nvPicPr>
        <p:blipFill>
          <a:blip r:embed="rId2"/>
          <a:stretch>
            <a:fillRect/>
          </a:stretch>
        </p:blipFill>
        <p:spPr>
          <a:xfrm>
            <a:off x="359410" y="2478535"/>
            <a:ext cx="8221513" cy="35017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7" y="65998"/>
            <a:ext cx="8709712" cy="1017155"/>
          </a:xfrm>
        </p:spPr>
        <p:txBody>
          <a:bodyPr>
            <a:noAutofit/>
          </a:bodyPr>
          <a:lstStyle/>
          <a:p>
            <a:pPr>
              <a:lnSpc>
                <a:spcPts val="4000"/>
              </a:lnSpc>
            </a:pPr>
            <a:r>
              <a:rPr lang="en-CA" sz="2400" dirty="0" smtClean="0"/>
              <a:t>CHAPTER 5: Accounting for Merchandising Operations LEARNING OBJECTIVES</a:t>
            </a:r>
            <a:endParaRPr lang="en-CA" sz="2400" dirty="0"/>
          </a:p>
        </p:txBody>
      </p:sp>
      <p:sp>
        <p:nvSpPr>
          <p:cNvPr id="4" name="Content Placeholder 2"/>
          <p:cNvSpPr>
            <a:spLocks noGrp="1"/>
          </p:cNvSpPr>
          <p:nvPr>
            <p:ph idx="1"/>
          </p:nvPr>
        </p:nvSpPr>
        <p:spPr>
          <a:xfrm>
            <a:off x="366783" y="1488737"/>
            <a:ext cx="8498674" cy="4370292"/>
          </a:xfrm>
        </p:spPr>
        <p:txBody>
          <a:bodyPr>
            <a:noAutofit/>
          </a:bodyPr>
          <a:lstStyle/>
          <a:p>
            <a:pPr marL="457200" indent="-457200">
              <a:buAutoNum type="arabicPeriod"/>
            </a:pPr>
            <a:r>
              <a:rPr lang="en-CA" sz="2000" dirty="0" smtClean="0">
                <a:solidFill>
                  <a:srgbClr val="D63710"/>
                </a:solidFill>
              </a:rPr>
              <a:t>Describe the differences between service and merchandising companies.</a:t>
            </a:r>
            <a:endParaRPr lang="en-CA" sz="2000" dirty="0">
              <a:solidFill>
                <a:srgbClr val="D63710"/>
              </a:solidFill>
            </a:endParaRPr>
          </a:p>
          <a:p>
            <a:pPr marL="457200" indent="-457200">
              <a:buFont typeface="Arial" charset="0"/>
              <a:buAutoNum type="arabicPeriod"/>
            </a:pPr>
            <a:r>
              <a:rPr lang="en-CA" sz="2000" dirty="0" smtClean="0"/>
              <a:t>Prepare entries for purchases under a perpetual inventory system.</a:t>
            </a:r>
          </a:p>
          <a:p>
            <a:pPr marL="457200" indent="-457200">
              <a:buFont typeface="Arial" charset="0"/>
              <a:buAutoNum type="arabicPeriod"/>
            </a:pPr>
            <a:r>
              <a:rPr lang="en-CA" sz="2000" dirty="0" smtClean="0"/>
              <a:t>Prepare entries for sales under a perpetual inventory system.</a:t>
            </a:r>
            <a:endParaRPr lang="en-CA" sz="2000" dirty="0"/>
          </a:p>
          <a:p>
            <a:pPr marL="457200" indent="-457200">
              <a:buFont typeface="Arial" charset="0"/>
              <a:buAutoNum type="arabicPeriod"/>
            </a:pPr>
            <a:r>
              <a:rPr lang="en-CA" sz="2000" dirty="0" smtClean="0"/>
              <a:t>Perform the steps in the accounting cycle for a merchandising company.</a:t>
            </a:r>
            <a:endParaRPr lang="en-CA" sz="2000" dirty="0"/>
          </a:p>
          <a:p>
            <a:pPr marL="457200" indent="-457200">
              <a:buFont typeface="Arial" charset="0"/>
              <a:buAutoNum type="arabicPeriod"/>
            </a:pPr>
            <a:r>
              <a:rPr lang="en-CA" sz="2000" dirty="0" smtClean="0"/>
              <a:t>Prepare single-step and multiple-step income statements.</a:t>
            </a:r>
            <a:endParaRPr lang="en-CA" sz="2000" dirty="0"/>
          </a:p>
          <a:p>
            <a:pPr marL="457200" indent="-457200">
              <a:buAutoNum type="arabicPeriod"/>
            </a:pPr>
            <a:r>
              <a:rPr lang="en-CA" sz="2000" dirty="0" smtClean="0"/>
              <a:t>Calculate the gross profit margin and profit margin.</a:t>
            </a:r>
          </a:p>
          <a:p>
            <a:pPr marL="457200" indent="-457200">
              <a:buAutoNum type="arabicPeriod"/>
            </a:pPr>
            <a:r>
              <a:rPr lang="en-US" sz="2000" dirty="0" smtClean="0"/>
              <a:t>Prepare the entries for purchases and sales under a periodic inventory system and calculate cost of goods sold (Appendix 5A).</a:t>
            </a:r>
            <a:endParaRPr lang="en-CA" sz="2000" dirty="0"/>
          </a:p>
        </p:txBody>
      </p:sp>
      <p:sp>
        <p:nvSpPr>
          <p:cNvPr id="6"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4</a:t>
            </a:fld>
            <a:endParaRPr lang="en-CA">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1485" y="1473411"/>
            <a:ext cx="8260208" cy="4321534"/>
          </a:xfrm>
        </p:spPr>
        <p:txBody>
          <a:bodyPr>
            <a:normAutofit fontScale="70000" lnSpcReduction="20000"/>
          </a:bodyPr>
          <a:lstStyle/>
          <a:p>
            <a:pPr marL="457200" indent="-457200">
              <a:buAutoNum type="arabicPeriod"/>
            </a:pPr>
            <a:r>
              <a:rPr lang="en-CA" dirty="0" smtClean="0"/>
              <a:t>Describe the differences between service and merchandising companies</a:t>
            </a:r>
            <a:r>
              <a:rPr lang="en-CA" dirty="0" smtClean="0">
                <a:solidFill>
                  <a:srgbClr val="FFAB2F"/>
                </a:solidFill>
              </a:rPr>
              <a:t>.</a:t>
            </a:r>
            <a:endParaRPr lang="en-CA" dirty="0">
              <a:solidFill>
                <a:srgbClr val="FFAB2F"/>
              </a:solidFill>
            </a:endParaRPr>
          </a:p>
          <a:p>
            <a:pPr marL="457200" indent="-457200">
              <a:buFont typeface="Arial" charset="0"/>
              <a:buAutoNum type="arabicPeriod"/>
            </a:pPr>
            <a:r>
              <a:rPr lang="en-CA" dirty="0" smtClean="0"/>
              <a:t>Prepare entries for purchases under a perpetual inventory system.</a:t>
            </a:r>
          </a:p>
          <a:p>
            <a:pPr marL="457200" indent="-457200">
              <a:buFont typeface="Arial" charset="0"/>
              <a:buAutoNum type="arabicPeriod"/>
            </a:pPr>
            <a:r>
              <a:rPr lang="en-CA" dirty="0" smtClean="0"/>
              <a:t>Prepare entries for sales under a perpetual inventory system.</a:t>
            </a:r>
            <a:endParaRPr lang="en-CA" dirty="0"/>
          </a:p>
          <a:p>
            <a:pPr marL="457200" indent="-457200">
              <a:buFont typeface="Arial" charset="0"/>
              <a:buAutoNum type="arabicPeriod"/>
            </a:pPr>
            <a:r>
              <a:rPr lang="en-CA" dirty="0" smtClean="0"/>
              <a:t>Perform the steps in the accounting cycle for a merchandising company.</a:t>
            </a:r>
            <a:endParaRPr lang="en-CA" dirty="0"/>
          </a:p>
          <a:p>
            <a:pPr marL="457200" indent="-457200">
              <a:buFont typeface="Arial" charset="0"/>
              <a:buAutoNum type="arabicPeriod"/>
            </a:pPr>
            <a:r>
              <a:rPr lang="en-CA" dirty="0" smtClean="0"/>
              <a:t>Prepare single-step and multiple-step income statements.</a:t>
            </a:r>
            <a:endParaRPr lang="en-CA" dirty="0"/>
          </a:p>
          <a:p>
            <a:pPr marL="457200" indent="-457200">
              <a:buAutoNum type="arabicPeriod"/>
            </a:pPr>
            <a:r>
              <a:rPr lang="en-CA" dirty="0" smtClean="0">
                <a:solidFill>
                  <a:srgbClr val="D63710"/>
                </a:solidFill>
              </a:rPr>
              <a:t>Calculate the gross profit margin and profit margin.</a:t>
            </a:r>
          </a:p>
          <a:p>
            <a:pPr marL="457200" indent="-457200">
              <a:buAutoNum type="arabicPeriod"/>
            </a:pPr>
            <a:r>
              <a:rPr lang="en-US" dirty="0" smtClean="0"/>
              <a:t>Prepare the entries for purchases under a periodic inventory system and calculate cost of goods sold (Appendix 5A).</a:t>
            </a:r>
            <a:endParaRPr lang="en-CA" dirty="0"/>
          </a:p>
        </p:txBody>
      </p:sp>
      <p:sp>
        <p:nvSpPr>
          <p:cNvPr id="6" name="Title 1"/>
          <p:cNvSpPr>
            <a:spLocks noGrp="1"/>
          </p:cNvSpPr>
          <p:nvPr>
            <p:ph type="title"/>
          </p:nvPr>
        </p:nvSpPr>
        <p:spPr>
          <a:xfrm>
            <a:off x="576594" y="65998"/>
            <a:ext cx="8054788" cy="1017155"/>
          </a:xfrm>
        </p:spPr>
        <p:txBody>
          <a:bodyPr>
            <a:noAutofit/>
          </a:bodyPr>
          <a:lstStyle/>
          <a:p>
            <a:pPr>
              <a:lnSpc>
                <a:spcPts val="4000"/>
              </a:lnSpc>
            </a:pPr>
            <a:r>
              <a:rPr lang="en-CA" sz="2200" dirty="0" smtClean="0"/>
              <a:t>CHAPTER 5: Accounting for Merchandising Operations</a:t>
            </a:r>
            <a:br>
              <a:rPr lang="en-CA" sz="2200" dirty="0" smtClean="0"/>
            </a:br>
            <a:r>
              <a:rPr lang="en-CA" sz="2200" dirty="0" smtClean="0"/>
              <a:t>LEARNING OBJECTIVES</a:t>
            </a:r>
            <a:endParaRPr lang="en-CA" sz="2200" dirty="0"/>
          </a:p>
        </p:txBody>
      </p:sp>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40</a:t>
            </a:fld>
            <a:endParaRPr lang="en-CA">
              <a:cs typeface="Arial" charset="0"/>
            </a:endParaRPr>
          </a:p>
        </p:txBody>
      </p:sp>
    </p:spTree>
    <p:extLst>
      <p:ext uri="{BB962C8B-B14F-4D97-AF65-F5344CB8AC3E}">
        <p14:creationId xmlns:p14="http://schemas.microsoft.com/office/powerpoint/2010/main" val="1505681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pPr eaLnBrk="1" hangingPunct="1">
              <a:defRPr/>
            </a:pPr>
            <a:r>
              <a:rPr lang="en-US" dirty="0" smtClean="0"/>
              <a:t>Using the Information in the Financial Statements</a:t>
            </a:r>
          </a:p>
        </p:txBody>
      </p:sp>
      <p:sp>
        <p:nvSpPr>
          <p:cNvPr id="158724" name="Rectangle 4"/>
          <p:cNvSpPr>
            <a:spLocks noGrp="1" noChangeArrowheads="1"/>
          </p:cNvSpPr>
          <p:nvPr>
            <p:ph idx="1"/>
          </p:nvPr>
        </p:nvSpPr>
        <p:spPr>
          <a:xfrm>
            <a:off x="528348" y="1243746"/>
            <a:ext cx="8118764" cy="2961809"/>
          </a:xfrm>
        </p:spPr>
        <p:txBody>
          <a:bodyPr>
            <a:normAutofit fontScale="92500"/>
          </a:bodyPr>
          <a:lstStyle/>
          <a:p>
            <a:pPr eaLnBrk="1" hangingPunct="1">
              <a:defRPr/>
            </a:pPr>
            <a:r>
              <a:rPr lang="en-US" altLang="en-US" dirty="0" smtClean="0">
                <a:solidFill>
                  <a:srgbClr val="D63710"/>
                </a:solidFill>
              </a:rPr>
              <a:t>Profitability ratios: </a:t>
            </a:r>
            <a:r>
              <a:rPr lang="en-US" altLang="en-US" dirty="0" smtClean="0"/>
              <a:t>measure profit or operating success for a specific time period</a:t>
            </a:r>
          </a:p>
          <a:p>
            <a:pPr eaLnBrk="1" hangingPunct="1">
              <a:defRPr/>
            </a:pPr>
            <a:r>
              <a:rPr lang="en-US" altLang="en-US" dirty="0" smtClean="0">
                <a:solidFill>
                  <a:srgbClr val="D63710"/>
                </a:solidFill>
              </a:rPr>
              <a:t>Gross profit margin: </a:t>
            </a:r>
          </a:p>
          <a:p>
            <a:pPr lvl="1" eaLnBrk="1" hangingPunct="1">
              <a:defRPr/>
            </a:pPr>
            <a:r>
              <a:rPr lang="en-US" altLang="en-US" dirty="0" smtClean="0"/>
              <a:t>Gross profit expressed as a percentage</a:t>
            </a:r>
          </a:p>
          <a:p>
            <a:pPr lvl="1" eaLnBrk="1" hangingPunct="1">
              <a:defRPr/>
            </a:pPr>
            <a:r>
              <a:rPr lang="en-US" altLang="en-US" dirty="0" smtClean="0"/>
              <a:t>Measures the effectiveness of a company’s purchasing and pricing policies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41</a:t>
            </a:fld>
            <a:endParaRPr lang="en-CA">
              <a:cs typeface="Arial" charset="0"/>
            </a:endParaRPr>
          </a:p>
        </p:txBody>
      </p:sp>
      <p:pic>
        <p:nvPicPr>
          <p:cNvPr id="2" name="Picture 1"/>
          <p:cNvPicPr>
            <a:picLocks noChangeAspect="1"/>
          </p:cNvPicPr>
          <p:nvPr/>
        </p:nvPicPr>
        <p:blipFill>
          <a:blip r:embed="rId2"/>
          <a:stretch>
            <a:fillRect/>
          </a:stretch>
        </p:blipFill>
        <p:spPr>
          <a:xfrm>
            <a:off x="1605367" y="4447955"/>
            <a:ext cx="6143326" cy="149309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a:bodyPr>
          <a:lstStyle/>
          <a:p>
            <a:pPr eaLnBrk="1" hangingPunct="1">
              <a:defRPr/>
            </a:pPr>
            <a:r>
              <a:rPr lang="en-US" dirty="0" smtClean="0"/>
              <a:t>Using the Information in the Financial Statements 2</a:t>
            </a:r>
          </a:p>
        </p:txBody>
      </p:sp>
      <p:sp>
        <p:nvSpPr>
          <p:cNvPr id="181251" name="Rectangle 3"/>
          <p:cNvSpPr>
            <a:spLocks noGrp="1" noChangeArrowheads="1"/>
          </p:cNvSpPr>
          <p:nvPr>
            <p:ph idx="1"/>
          </p:nvPr>
        </p:nvSpPr>
        <p:spPr>
          <a:xfrm>
            <a:off x="457200" y="1444434"/>
            <a:ext cx="8229600" cy="2617347"/>
          </a:xfrm>
        </p:spPr>
        <p:txBody>
          <a:bodyPr/>
          <a:lstStyle/>
          <a:p>
            <a:pPr eaLnBrk="1" hangingPunct="1">
              <a:defRPr/>
            </a:pPr>
            <a:r>
              <a:rPr lang="en-US" altLang="en-US" dirty="0" smtClean="0">
                <a:solidFill>
                  <a:srgbClr val="D63710"/>
                </a:solidFill>
              </a:rPr>
              <a:t>Profit margin: </a:t>
            </a:r>
          </a:p>
          <a:p>
            <a:pPr lvl="1" eaLnBrk="1" hangingPunct="1">
              <a:defRPr/>
            </a:pPr>
            <a:r>
              <a:rPr lang="en-US" altLang="en-US" dirty="0" smtClean="0"/>
              <a:t>The percentage of sales that results in profit</a:t>
            </a:r>
          </a:p>
          <a:p>
            <a:pPr lvl="1" eaLnBrk="1" hangingPunct="1">
              <a:defRPr/>
            </a:pPr>
            <a:r>
              <a:rPr lang="en-US" altLang="en-US" dirty="0" smtClean="0"/>
              <a:t>Measures the ability of a company to cover all expenses and provide a return to owners</a:t>
            </a:r>
          </a:p>
          <a:p>
            <a:pPr lvl="1" eaLnBrk="1" hangingPunct="1">
              <a:buFontTx/>
              <a:buNone/>
              <a:defRPr/>
            </a:pPr>
            <a:r>
              <a:rPr lang="en-US" altLang="en-US" dirty="0" smtClean="0">
                <a:solidFill>
                  <a:srgbClr val="000000"/>
                </a:solidFill>
              </a:rPr>
              <a:t>= </a:t>
            </a:r>
            <a:r>
              <a:rPr lang="en-US" altLang="en-US" dirty="0" smtClean="0">
                <a:solidFill>
                  <a:srgbClr val="D63710"/>
                </a:solidFill>
              </a:rPr>
              <a:t>Profit </a:t>
            </a:r>
            <a:r>
              <a:rPr lang="en-US" altLang="en-US" dirty="0" smtClean="0">
                <a:solidFill>
                  <a:srgbClr val="D63710"/>
                </a:solidFill>
                <a:cs typeface="Arial" charset="0"/>
              </a:rPr>
              <a:t>÷</a:t>
            </a:r>
            <a:r>
              <a:rPr lang="en-US" altLang="en-US" dirty="0" smtClean="0">
                <a:solidFill>
                  <a:srgbClr val="D63710"/>
                </a:solidFill>
              </a:rPr>
              <a:t> Net Sales</a:t>
            </a:r>
          </a:p>
          <a:p>
            <a:pPr eaLnBrk="1" hangingPunct="1">
              <a:defRPr/>
            </a:pPr>
            <a:endParaRPr lang="en-US" dirty="0" smtClean="0">
              <a:solidFill>
                <a:srgbClr val="FFAB2F"/>
              </a:solidFill>
            </a:endParaRP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42</a:t>
            </a:fld>
            <a:endParaRPr lang="en-CA">
              <a:cs typeface="Arial" charset="0"/>
            </a:endParaRPr>
          </a:p>
        </p:txBody>
      </p:sp>
      <p:pic>
        <p:nvPicPr>
          <p:cNvPr id="2" name="Picture 1"/>
          <p:cNvPicPr>
            <a:picLocks noChangeAspect="1"/>
          </p:cNvPicPr>
          <p:nvPr/>
        </p:nvPicPr>
        <p:blipFill>
          <a:blip r:embed="rId2"/>
          <a:stretch>
            <a:fillRect/>
          </a:stretch>
        </p:blipFill>
        <p:spPr>
          <a:xfrm>
            <a:off x="1509524" y="4255532"/>
            <a:ext cx="6132786" cy="151622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8154" y="1476270"/>
            <a:ext cx="8329479" cy="4389074"/>
          </a:xfrm>
        </p:spPr>
        <p:txBody>
          <a:bodyPr>
            <a:normAutofit fontScale="70000" lnSpcReduction="20000"/>
          </a:bodyPr>
          <a:lstStyle/>
          <a:p>
            <a:pPr marL="457200" indent="-457200">
              <a:buAutoNum type="arabicPeriod"/>
            </a:pPr>
            <a:r>
              <a:rPr lang="en-CA" dirty="0" smtClean="0"/>
              <a:t>Describe the differences between service and merchandising companies.</a:t>
            </a:r>
            <a:endParaRPr lang="en-CA" dirty="0"/>
          </a:p>
          <a:p>
            <a:pPr marL="457200" indent="-457200">
              <a:buFont typeface="Arial" charset="0"/>
              <a:buAutoNum type="arabicPeriod"/>
            </a:pPr>
            <a:r>
              <a:rPr lang="en-CA" dirty="0" smtClean="0"/>
              <a:t>Prepare entries for purchases under a perpetual inventory system.</a:t>
            </a:r>
          </a:p>
          <a:p>
            <a:pPr marL="457200" indent="-457200">
              <a:buFont typeface="Arial" charset="0"/>
              <a:buAutoNum type="arabicPeriod"/>
            </a:pPr>
            <a:r>
              <a:rPr lang="en-CA" dirty="0" smtClean="0"/>
              <a:t>Prepare entries for sales under a perpetual inventory system.</a:t>
            </a:r>
            <a:endParaRPr lang="en-CA" dirty="0"/>
          </a:p>
          <a:p>
            <a:pPr marL="457200" indent="-457200">
              <a:buFont typeface="Arial" charset="0"/>
              <a:buAutoNum type="arabicPeriod"/>
            </a:pPr>
            <a:r>
              <a:rPr lang="en-CA" dirty="0" smtClean="0"/>
              <a:t>Perform the steps in the accounting cycle for a merchandising company.</a:t>
            </a:r>
            <a:endParaRPr lang="en-CA" dirty="0"/>
          </a:p>
          <a:p>
            <a:pPr marL="457200" indent="-457200">
              <a:buFont typeface="Arial" charset="0"/>
              <a:buAutoNum type="arabicPeriod"/>
            </a:pPr>
            <a:r>
              <a:rPr lang="en-CA" dirty="0" smtClean="0"/>
              <a:t>Prepare single-step and multiple-step income statements.</a:t>
            </a:r>
            <a:endParaRPr lang="en-CA" dirty="0"/>
          </a:p>
          <a:p>
            <a:pPr marL="457200" indent="-457200">
              <a:buAutoNum type="arabicPeriod"/>
            </a:pPr>
            <a:r>
              <a:rPr lang="en-CA" dirty="0" smtClean="0"/>
              <a:t>Calculate the gross profit margin and profit margin.</a:t>
            </a:r>
          </a:p>
          <a:p>
            <a:pPr marL="457200" indent="-457200">
              <a:buAutoNum type="arabicPeriod"/>
            </a:pPr>
            <a:r>
              <a:rPr lang="en-US" dirty="0" smtClean="0">
                <a:solidFill>
                  <a:srgbClr val="D63710"/>
                </a:solidFill>
              </a:rPr>
              <a:t>Prepare the entries for purchases under a periodic inventory system and calculate cost of goods sold (Appendix 5A).</a:t>
            </a:r>
            <a:endParaRPr lang="en-CA" dirty="0">
              <a:solidFill>
                <a:srgbClr val="D63710"/>
              </a:solidFill>
            </a:endParaRPr>
          </a:p>
        </p:txBody>
      </p:sp>
      <p:sp>
        <p:nvSpPr>
          <p:cNvPr id="6" name="Title 1"/>
          <p:cNvSpPr>
            <a:spLocks noGrp="1"/>
          </p:cNvSpPr>
          <p:nvPr>
            <p:ph type="title"/>
          </p:nvPr>
        </p:nvSpPr>
        <p:spPr>
          <a:xfrm>
            <a:off x="576594" y="65998"/>
            <a:ext cx="8054788" cy="1017155"/>
          </a:xfrm>
        </p:spPr>
        <p:txBody>
          <a:bodyPr>
            <a:noAutofit/>
          </a:bodyPr>
          <a:lstStyle/>
          <a:p>
            <a:pPr>
              <a:lnSpc>
                <a:spcPts val="4000"/>
              </a:lnSpc>
            </a:pPr>
            <a:r>
              <a:rPr lang="en-CA" sz="2200" dirty="0" smtClean="0"/>
              <a:t>CHAPTER 5: Accounting for Merchandising Operations</a:t>
            </a:r>
            <a:br>
              <a:rPr lang="en-CA" sz="2200" dirty="0" smtClean="0"/>
            </a:br>
            <a:r>
              <a:rPr lang="en-CA" sz="2200" dirty="0" smtClean="0"/>
              <a:t>LEARNING OBJECTIVES</a:t>
            </a:r>
            <a:endParaRPr lang="en-CA" sz="2200" dirty="0"/>
          </a:p>
        </p:txBody>
      </p:sp>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43</a:t>
            </a:fld>
            <a:endParaRPr lang="en-CA">
              <a:cs typeface="Arial" charset="0"/>
            </a:endParaRPr>
          </a:p>
        </p:txBody>
      </p:sp>
    </p:spTree>
    <p:extLst>
      <p:ext uri="{BB962C8B-B14F-4D97-AF65-F5344CB8AC3E}">
        <p14:creationId xmlns:p14="http://schemas.microsoft.com/office/powerpoint/2010/main" val="1505681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pPr eaLnBrk="1" hangingPunct="1">
              <a:defRPr/>
            </a:pPr>
            <a:r>
              <a:rPr lang="en-US" dirty="0" smtClean="0"/>
              <a:t>Appendix 5A: Periodic Inventory System</a:t>
            </a:r>
          </a:p>
        </p:txBody>
      </p:sp>
      <p:sp>
        <p:nvSpPr>
          <p:cNvPr id="161795" name="Rectangle 3"/>
          <p:cNvSpPr>
            <a:spLocks noGrp="1" noChangeArrowheads="1"/>
          </p:cNvSpPr>
          <p:nvPr>
            <p:ph idx="1"/>
          </p:nvPr>
        </p:nvSpPr>
        <p:spPr/>
        <p:txBody>
          <a:bodyPr/>
          <a:lstStyle/>
          <a:p>
            <a:pPr eaLnBrk="1" hangingPunct="1">
              <a:defRPr/>
            </a:pPr>
            <a:r>
              <a:rPr lang="en-US" dirty="0" smtClean="0"/>
              <a:t>Key differences compared to perpetual inventory system:</a:t>
            </a:r>
          </a:p>
          <a:p>
            <a:pPr lvl="1">
              <a:defRPr/>
            </a:pPr>
            <a:r>
              <a:rPr lang="en-US" dirty="0" smtClean="0"/>
              <a:t>Calculation of Cost of Goods Sold is only performed at end of period</a:t>
            </a:r>
          </a:p>
          <a:p>
            <a:pPr lvl="2">
              <a:defRPr/>
            </a:pPr>
            <a:r>
              <a:rPr lang="en-US" dirty="0" smtClean="0"/>
              <a:t>When physical inventory count is done</a:t>
            </a:r>
          </a:p>
          <a:p>
            <a:pPr lvl="1">
              <a:defRPr/>
            </a:pPr>
            <a:r>
              <a:rPr lang="en-US" dirty="0"/>
              <a:t>A</a:t>
            </a:r>
            <a:r>
              <a:rPr lang="en-US" dirty="0" smtClean="0"/>
              <a:t>ccounting entries are different as a result</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44</a:t>
            </a:fld>
            <a:endParaRPr lang="en-CA">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pPr eaLnBrk="1" hangingPunct="1">
              <a:defRPr/>
            </a:pPr>
            <a:r>
              <a:rPr lang="en-US" dirty="0" smtClean="0"/>
              <a:t>Recording Purchases of Merchandise</a:t>
            </a:r>
          </a:p>
        </p:txBody>
      </p:sp>
      <p:sp>
        <p:nvSpPr>
          <p:cNvPr id="182275" name="Rectangle 3"/>
          <p:cNvSpPr>
            <a:spLocks noGrp="1" noChangeArrowheads="1"/>
          </p:cNvSpPr>
          <p:nvPr>
            <p:ph idx="1"/>
          </p:nvPr>
        </p:nvSpPr>
        <p:spPr>
          <a:xfrm>
            <a:off x="457200" y="1600200"/>
            <a:ext cx="8229600" cy="3706091"/>
          </a:xfrm>
        </p:spPr>
        <p:txBody>
          <a:bodyPr>
            <a:normAutofit/>
          </a:bodyPr>
          <a:lstStyle/>
          <a:p>
            <a:pPr eaLnBrk="1" hangingPunct="1">
              <a:defRPr/>
            </a:pPr>
            <a:r>
              <a:rPr lang="en-US" sz="2400" dirty="0" smtClean="0"/>
              <a:t>Merchandise Inventory account is not used; separate accounts are used instead:</a:t>
            </a:r>
          </a:p>
          <a:p>
            <a:pPr lvl="1" eaLnBrk="1" hangingPunct="1">
              <a:defRPr/>
            </a:pPr>
            <a:r>
              <a:rPr lang="en-US" sz="2400" dirty="0" smtClean="0"/>
              <a:t>Merchandise purchases are debited to </a:t>
            </a:r>
            <a:r>
              <a:rPr lang="en-US" sz="2400" dirty="0" smtClean="0">
                <a:solidFill>
                  <a:srgbClr val="D63710"/>
                </a:solidFill>
              </a:rPr>
              <a:t>Purchases</a:t>
            </a:r>
            <a:r>
              <a:rPr lang="en-US" sz="2400" dirty="0" smtClean="0"/>
              <a:t> account</a:t>
            </a:r>
          </a:p>
          <a:p>
            <a:pPr lvl="1" eaLnBrk="1" hangingPunct="1">
              <a:defRPr/>
            </a:pPr>
            <a:r>
              <a:rPr lang="en-US" sz="2400" dirty="0" smtClean="0"/>
              <a:t>Freight costs are debited to </a:t>
            </a:r>
            <a:r>
              <a:rPr lang="en-US" sz="2400" dirty="0" smtClean="0">
                <a:solidFill>
                  <a:srgbClr val="D63710"/>
                </a:solidFill>
              </a:rPr>
              <a:t>Freight In </a:t>
            </a:r>
            <a:r>
              <a:rPr lang="en-US" sz="2400" dirty="0" smtClean="0"/>
              <a:t>account</a:t>
            </a:r>
          </a:p>
          <a:p>
            <a:pPr lvl="1" eaLnBrk="1" hangingPunct="1">
              <a:defRPr/>
            </a:pPr>
            <a:r>
              <a:rPr lang="en-US" sz="2400" dirty="0" smtClean="0"/>
              <a:t>Returns and allowances are credited to </a:t>
            </a:r>
            <a:r>
              <a:rPr lang="en-US" sz="2400" dirty="0" smtClean="0">
                <a:solidFill>
                  <a:srgbClr val="D63710"/>
                </a:solidFill>
              </a:rPr>
              <a:t>Purchase Returns and Allowances</a:t>
            </a:r>
            <a:r>
              <a:rPr lang="en-US" sz="2400" dirty="0" smtClean="0"/>
              <a:t> account</a:t>
            </a:r>
          </a:p>
          <a:p>
            <a:pPr lvl="1" eaLnBrk="1" hangingPunct="1">
              <a:defRPr/>
            </a:pPr>
            <a:r>
              <a:rPr lang="en-US" sz="2400" dirty="0" smtClean="0"/>
              <a:t>Discounts are credited to </a:t>
            </a:r>
            <a:r>
              <a:rPr lang="en-US" sz="2400" dirty="0" smtClean="0">
                <a:solidFill>
                  <a:srgbClr val="D63710"/>
                </a:solidFill>
              </a:rPr>
              <a:t>Purchase Discounts </a:t>
            </a:r>
            <a:r>
              <a:rPr lang="en-US" sz="2400" dirty="0" smtClean="0"/>
              <a:t>account</a:t>
            </a:r>
          </a:p>
          <a:p>
            <a:pPr eaLnBrk="1" hangingPunct="1">
              <a:defRPr/>
            </a:pPr>
            <a:endParaRPr lang="en-US" sz="2400"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45</a:t>
            </a:fld>
            <a:endParaRPr lang="en-CA">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a:bodyPr>
          <a:lstStyle/>
          <a:p>
            <a:pPr eaLnBrk="1" hangingPunct="1">
              <a:defRPr/>
            </a:pPr>
            <a:r>
              <a:rPr lang="en-US" dirty="0" smtClean="0"/>
              <a:t>Recording Sales of Merchandise</a:t>
            </a:r>
          </a:p>
        </p:txBody>
      </p:sp>
      <p:sp>
        <p:nvSpPr>
          <p:cNvPr id="162819" name="Rectangle 3"/>
          <p:cNvSpPr>
            <a:spLocks noGrp="1" noChangeArrowheads="1"/>
          </p:cNvSpPr>
          <p:nvPr>
            <p:ph idx="1"/>
          </p:nvPr>
        </p:nvSpPr>
        <p:spPr>
          <a:xfrm>
            <a:off x="857850" y="1297067"/>
            <a:ext cx="7427168" cy="4589463"/>
          </a:xfrm>
        </p:spPr>
        <p:txBody>
          <a:bodyPr>
            <a:normAutofit/>
          </a:bodyPr>
          <a:lstStyle/>
          <a:p>
            <a:pPr eaLnBrk="1" hangingPunct="1">
              <a:defRPr/>
            </a:pPr>
            <a:r>
              <a:rPr lang="en-US" sz="2800" dirty="0" smtClean="0"/>
              <a:t>At time of sale, only Sales Revenue is recorded</a:t>
            </a:r>
          </a:p>
          <a:p>
            <a:pPr lvl="1" eaLnBrk="1" hangingPunct="1">
              <a:buFontTx/>
              <a:buNone/>
              <a:defRPr/>
            </a:pPr>
            <a:r>
              <a:rPr lang="en-CA" altLang="en-US" dirty="0" smtClean="0">
                <a:solidFill>
                  <a:srgbClr val="D63710"/>
                </a:solidFill>
              </a:rPr>
              <a:t>Dr. </a:t>
            </a:r>
            <a:r>
              <a:rPr lang="en-CA" altLang="en-US" dirty="0" smtClean="0"/>
              <a:t>Accounts receivable or Cash</a:t>
            </a:r>
            <a:r>
              <a:rPr lang="en-US" altLang="en-US" dirty="0" smtClean="0"/>
              <a:t/>
            </a:r>
            <a:br>
              <a:rPr lang="en-US" altLang="en-US" dirty="0" smtClean="0"/>
            </a:br>
            <a:r>
              <a:rPr lang="en-CA" altLang="en-US" dirty="0" smtClean="0">
                <a:solidFill>
                  <a:srgbClr val="D63710"/>
                </a:solidFill>
              </a:rPr>
              <a:t>Cr. Sales</a:t>
            </a:r>
            <a:endParaRPr lang="en-US" dirty="0" smtClean="0">
              <a:solidFill>
                <a:srgbClr val="D63710"/>
              </a:solidFill>
            </a:endParaRPr>
          </a:p>
          <a:p>
            <a:pPr lvl="1" eaLnBrk="1" hangingPunct="1">
              <a:defRPr/>
            </a:pPr>
            <a:r>
              <a:rPr lang="en-US" dirty="0" smtClean="0"/>
              <a:t>No entry is made to recognize cost of sales</a:t>
            </a:r>
          </a:p>
          <a:p>
            <a:pPr eaLnBrk="1" hangingPunct="1">
              <a:defRPr/>
            </a:pPr>
            <a:r>
              <a:rPr lang="en-US" sz="2800" dirty="0" smtClean="0"/>
              <a:t>Freight costs, sales returns, allowances and sales discounts are treated the same as under a perpetual inventory system</a:t>
            </a:r>
          </a:p>
          <a:p>
            <a:pPr eaLnBrk="1" hangingPunct="1">
              <a:defRPr/>
            </a:pPr>
            <a:endParaRPr lang="en-US"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46</a:t>
            </a:fld>
            <a:endParaRPr lang="en-CA" dirty="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Cost of Goods Sold</a:t>
            </a:r>
            <a:endParaRPr lang="en-CA" dirty="0"/>
          </a:p>
        </p:txBody>
      </p:sp>
      <p:sp>
        <p:nvSpPr>
          <p:cNvPr id="3" name="Content Placeholder 2"/>
          <p:cNvSpPr>
            <a:spLocks noGrp="1"/>
          </p:cNvSpPr>
          <p:nvPr>
            <p:ph idx="1"/>
          </p:nvPr>
        </p:nvSpPr>
        <p:spPr>
          <a:xfrm>
            <a:off x="457200" y="1600200"/>
            <a:ext cx="8229600" cy="2605361"/>
          </a:xfrm>
        </p:spPr>
        <p:txBody>
          <a:bodyPr/>
          <a:lstStyle/>
          <a:p>
            <a:pPr>
              <a:defRPr/>
            </a:pPr>
            <a:r>
              <a:rPr lang="en-US" dirty="0"/>
              <a:t>Calculation of Cost of Goods Sold is only performed at end of period</a:t>
            </a:r>
          </a:p>
          <a:p>
            <a:pPr lvl="1">
              <a:defRPr/>
            </a:pPr>
            <a:r>
              <a:rPr lang="en-US" dirty="0" smtClean="0"/>
              <a:t>Use equation to calculate</a:t>
            </a:r>
          </a:p>
          <a:p>
            <a:pPr lvl="1">
              <a:defRPr/>
            </a:pPr>
            <a:r>
              <a:rPr lang="en-US" dirty="0" smtClean="0"/>
              <a:t>Shown in detail on multiple step income statement</a:t>
            </a:r>
            <a:endParaRPr lang="en-US" dirty="0"/>
          </a:p>
          <a:p>
            <a:endParaRPr lang="en-CA" dirty="0"/>
          </a:p>
        </p:txBody>
      </p:sp>
      <p:pic>
        <p:nvPicPr>
          <p:cNvPr id="6" name="Picture 5"/>
          <p:cNvPicPr>
            <a:picLocks noChangeAspect="1"/>
          </p:cNvPicPr>
          <p:nvPr/>
        </p:nvPicPr>
        <p:blipFill>
          <a:blip r:embed="rId2"/>
          <a:stretch>
            <a:fillRect/>
          </a:stretch>
        </p:blipFill>
        <p:spPr>
          <a:xfrm>
            <a:off x="479215" y="4429252"/>
            <a:ext cx="8125670" cy="936768"/>
          </a:xfrm>
          <a:prstGeom prst="rect">
            <a:avLst/>
          </a:prstGeom>
        </p:spPr>
      </p:pic>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47</a:t>
            </a:fld>
            <a:endParaRPr lang="en-CA">
              <a:cs typeface="Arial" charset="0"/>
            </a:endParaRPr>
          </a:p>
        </p:txBody>
      </p:sp>
    </p:spTree>
    <p:extLst>
      <p:ext uri="{BB962C8B-B14F-4D97-AF65-F5344CB8AC3E}">
        <p14:creationId xmlns:p14="http://schemas.microsoft.com/office/powerpoint/2010/main" val="1791358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pPr eaLnBrk="1" hangingPunct="1">
              <a:defRPr/>
            </a:pPr>
            <a:r>
              <a:rPr lang="en-US" dirty="0" smtClean="0"/>
              <a:t>Calculating Cost of Goods Sold 2</a:t>
            </a:r>
          </a:p>
        </p:txBody>
      </p:sp>
      <p:sp>
        <p:nvSpPr>
          <p:cNvPr id="163843" name="Rectangle 3"/>
          <p:cNvSpPr>
            <a:spLocks noGrp="1" noChangeArrowheads="1"/>
          </p:cNvSpPr>
          <p:nvPr>
            <p:ph idx="1"/>
          </p:nvPr>
        </p:nvSpPr>
        <p:spPr>
          <a:xfrm>
            <a:off x="498764" y="1406236"/>
            <a:ext cx="8229600" cy="4525963"/>
          </a:xfrm>
        </p:spPr>
        <p:txBody>
          <a:bodyPr/>
          <a:lstStyle/>
          <a:p>
            <a:pPr eaLnBrk="1" hangingPunct="1">
              <a:lnSpc>
                <a:spcPct val="90000"/>
              </a:lnSpc>
              <a:defRPr/>
            </a:pPr>
            <a:r>
              <a:rPr lang="en-US" sz="2800" dirty="0" smtClean="0">
                <a:solidFill>
                  <a:srgbClr val="D63710"/>
                </a:solidFill>
              </a:rPr>
              <a:t>Cost of Goods Purchased</a:t>
            </a:r>
          </a:p>
          <a:p>
            <a:pPr lvl="1" eaLnBrk="1" hangingPunct="1">
              <a:lnSpc>
                <a:spcPct val="90000"/>
              </a:lnSpc>
              <a:defRPr/>
            </a:pPr>
            <a:r>
              <a:rPr lang="en-US" sz="2400" dirty="0" smtClean="0"/>
              <a:t>Add Purchases and Freight In</a:t>
            </a:r>
          </a:p>
          <a:p>
            <a:pPr lvl="1" eaLnBrk="1" hangingPunct="1">
              <a:lnSpc>
                <a:spcPct val="90000"/>
              </a:lnSpc>
              <a:defRPr/>
            </a:pPr>
            <a:r>
              <a:rPr lang="en-US" sz="2400" dirty="0" smtClean="0"/>
              <a:t>Subtract Purchase Returns and Allowances and Purchase Discounts</a:t>
            </a:r>
          </a:p>
          <a:p>
            <a:pPr eaLnBrk="1" hangingPunct="1">
              <a:lnSpc>
                <a:spcPct val="90000"/>
              </a:lnSpc>
              <a:defRPr/>
            </a:pPr>
            <a:r>
              <a:rPr lang="en-US" sz="2800" dirty="0" smtClean="0">
                <a:solidFill>
                  <a:srgbClr val="D63710"/>
                </a:solidFill>
              </a:rPr>
              <a:t>Cost of Goods on Hand</a:t>
            </a:r>
          </a:p>
          <a:p>
            <a:pPr lvl="1" eaLnBrk="1" hangingPunct="1">
              <a:lnSpc>
                <a:spcPct val="90000"/>
              </a:lnSpc>
              <a:defRPr/>
            </a:pPr>
            <a:r>
              <a:rPr lang="en-US" sz="2400" dirty="0" smtClean="0"/>
              <a:t>Based on physical count of inventory</a:t>
            </a:r>
          </a:p>
          <a:p>
            <a:pPr lvl="1" eaLnBrk="1" hangingPunct="1">
              <a:lnSpc>
                <a:spcPct val="90000"/>
              </a:lnSpc>
              <a:buFontTx/>
              <a:buNone/>
              <a:defRPr/>
            </a:pPr>
            <a:r>
              <a:rPr lang="en-US" sz="2400" dirty="0" smtClean="0"/>
              <a:t>= Number of units counted x unit cost</a:t>
            </a:r>
          </a:p>
          <a:p>
            <a:pPr eaLnBrk="1" hangingPunct="1">
              <a:lnSpc>
                <a:spcPct val="90000"/>
              </a:lnSpc>
              <a:defRPr/>
            </a:pPr>
            <a:r>
              <a:rPr lang="en-US" sz="2800" dirty="0" smtClean="0">
                <a:solidFill>
                  <a:srgbClr val="D63710"/>
                </a:solidFill>
              </a:rPr>
              <a:t>Cost of Goods Sold</a:t>
            </a:r>
          </a:p>
          <a:p>
            <a:pPr lvl="1" eaLnBrk="1" hangingPunct="1">
              <a:lnSpc>
                <a:spcPct val="90000"/>
              </a:lnSpc>
              <a:buFontTx/>
              <a:buNone/>
              <a:defRPr/>
            </a:pPr>
            <a:r>
              <a:rPr lang="en-US" sz="2400" dirty="0" smtClean="0"/>
              <a:t>= Cost of Goods on Hand at beginning of period + Cost of Goods Purchased – Cost of Goods on Hand at end of period</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48</a:t>
            </a:fld>
            <a:endParaRPr lang="en-CA">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pPr eaLnBrk="1" hangingPunct="1">
              <a:defRPr/>
            </a:pPr>
            <a:r>
              <a:rPr lang="en-US" dirty="0" smtClean="0"/>
              <a:t>Completing the Accounting Cycle</a:t>
            </a:r>
          </a:p>
        </p:txBody>
      </p:sp>
      <p:sp>
        <p:nvSpPr>
          <p:cNvPr id="184323" name="Rectangle 3"/>
          <p:cNvSpPr>
            <a:spLocks noGrp="1" noChangeArrowheads="1"/>
          </p:cNvSpPr>
          <p:nvPr>
            <p:ph idx="1"/>
          </p:nvPr>
        </p:nvSpPr>
        <p:spPr>
          <a:xfrm>
            <a:off x="471055" y="1392382"/>
            <a:ext cx="8229600" cy="4525963"/>
          </a:xfrm>
        </p:spPr>
        <p:txBody>
          <a:bodyPr/>
          <a:lstStyle/>
          <a:p>
            <a:pPr eaLnBrk="1" hangingPunct="1">
              <a:defRPr/>
            </a:pPr>
            <a:r>
              <a:rPr lang="en-US" sz="2800" dirty="0" smtClean="0"/>
              <a:t>Regular closing entries for all purchase and sales discounts, allowances, freight</a:t>
            </a:r>
          </a:p>
          <a:p>
            <a:pPr eaLnBrk="1" hangingPunct="1">
              <a:defRPr/>
            </a:pPr>
            <a:r>
              <a:rPr lang="en-US" sz="2800" dirty="0" smtClean="0"/>
              <a:t>Additional entry is required to close beginning merchandise inventory</a:t>
            </a:r>
          </a:p>
          <a:p>
            <a:pPr lvl="1" eaLnBrk="1" hangingPunct="1">
              <a:buFontTx/>
              <a:buNone/>
              <a:defRPr/>
            </a:pPr>
            <a:r>
              <a:rPr lang="en-US" sz="2400" dirty="0" smtClean="0"/>
              <a:t>	</a:t>
            </a:r>
            <a:r>
              <a:rPr lang="en-US" sz="2400" dirty="0" smtClean="0">
                <a:solidFill>
                  <a:srgbClr val="D63710"/>
                </a:solidFill>
              </a:rPr>
              <a:t>Dr. </a:t>
            </a:r>
            <a:r>
              <a:rPr lang="en-US" sz="2400" dirty="0" smtClean="0"/>
              <a:t>Income summary</a:t>
            </a:r>
            <a:br>
              <a:rPr lang="en-US" sz="2400" dirty="0" smtClean="0"/>
            </a:br>
            <a:r>
              <a:rPr lang="en-US" sz="2400" dirty="0" smtClean="0"/>
              <a:t>	</a:t>
            </a:r>
            <a:r>
              <a:rPr lang="en-US" sz="2400" dirty="0" smtClean="0">
                <a:solidFill>
                  <a:srgbClr val="D63710"/>
                </a:solidFill>
              </a:rPr>
              <a:t>Cr. Merchandise Inventory</a:t>
            </a:r>
          </a:p>
          <a:p>
            <a:pPr eaLnBrk="1" hangingPunct="1">
              <a:defRPr/>
            </a:pPr>
            <a:r>
              <a:rPr lang="en-US" sz="2800" dirty="0" smtClean="0"/>
              <a:t>Another entry is required to establish ending merchandise inventory</a:t>
            </a:r>
          </a:p>
          <a:p>
            <a:pPr lvl="1" eaLnBrk="1" hangingPunct="1">
              <a:buFontTx/>
              <a:buNone/>
              <a:defRPr/>
            </a:pPr>
            <a:r>
              <a:rPr lang="en-US" sz="2400" dirty="0" smtClean="0"/>
              <a:t>	</a:t>
            </a:r>
            <a:r>
              <a:rPr lang="en-US" sz="2400" dirty="0" smtClean="0">
                <a:solidFill>
                  <a:srgbClr val="D63710"/>
                </a:solidFill>
              </a:rPr>
              <a:t>Dr. </a:t>
            </a:r>
            <a:r>
              <a:rPr lang="en-US" sz="2400" dirty="0" smtClean="0"/>
              <a:t>Merchandise Inventory</a:t>
            </a:r>
            <a:br>
              <a:rPr lang="en-US" sz="2400" dirty="0" smtClean="0"/>
            </a:br>
            <a:r>
              <a:rPr lang="en-US" sz="2400" dirty="0" smtClean="0"/>
              <a:t>	</a:t>
            </a:r>
            <a:r>
              <a:rPr lang="en-US" sz="2400" dirty="0" smtClean="0">
                <a:solidFill>
                  <a:srgbClr val="D63710"/>
                </a:solidFill>
              </a:rPr>
              <a:t>Cr. Income summary</a:t>
            </a:r>
          </a:p>
        </p:txBody>
      </p:sp>
      <p:sp>
        <p:nvSpPr>
          <p:cNvPr id="7"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49</a:t>
            </a:fld>
            <a:endParaRPr lang="en-CA">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ctr" eaLnBrk="0" hangingPunct="0"/>
            <a:endParaRPr lang="en-CA"/>
          </a:p>
        </p:txBody>
      </p:sp>
      <p:sp>
        <p:nvSpPr>
          <p:cNvPr id="1945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gn="ctr" eaLnBrk="0" hangingPunct="0"/>
            <a:endParaRPr lang="en-CA"/>
          </a:p>
        </p:txBody>
      </p:sp>
      <p:sp>
        <p:nvSpPr>
          <p:cNvPr id="81926" name="Rectangle 6"/>
          <p:cNvSpPr>
            <a:spLocks noGrp="1" noChangeArrowheads="1"/>
          </p:cNvSpPr>
          <p:nvPr>
            <p:ph type="title"/>
          </p:nvPr>
        </p:nvSpPr>
        <p:spPr/>
        <p:txBody>
          <a:bodyPr/>
          <a:lstStyle/>
          <a:p>
            <a:pPr eaLnBrk="1" hangingPunct="1">
              <a:defRPr/>
            </a:pPr>
            <a:r>
              <a:rPr lang="en-GB" dirty="0" smtClean="0"/>
              <a:t>Merchandising Operations</a:t>
            </a:r>
          </a:p>
        </p:txBody>
      </p:sp>
      <p:sp>
        <p:nvSpPr>
          <p:cNvPr id="81927" name="Rectangle 7"/>
          <p:cNvSpPr>
            <a:spLocks noGrp="1" noChangeArrowheads="1"/>
          </p:cNvSpPr>
          <p:nvPr>
            <p:ph idx="1"/>
          </p:nvPr>
        </p:nvSpPr>
        <p:spPr/>
        <p:txBody>
          <a:bodyPr>
            <a:normAutofit/>
          </a:bodyPr>
          <a:lstStyle/>
          <a:p>
            <a:pPr eaLnBrk="1" hangingPunct="1">
              <a:defRPr/>
            </a:pPr>
            <a:r>
              <a:rPr lang="en-GB" sz="2400" dirty="0" smtClean="0"/>
              <a:t>Purchasing products to resell to customers</a:t>
            </a:r>
          </a:p>
          <a:p>
            <a:pPr eaLnBrk="1" hangingPunct="1">
              <a:defRPr/>
            </a:pPr>
            <a:r>
              <a:rPr lang="en-GB" sz="2400" dirty="0" smtClean="0"/>
              <a:t>Main source of revenue is sale of merchandise</a:t>
            </a:r>
          </a:p>
          <a:p>
            <a:pPr lvl="1" eaLnBrk="1" hangingPunct="1">
              <a:defRPr/>
            </a:pPr>
            <a:r>
              <a:rPr lang="en-GB" sz="2400" dirty="0" smtClean="0"/>
              <a:t>Called Sales Revenue, or simply Sales</a:t>
            </a:r>
          </a:p>
          <a:p>
            <a:pPr eaLnBrk="1" hangingPunct="1">
              <a:defRPr/>
            </a:pPr>
            <a:r>
              <a:rPr lang="en-GB" sz="2400" dirty="0" smtClean="0"/>
              <a:t>Two categories of expenses:</a:t>
            </a:r>
          </a:p>
          <a:p>
            <a:pPr lvl="1" eaLnBrk="1" hangingPunct="1">
              <a:defRPr/>
            </a:pPr>
            <a:r>
              <a:rPr lang="en-GB" sz="2400" dirty="0" smtClean="0">
                <a:solidFill>
                  <a:srgbClr val="D63710"/>
                </a:solidFill>
              </a:rPr>
              <a:t>Cost of Goods Sold: </a:t>
            </a:r>
            <a:r>
              <a:rPr lang="en-GB" sz="2400" dirty="0" smtClean="0"/>
              <a:t>cost of merchandise sold</a:t>
            </a:r>
          </a:p>
          <a:p>
            <a:pPr lvl="1" eaLnBrk="1" hangingPunct="1">
              <a:defRPr/>
            </a:pPr>
            <a:r>
              <a:rPr lang="en-GB" sz="2400" dirty="0" smtClean="0">
                <a:solidFill>
                  <a:srgbClr val="D63710"/>
                </a:solidFill>
              </a:rPr>
              <a:t>Operating expenses: </a:t>
            </a:r>
            <a:r>
              <a:rPr lang="en-GB" sz="2400" dirty="0" smtClean="0"/>
              <a:t>incurred in the process of earning sales revenue</a:t>
            </a:r>
            <a:r>
              <a:rPr lang="en-GB" sz="2400" dirty="0" smtClean="0">
                <a:solidFill>
                  <a:srgbClr val="FFAB2F"/>
                </a:solidFill>
              </a:rPr>
              <a:t> </a:t>
            </a:r>
          </a:p>
          <a:p>
            <a:pPr eaLnBrk="1" hangingPunct="1">
              <a:defRPr/>
            </a:pPr>
            <a:r>
              <a:rPr lang="en-GB" sz="2400" dirty="0" smtClean="0">
                <a:solidFill>
                  <a:srgbClr val="D63710"/>
                </a:solidFill>
              </a:rPr>
              <a:t>Gross profit: </a:t>
            </a:r>
            <a:r>
              <a:rPr lang="en-GB" sz="2400" dirty="0" smtClean="0"/>
              <a:t>difference between Sales Revenue and Cost of Goods Sold</a:t>
            </a:r>
          </a:p>
          <a:p>
            <a:pPr eaLnBrk="1" hangingPunct="1">
              <a:defRPr/>
            </a:pPr>
            <a:endParaRPr lang="en-GB" sz="2400" dirty="0" smtClean="0"/>
          </a:p>
        </p:txBody>
      </p:sp>
      <p:sp>
        <p:nvSpPr>
          <p:cNvPr id="7"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5</a:t>
            </a:fld>
            <a:endParaRPr lang="en-CA">
              <a:cs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p:txBody>
          <a:bodyPr>
            <a:normAutofit/>
          </a:bodyPr>
          <a:lstStyle/>
          <a:p>
            <a:pPr eaLnBrk="1" hangingPunct="1">
              <a:defRPr/>
            </a:pPr>
            <a:r>
              <a:rPr lang="en-US" dirty="0" smtClean="0"/>
              <a:t>Income Measurement Process for a Merchandising Company</a:t>
            </a:r>
          </a:p>
        </p:txBody>
      </p:sp>
      <p:sp>
        <p:nvSpPr>
          <p:cNvPr id="2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6</a:t>
            </a:fld>
            <a:endParaRPr lang="en-CA">
              <a:cs typeface="Arial" charset="0"/>
            </a:endParaRPr>
          </a:p>
        </p:txBody>
      </p:sp>
      <p:pic>
        <p:nvPicPr>
          <p:cNvPr id="2" name="Picture 1"/>
          <p:cNvPicPr>
            <a:picLocks noChangeAspect="1"/>
          </p:cNvPicPr>
          <p:nvPr/>
        </p:nvPicPr>
        <p:blipFill>
          <a:blip r:embed="rId2"/>
          <a:stretch>
            <a:fillRect/>
          </a:stretch>
        </p:blipFill>
        <p:spPr>
          <a:xfrm>
            <a:off x="287527" y="1841501"/>
            <a:ext cx="8628845" cy="29795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ChangeArrowheads="1"/>
          </p:cNvSpPr>
          <p:nvPr>
            <p:ph type="title"/>
          </p:nvPr>
        </p:nvSpPr>
        <p:spPr/>
        <p:txBody>
          <a:bodyPr/>
          <a:lstStyle/>
          <a:p>
            <a:pPr eaLnBrk="1" hangingPunct="1">
              <a:defRPr/>
            </a:pPr>
            <a:r>
              <a:rPr lang="en-GB" smtClean="0"/>
              <a:t>Perpetual Inventory System</a:t>
            </a:r>
          </a:p>
        </p:txBody>
      </p:sp>
      <p:sp>
        <p:nvSpPr>
          <p:cNvPr id="89095" name="Rectangle 7"/>
          <p:cNvSpPr>
            <a:spLocks noGrp="1" noChangeArrowheads="1"/>
          </p:cNvSpPr>
          <p:nvPr>
            <p:ph idx="1"/>
          </p:nvPr>
        </p:nvSpPr>
        <p:spPr/>
        <p:txBody>
          <a:bodyPr/>
          <a:lstStyle/>
          <a:p>
            <a:pPr eaLnBrk="1" hangingPunct="1">
              <a:defRPr/>
            </a:pPr>
            <a:r>
              <a:rPr lang="en-GB" smtClean="0"/>
              <a:t>Maintains detailed records of inventory purchases and sales</a:t>
            </a:r>
          </a:p>
          <a:p>
            <a:pPr eaLnBrk="1" hangingPunct="1">
              <a:defRPr/>
            </a:pPr>
            <a:r>
              <a:rPr lang="en-GB" smtClean="0"/>
              <a:t>Continuously (perpetually) shows quantity and cost of inventory that should be on hand for each item</a:t>
            </a:r>
          </a:p>
          <a:p>
            <a:pPr eaLnBrk="1" hangingPunct="1">
              <a:defRPr/>
            </a:pPr>
            <a:r>
              <a:rPr lang="en-GB" smtClean="0"/>
              <a:t>Cost of Goods Sold is calculated and recorded at the time of each sale</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7</a:t>
            </a:fld>
            <a:endParaRPr lang="en-CA">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US" dirty="0" smtClean="0"/>
              <a:t>Periodic Inventory System</a:t>
            </a:r>
          </a:p>
        </p:txBody>
      </p:sp>
      <p:sp>
        <p:nvSpPr>
          <p:cNvPr id="174083" name="Rectangle 3"/>
          <p:cNvSpPr>
            <a:spLocks noGrp="1" noChangeArrowheads="1"/>
          </p:cNvSpPr>
          <p:nvPr>
            <p:ph idx="1"/>
          </p:nvPr>
        </p:nvSpPr>
        <p:spPr/>
        <p:txBody>
          <a:bodyPr/>
          <a:lstStyle/>
          <a:p>
            <a:pPr eaLnBrk="1" hangingPunct="1">
              <a:defRPr/>
            </a:pPr>
            <a:r>
              <a:rPr lang="en-GB" dirty="0" smtClean="0"/>
              <a:t>Detailed inventory records are not kept throughout the period</a:t>
            </a:r>
          </a:p>
          <a:p>
            <a:pPr eaLnBrk="1" hangingPunct="1">
              <a:defRPr/>
            </a:pPr>
            <a:r>
              <a:rPr lang="en-GB" dirty="0" smtClean="0"/>
              <a:t>Cost of Goods Sold is calculated only at the end of the accounting period (periodically)</a:t>
            </a:r>
          </a:p>
          <a:p>
            <a:pPr eaLnBrk="1" hangingPunct="1">
              <a:defRPr/>
            </a:pPr>
            <a:endParaRPr lang="en-US" dirty="0" smtClean="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8</a:t>
            </a:fld>
            <a:endParaRPr lang="en-C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7293" y="1470903"/>
            <a:ext cx="8246478" cy="4190205"/>
          </a:xfrm>
        </p:spPr>
        <p:txBody>
          <a:bodyPr>
            <a:normAutofit fontScale="70000" lnSpcReduction="20000"/>
          </a:bodyPr>
          <a:lstStyle/>
          <a:p>
            <a:pPr marL="457200" indent="-457200">
              <a:lnSpc>
                <a:spcPct val="120000"/>
              </a:lnSpc>
              <a:buAutoNum type="arabicPeriod"/>
            </a:pPr>
            <a:r>
              <a:rPr lang="en-CA" dirty="0" smtClean="0"/>
              <a:t>Describe the differences between service and merchandising companies.</a:t>
            </a:r>
            <a:endParaRPr lang="en-CA" dirty="0"/>
          </a:p>
          <a:p>
            <a:pPr marL="457200" indent="-457200">
              <a:lnSpc>
                <a:spcPct val="120000"/>
              </a:lnSpc>
              <a:buFont typeface="Arial" charset="0"/>
              <a:buAutoNum type="arabicPeriod"/>
            </a:pPr>
            <a:r>
              <a:rPr lang="en-CA" dirty="0" smtClean="0">
                <a:solidFill>
                  <a:srgbClr val="D63710"/>
                </a:solidFill>
              </a:rPr>
              <a:t>Prepare entries for purchases under a perpetual inventory system.</a:t>
            </a:r>
          </a:p>
          <a:p>
            <a:pPr marL="457200" indent="-457200">
              <a:lnSpc>
                <a:spcPct val="120000"/>
              </a:lnSpc>
              <a:buFont typeface="Arial" charset="0"/>
              <a:buAutoNum type="arabicPeriod"/>
            </a:pPr>
            <a:r>
              <a:rPr lang="en-CA" dirty="0" smtClean="0"/>
              <a:t>Prepare entries for sales under a perpetual inventory system.</a:t>
            </a:r>
            <a:endParaRPr lang="en-CA" dirty="0"/>
          </a:p>
          <a:p>
            <a:pPr marL="457200" indent="-457200">
              <a:lnSpc>
                <a:spcPct val="120000"/>
              </a:lnSpc>
              <a:buFont typeface="Arial" charset="0"/>
              <a:buAutoNum type="arabicPeriod"/>
            </a:pPr>
            <a:r>
              <a:rPr lang="en-CA" dirty="0" smtClean="0"/>
              <a:t>Perform the steps in the accounting cycle for a merchandising company.</a:t>
            </a:r>
            <a:endParaRPr lang="en-CA" dirty="0"/>
          </a:p>
          <a:p>
            <a:pPr marL="457200" indent="-457200">
              <a:lnSpc>
                <a:spcPct val="120000"/>
              </a:lnSpc>
              <a:buFont typeface="Arial" charset="0"/>
              <a:buAutoNum type="arabicPeriod"/>
            </a:pPr>
            <a:r>
              <a:rPr lang="en-CA" dirty="0" smtClean="0"/>
              <a:t>Prepare single-step and multiple-step income statements.</a:t>
            </a:r>
            <a:endParaRPr lang="en-CA" dirty="0"/>
          </a:p>
          <a:p>
            <a:pPr marL="457200" indent="-457200">
              <a:lnSpc>
                <a:spcPct val="120000"/>
              </a:lnSpc>
              <a:buAutoNum type="arabicPeriod"/>
            </a:pPr>
            <a:r>
              <a:rPr lang="en-CA" dirty="0" smtClean="0"/>
              <a:t>Calculate the gross profit margin and profit margin.</a:t>
            </a:r>
          </a:p>
          <a:p>
            <a:pPr marL="457200" indent="-457200">
              <a:lnSpc>
                <a:spcPct val="120000"/>
              </a:lnSpc>
              <a:buAutoNum type="arabicPeriod"/>
            </a:pPr>
            <a:r>
              <a:rPr lang="en-US" dirty="0" smtClean="0"/>
              <a:t>Prepare the entries for purchases under a periodic inventory system and calculate cost of goods sold (Appendix 5A).</a:t>
            </a:r>
            <a:endParaRPr lang="en-CA" dirty="0"/>
          </a:p>
        </p:txBody>
      </p:sp>
      <p:sp>
        <p:nvSpPr>
          <p:cNvPr id="6" name="Title 1"/>
          <p:cNvSpPr>
            <a:spLocks noGrp="1"/>
          </p:cNvSpPr>
          <p:nvPr>
            <p:ph type="title"/>
          </p:nvPr>
        </p:nvSpPr>
        <p:spPr>
          <a:xfrm>
            <a:off x="576594" y="65998"/>
            <a:ext cx="8054788" cy="1017155"/>
          </a:xfrm>
        </p:spPr>
        <p:txBody>
          <a:bodyPr>
            <a:noAutofit/>
          </a:bodyPr>
          <a:lstStyle/>
          <a:p>
            <a:pPr>
              <a:lnSpc>
                <a:spcPts val="4000"/>
              </a:lnSpc>
            </a:pPr>
            <a:r>
              <a:rPr lang="en-CA" sz="2200" dirty="0" smtClean="0"/>
              <a:t>CHAPTER 5: Accounting for Merchandising Operations</a:t>
            </a:r>
            <a:br>
              <a:rPr lang="en-CA" sz="2200" dirty="0" smtClean="0"/>
            </a:br>
            <a:r>
              <a:rPr lang="en-CA" sz="2200" dirty="0" smtClean="0"/>
              <a:t>LEARNING OBJECTIVES</a:t>
            </a:r>
            <a:endParaRPr lang="en-CA" sz="2200" dirty="0"/>
          </a:p>
        </p:txBody>
      </p:sp>
      <p:sp>
        <p:nvSpPr>
          <p:cNvPr id="7" name="Slide Number Placeholder 4"/>
          <p:cNvSpPr>
            <a:spLocks noGrp="1"/>
          </p:cNvSpPr>
          <p:nvPr>
            <p:ph type="sldNum" sz="quarter" idx="12"/>
          </p:nvPr>
        </p:nvSpPr>
        <p:spPr bwMode="auto">
          <a:xfrm>
            <a:off x="6553200" y="6356350"/>
            <a:ext cx="2133600" cy="365125"/>
          </a:xfrm>
          <a:noFill/>
          <a:ln>
            <a:miter lim="800000"/>
            <a:headEnd/>
            <a:tailEnd/>
          </a:ln>
        </p:spPr>
        <p:txBody>
          <a:bodyPr/>
          <a:lstStyle/>
          <a:p>
            <a:fld id="{F969B349-1182-452A-BA7D-353C07C5539A}" type="slidenum">
              <a:rPr lang="en-CA">
                <a:cs typeface="Arial" charset="0"/>
              </a:rPr>
              <a:pPr/>
              <a:t>9</a:t>
            </a:fld>
            <a:endParaRPr lang="en-CA">
              <a:cs typeface="Arial" charset="0"/>
            </a:endParaRPr>
          </a:p>
        </p:txBody>
      </p:sp>
    </p:spTree>
    <p:extLst>
      <p:ext uri="{BB962C8B-B14F-4D97-AF65-F5344CB8AC3E}">
        <p14:creationId xmlns:p14="http://schemas.microsoft.com/office/powerpoint/2010/main" val="1505681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eygandtAP7ce_Vol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WeygandtAP7ce_Vol1_Theme</Template>
  <TotalTime>3626</TotalTime>
  <Words>2007</Words>
  <Application>Microsoft Office PowerPoint</Application>
  <PresentationFormat>On-screen Show (4:3)</PresentationFormat>
  <Paragraphs>317</Paragraphs>
  <Slides>50</Slides>
  <Notes>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WeygandtAP7ce_Vol1_Theme</vt:lpstr>
      <vt:lpstr>PowerPoint Presentation</vt:lpstr>
      <vt:lpstr>Chapter 5:  ACCOUNTING FOR  MERCHANDISING OPERATIONS</vt:lpstr>
      <vt:lpstr>Accounting for Merchandising Operations</vt:lpstr>
      <vt:lpstr>CHAPTER 5: Accounting for Merchandising Operations LEARNING OBJECTIVES</vt:lpstr>
      <vt:lpstr>Merchandising Operations</vt:lpstr>
      <vt:lpstr>Income Measurement Process for a Merchandising Company</vt:lpstr>
      <vt:lpstr>Perpetual Inventory System</vt:lpstr>
      <vt:lpstr>Periodic Inventory System</vt:lpstr>
      <vt:lpstr>CHAPTER 5: Accounting for Merchandising Operations LEARNING OBJECTIVES</vt:lpstr>
      <vt:lpstr>Perpetual Inventory System Recording Merchandise Purchases</vt:lpstr>
      <vt:lpstr>Purchase Invoice</vt:lpstr>
      <vt:lpstr>Recording Merchandise Purchase</vt:lpstr>
      <vt:lpstr>Freight Costs</vt:lpstr>
      <vt:lpstr>Freight Costs </vt:lpstr>
      <vt:lpstr>Freight Cost for Mr. Singh </vt:lpstr>
      <vt:lpstr>Purchase Returns &amp; Allowances</vt:lpstr>
      <vt:lpstr>Purchase Returns &amp; Allowances</vt:lpstr>
      <vt:lpstr>Purchase Returns &amp; Allowances</vt:lpstr>
      <vt:lpstr>Quantity and Purchase Discounts</vt:lpstr>
      <vt:lpstr>Quantity and Purchase Discounts</vt:lpstr>
      <vt:lpstr>PowerPoint Presentation</vt:lpstr>
      <vt:lpstr>Recording Sales of Merchandise</vt:lpstr>
      <vt:lpstr>Purchase Invoice</vt:lpstr>
      <vt:lpstr>PowerPoint Presentation</vt:lpstr>
      <vt:lpstr>Freight Costs</vt:lpstr>
      <vt:lpstr>Sales Returns &amp; Allowances</vt:lpstr>
      <vt:lpstr>Sales Returns &amp; Allowances </vt:lpstr>
      <vt:lpstr>Sales Return &amp; Allowances</vt:lpstr>
      <vt:lpstr>Sales Discounts</vt:lpstr>
      <vt:lpstr>Sales Discount</vt:lpstr>
      <vt:lpstr>Sales Taxes</vt:lpstr>
      <vt:lpstr>CHAPTER 5: Accounting for Merchandising Operations LEARNING OBJECTIVES</vt:lpstr>
      <vt:lpstr>Completing the Accounting Cycle</vt:lpstr>
      <vt:lpstr>Adjusting Entries </vt:lpstr>
      <vt:lpstr>CHAPTER 5: Accounting for Merchandising Operations LEARNING OBJECTIVES</vt:lpstr>
      <vt:lpstr>Merchandising Income Statement</vt:lpstr>
      <vt:lpstr>Single-Step Income Statement</vt:lpstr>
      <vt:lpstr>Multiple-Step Income Statement</vt:lpstr>
      <vt:lpstr>Classified Balance Sheet</vt:lpstr>
      <vt:lpstr>CHAPTER 5: Accounting for Merchandising Operations LEARNING OBJECTIVES</vt:lpstr>
      <vt:lpstr>Using the Information in the Financial Statements</vt:lpstr>
      <vt:lpstr>Using the Information in the Financial Statements 2</vt:lpstr>
      <vt:lpstr>CHAPTER 5: Accounting for Merchandising Operations LEARNING OBJECTIVES</vt:lpstr>
      <vt:lpstr>Appendix 5A: Periodic Inventory System</vt:lpstr>
      <vt:lpstr>Recording Purchases of Merchandise</vt:lpstr>
      <vt:lpstr>Recording Sales of Merchandise</vt:lpstr>
      <vt:lpstr>Calculating Cost of Goods Sold</vt:lpstr>
      <vt:lpstr>Calculating Cost of Goods Sold 2</vt:lpstr>
      <vt:lpstr>Completing the Accounting Cycle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Principles, 4th Cdn Edition</dc:title>
  <dc:creator>Debbie Musil</dc:creator>
  <cp:lastModifiedBy>Brian</cp:lastModifiedBy>
  <cp:revision>199</cp:revision>
  <dcterms:created xsi:type="dcterms:W3CDTF">2004-05-04T03:05:54Z</dcterms:created>
  <dcterms:modified xsi:type="dcterms:W3CDTF">2017-09-27T16:24:35Z</dcterms:modified>
</cp:coreProperties>
</file>