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0"/>
  </p:notesMasterIdLst>
  <p:handoutMasterIdLst>
    <p:handoutMasterId r:id="rId51"/>
  </p:handoutMasterIdLst>
  <p:sldIdLst>
    <p:sldId id="342" r:id="rId2"/>
    <p:sldId id="352" r:id="rId3"/>
    <p:sldId id="315" r:id="rId4"/>
    <p:sldId id="343" r:id="rId5"/>
    <p:sldId id="286" r:id="rId6"/>
    <p:sldId id="316" r:id="rId7"/>
    <p:sldId id="317" r:id="rId8"/>
    <p:sldId id="268" r:id="rId9"/>
    <p:sldId id="363" r:id="rId10"/>
    <p:sldId id="364" r:id="rId11"/>
    <p:sldId id="365" r:id="rId12"/>
    <p:sldId id="366" r:id="rId13"/>
    <p:sldId id="367" r:id="rId14"/>
    <p:sldId id="345" r:id="rId15"/>
    <p:sldId id="318" r:id="rId16"/>
    <p:sldId id="331" r:id="rId17"/>
    <p:sldId id="294" r:id="rId18"/>
    <p:sldId id="355" r:id="rId19"/>
    <p:sldId id="336" r:id="rId20"/>
    <p:sldId id="296" r:id="rId21"/>
    <p:sldId id="356" r:id="rId22"/>
    <p:sldId id="337" r:id="rId23"/>
    <p:sldId id="357" r:id="rId24"/>
    <p:sldId id="359" r:id="rId25"/>
    <p:sldId id="353" r:id="rId26"/>
    <p:sldId id="346" r:id="rId27"/>
    <p:sldId id="322" r:id="rId28"/>
    <p:sldId id="347" r:id="rId29"/>
    <p:sldId id="323" r:id="rId30"/>
    <p:sldId id="325" r:id="rId31"/>
    <p:sldId id="329" r:id="rId32"/>
    <p:sldId id="348" r:id="rId33"/>
    <p:sldId id="326" r:id="rId34"/>
    <p:sldId id="360" r:id="rId35"/>
    <p:sldId id="361" r:id="rId36"/>
    <p:sldId id="362" r:id="rId37"/>
    <p:sldId id="349" r:id="rId38"/>
    <p:sldId id="340" r:id="rId39"/>
    <p:sldId id="327" r:id="rId40"/>
    <p:sldId id="328" r:id="rId41"/>
    <p:sldId id="334" r:id="rId42"/>
    <p:sldId id="350" r:id="rId43"/>
    <p:sldId id="319" r:id="rId44"/>
    <p:sldId id="320" r:id="rId45"/>
    <p:sldId id="344" r:id="rId46"/>
    <p:sldId id="332" r:id="rId47"/>
    <p:sldId id="333" r:id="rId48"/>
    <p:sldId id="351" r:id="rId4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unt Royal" initials="" lastIdx="2" clrIdx="0"/>
  <p:cmAuthor id="1" name="Susan Martha" initials="SM" lastIdx="2" clrIdx="1"/>
  <p:cmAuthor id="2" name="Valerie Kinnear" initials="V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501"/>
    <a:srgbClr val="FFAB2F"/>
    <a:srgbClr val="93BFF9"/>
    <a:srgbClr val="C0C0C0"/>
    <a:srgbClr val="FFFF00"/>
    <a:srgbClr val="000000"/>
    <a:srgbClr val="00FFFF"/>
    <a:srgbClr val="0099FF"/>
    <a:srgbClr val="004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4" autoAdjust="0"/>
    <p:restoredTop sz="94147" autoAdjust="0"/>
  </p:normalViewPr>
  <p:slideViewPr>
    <p:cSldViewPr snapToGrid="0">
      <p:cViewPr varScale="1">
        <p:scale>
          <a:sx n="67" d="100"/>
          <a:sy n="67" d="100"/>
        </p:scale>
        <p:origin x="1220" y="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FE6DE937-F499-4037-AD5D-02C4F1E342AC}" type="slidenum">
              <a:rPr lang="en-US"/>
              <a:pPr>
                <a:defRPr/>
              </a:pPr>
              <a:t>‹#›</a:t>
            </a:fld>
            <a:endParaRPr lang="en-US"/>
          </a:p>
        </p:txBody>
      </p:sp>
    </p:spTree>
    <p:extLst>
      <p:ext uri="{BB962C8B-B14F-4D97-AF65-F5344CB8AC3E}">
        <p14:creationId xmlns:p14="http://schemas.microsoft.com/office/powerpoint/2010/main" val="360615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D1D6880D-8542-4D6C-9121-21500D9DA13B}" type="slidenum">
              <a:rPr lang="en-US"/>
              <a:pPr>
                <a:defRPr/>
              </a:pPr>
              <a:t>‹#›</a:t>
            </a:fld>
            <a:endParaRPr lang="en-US"/>
          </a:p>
        </p:txBody>
      </p:sp>
    </p:spTree>
    <p:extLst>
      <p:ext uri="{BB962C8B-B14F-4D97-AF65-F5344CB8AC3E}">
        <p14:creationId xmlns:p14="http://schemas.microsoft.com/office/powerpoint/2010/main" val="2283826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7999"/>
          </a:xfrm>
          <a:prstGeom prst="rect">
            <a:avLst/>
          </a:prstGeom>
          <a:blipFill rotWithShape="1">
            <a:blip r:embed="rId2"/>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7" name="Rectangle 16"/>
          <p:cNvSpPr/>
          <p:nvPr/>
        </p:nvSpPr>
        <p:spPr>
          <a:xfrm>
            <a:off x="0" y="823491"/>
            <a:ext cx="9143999" cy="3805403"/>
          </a:xfrm>
          <a:prstGeom prst="rect">
            <a:avLst/>
          </a:prstGeom>
          <a:solidFill>
            <a:srgbClr val="9AD6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Rectangle 8"/>
          <p:cNvSpPr/>
          <p:nvPr/>
        </p:nvSpPr>
        <p:spPr>
          <a:xfrm>
            <a:off x="0" y="1030609"/>
            <a:ext cx="9144000" cy="3311539"/>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13" name="Picture 12" descr="WILEY_White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913" y="6106918"/>
            <a:ext cx="1641423" cy="34433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0476" y="568053"/>
            <a:ext cx="3290230" cy="4257945"/>
          </a:xfrm>
          <a:prstGeom prst="rect">
            <a:avLst/>
          </a:prstGeom>
        </p:spPr>
      </p:pic>
      <p:grpSp>
        <p:nvGrpSpPr>
          <p:cNvPr id="18" name="Group 17"/>
          <p:cNvGrpSpPr/>
          <p:nvPr userDrawn="1"/>
        </p:nvGrpSpPr>
        <p:grpSpPr>
          <a:xfrm>
            <a:off x="357745" y="1300470"/>
            <a:ext cx="5246130" cy="2642162"/>
            <a:chOff x="576118" y="1191230"/>
            <a:chExt cx="4846782" cy="2642162"/>
          </a:xfrm>
        </p:grpSpPr>
        <p:sp>
          <p:nvSpPr>
            <p:cNvPr id="19" name="TextBox 18"/>
            <p:cNvSpPr txBox="1"/>
            <p:nvPr userDrawn="1"/>
          </p:nvSpPr>
          <p:spPr>
            <a:xfrm>
              <a:off x="576118" y="1191230"/>
              <a:ext cx="4846782" cy="276999"/>
            </a:xfrm>
            <a:prstGeom prst="rect">
              <a:avLst/>
            </a:prstGeom>
            <a:noFill/>
          </p:spPr>
          <p:txBody>
            <a:bodyPr wrap="square" rtlCol="0">
              <a:spAutoFit/>
            </a:bodyPr>
            <a:lstStyle/>
            <a:p>
              <a:r>
                <a:rPr lang="en-US" sz="1200" b="0" dirty="0">
                  <a:solidFill>
                    <a:srgbClr val="FFFFFF"/>
                  </a:solidFill>
                </a:rPr>
                <a:t>WEYGANDT</a:t>
              </a:r>
              <a:r>
                <a:rPr lang="en-US" sz="1200" b="0" baseline="0" dirty="0">
                  <a:solidFill>
                    <a:srgbClr val="FFFFFF"/>
                  </a:solidFill>
                </a:rPr>
                <a:t> – KIESO - KIMMEL – TRENHOLM – WARREN - NOVAK</a:t>
              </a:r>
              <a:endParaRPr lang="en-US" sz="1200" b="0" dirty="0">
                <a:solidFill>
                  <a:srgbClr val="FFFFFF"/>
                </a:solidFill>
              </a:endParaRPr>
            </a:p>
          </p:txBody>
        </p:sp>
        <p:sp>
          <p:nvSpPr>
            <p:cNvPr id="20" name="TextBox 19"/>
            <p:cNvSpPr txBox="1"/>
            <p:nvPr userDrawn="1"/>
          </p:nvSpPr>
          <p:spPr>
            <a:xfrm>
              <a:off x="576118" y="1551046"/>
              <a:ext cx="4481249" cy="1298817"/>
            </a:xfrm>
            <a:prstGeom prst="rect">
              <a:avLst/>
            </a:prstGeom>
            <a:noFill/>
          </p:spPr>
          <p:txBody>
            <a:bodyPr wrap="square" rtlCol="0">
              <a:spAutoFit/>
            </a:bodyPr>
            <a:lstStyle/>
            <a:p>
              <a:pPr algn="just">
                <a:lnSpc>
                  <a:spcPct val="80000"/>
                </a:lnSpc>
              </a:pPr>
              <a:r>
                <a:rPr lang="en-US" sz="4800" dirty="0">
                  <a:solidFill>
                    <a:srgbClr val="FFFFFF"/>
                  </a:solidFill>
                </a:rPr>
                <a:t>ACCOUNTING</a:t>
              </a:r>
            </a:p>
            <a:p>
              <a:pPr algn="just">
                <a:lnSpc>
                  <a:spcPct val="80000"/>
                </a:lnSpc>
              </a:pPr>
              <a:r>
                <a:rPr lang="en-US" sz="4800" dirty="0">
                  <a:solidFill>
                    <a:srgbClr val="FFFFFF"/>
                  </a:solidFill>
                </a:rPr>
                <a:t>PRINCIPLES</a:t>
              </a:r>
            </a:p>
          </p:txBody>
        </p:sp>
        <p:sp>
          <p:nvSpPr>
            <p:cNvPr id="21" name="TextBox 20"/>
            <p:cNvSpPr txBox="1"/>
            <p:nvPr userDrawn="1"/>
          </p:nvSpPr>
          <p:spPr>
            <a:xfrm>
              <a:off x="576118" y="3461310"/>
              <a:ext cx="4481249" cy="372082"/>
            </a:xfrm>
            <a:prstGeom prst="rect">
              <a:avLst/>
            </a:prstGeom>
            <a:noFill/>
          </p:spPr>
          <p:txBody>
            <a:bodyPr wrap="square" rtlCol="0">
              <a:spAutoFit/>
            </a:bodyPr>
            <a:lstStyle/>
            <a:p>
              <a:r>
                <a:rPr lang="en-US" dirty="0">
                  <a:solidFill>
                    <a:schemeClr val="bg1"/>
                  </a:solidFill>
                </a:rPr>
                <a:t>SEVENTH CANADIAN EDITION</a:t>
              </a:r>
            </a:p>
          </p:txBody>
        </p:sp>
        <p:sp>
          <p:nvSpPr>
            <p:cNvPr id="22" name="TextBox 21"/>
            <p:cNvSpPr txBox="1"/>
            <p:nvPr userDrawn="1"/>
          </p:nvSpPr>
          <p:spPr>
            <a:xfrm>
              <a:off x="595643" y="2906051"/>
              <a:ext cx="2326388" cy="523220"/>
            </a:xfrm>
            <a:prstGeom prst="rect">
              <a:avLst/>
            </a:prstGeom>
            <a:noFill/>
          </p:spPr>
          <p:txBody>
            <a:bodyPr wrap="square" rtlCol="0">
              <a:spAutoFit/>
            </a:bodyPr>
            <a:lstStyle/>
            <a:p>
              <a:r>
                <a:rPr lang="en-US" sz="2800" dirty="0">
                  <a:solidFill>
                    <a:srgbClr val="FFFFFF"/>
                  </a:solidFill>
                </a:rPr>
                <a:t>VOLUME 1</a:t>
              </a:r>
            </a:p>
          </p:txBody>
        </p:sp>
      </p:grpSp>
      <p:sp>
        <p:nvSpPr>
          <p:cNvPr id="23" name="TextBox 22"/>
          <p:cNvSpPr txBox="1"/>
          <p:nvPr userDrawn="1"/>
        </p:nvSpPr>
        <p:spPr>
          <a:xfrm>
            <a:off x="404580" y="4922669"/>
            <a:ext cx="4421420" cy="584776"/>
          </a:xfrm>
          <a:prstGeom prst="rect">
            <a:avLst/>
          </a:prstGeom>
          <a:noFill/>
        </p:spPr>
        <p:txBody>
          <a:bodyPr wrap="square" rtlCol="0">
            <a:spAutoFit/>
          </a:bodyPr>
          <a:lstStyle/>
          <a:p>
            <a:pPr algn="l"/>
            <a:r>
              <a:rPr lang="en-US" sz="1600" dirty="0">
                <a:solidFill>
                  <a:srgbClr val="2D7B8F"/>
                </a:solidFill>
              </a:rPr>
              <a:t>Prepared by Debbie</a:t>
            </a:r>
            <a:r>
              <a:rPr lang="en-US" sz="1600" baseline="0" dirty="0">
                <a:solidFill>
                  <a:srgbClr val="2D7B8F"/>
                </a:solidFill>
              </a:rPr>
              <a:t> Musil, CPA, FCMA</a:t>
            </a:r>
          </a:p>
          <a:p>
            <a:pPr algn="l"/>
            <a:r>
              <a:rPr lang="en-US" sz="1600" baseline="0" dirty="0">
                <a:solidFill>
                  <a:srgbClr val="2D7B8F"/>
                </a:solidFill>
              </a:rPr>
              <a:t>Kwantlen Polytechnic University</a:t>
            </a:r>
            <a:endParaRPr lang="en-US" sz="1600" dirty="0">
              <a:solidFill>
                <a:srgbClr val="2D7B8F"/>
              </a:solidFill>
            </a:endParaRPr>
          </a:p>
        </p:txBody>
      </p:sp>
    </p:spTree>
    <p:extLst>
      <p:ext uri="{BB962C8B-B14F-4D97-AF65-F5344CB8AC3E}">
        <p14:creationId xmlns:p14="http://schemas.microsoft.com/office/powerpoint/2010/main" val="162539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p:cNvSpPr/>
          <p:nvPr/>
        </p:nvSpPr>
        <p:spPr>
          <a:xfrm>
            <a:off x="0" y="0"/>
            <a:ext cx="9144000" cy="685799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p:nvSpPr>
        <p:spPr>
          <a:xfrm>
            <a:off x="0" y="6204222"/>
            <a:ext cx="9144000" cy="653777"/>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D7B8F"/>
              </a:solidFill>
              <a:latin typeface="Arial"/>
            </a:endParaRPr>
          </a:p>
        </p:txBody>
      </p:sp>
      <p:sp>
        <p:nvSpPr>
          <p:cNvPr id="2" name="Title 1"/>
          <p:cNvSpPr>
            <a:spLocks noGrp="1"/>
          </p:cNvSpPr>
          <p:nvPr>
            <p:ph type="title" hasCustomPrompt="1"/>
          </p:nvPr>
        </p:nvSpPr>
        <p:spPr>
          <a:xfrm>
            <a:off x="722313" y="2541934"/>
            <a:ext cx="7772400" cy="818234"/>
          </a:xfrm>
        </p:spPr>
        <p:txBody>
          <a:bodyPr anchor="t">
            <a:noAutofit/>
          </a:bodyPr>
          <a:lstStyle>
            <a:lvl1pPr algn="ctr">
              <a:defRPr sz="4800" b="1" cap="all"/>
            </a:lvl1pPr>
          </a:lstStyle>
          <a:p>
            <a:r>
              <a:rPr lang="en-CA" dirty="0"/>
              <a:t>Chapter #</a:t>
            </a:r>
            <a:endParaRPr lang="en-US" dirty="0"/>
          </a:p>
        </p:txBody>
      </p:sp>
      <p:sp>
        <p:nvSpPr>
          <p:cNvPr id="6" name="Slide Number Placeholder 5"/>
          <p:cNvSpPr>
            <a:spLocks noGrp="1"/>
          </p:cNvSpPr>
          <p:nvPr>
            <p:ph type="sldNum" sz="quarter" idx="12"/>
          </p:nvPr>
        </p:nvSpPr>
        <p:spPr/>
        <p:txBody>
          <a:bodyPr/>
          <a:lstStyle/>
          <a:p>
            <a:pPr>
              <a:defRPr/>
            </a:pPr>
            <a:fld id="{0B35722C-806B-48C1-A035-CFCE67C2E38B}" type="slidenum">
              <a:rPr lang="en-CA" smtClean="0"/>
              <a:pPr>
                <a:defRPr/>
              </a:pPr>
              <a:t>‹#›</a:t>
            </a:fld>
            <a:endParaRPr lang="en-CA"/>
          </a:p>
        </p:txBody>
      </p:sp>
      <p:sp>
        <p:nvSpPr>
          <p:cNvPr id="11" name="Rectangle 10"/>
          <p:cNvSpPr/>
          <p:nvPr/>
        </p:nvSpPr>
        <p:spPr>
          <a:xfrm>
            <a:off x="0" y="1971923"/>
            <a:ext cx="9144000" cy="202284"/>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cxnSp>
        <p:nvCxnSpPr>
          <p:cNvPr id="14" name="Straight Connector 13"/>
          <p:cNvCxnSpPr/>
          <p:nvPr/>
        </p:nvCxnSpPr>
        <p:spPr>
          <a:xfrm>
            <a:off x="2366818" y="4433455"/>
            <a:ext cx="4560455" cy="0"/>
          </a:xfrm>
          <a:prstGeom prst="line">
            <a:avLst/>
          </a:prstGeom>
          <a:ln>
            <a:solidFill>
              <a:srgbClr val="2D7B8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66818" y="4585855"/>
            <a:ext cx="4560455" cy="0"/>
          </a:xfrm>
          <a:prstGeom prst="line">
            <a:avLst/>
          </a:prstGeom>
          <a:ln>
            <a:solidFill>
              <a:srgbClr val="2D7B8F"/>
            </a:solidFill>
          </a:ln>
        </p:spPr>
        <p:style>
          <a:lnRef idx="2">
            <a:schemeClr val="accent1"/>
          </a:lnRef>
          <a:fillRef idx="0">
            <a:schemeClr val="accent1"/>
          </a:fillRef>
          <a:effectRef idx="1">
            <a:schemeClr val="accent1"/>
          </a:effectRef>
          <a:fontRef idx="minor">
            <a:schemeClr val="tx1"/>
          </a:fontRef>
        </p:style>
      </p:cxnSp>
      <p:pic>
        <p:nvPicPr>
          <p:cNvPr id="3" name="Picture 2" descr="Cover Vol1.png"/>
          <p:cNvPicPr>
            <a:picLocks noChangeAspect="1"/>
          </p:cNvPicPr>
          <p:nvPr/>
        </p:nvPicPr>
        <p:blipFill rotWithShape="1">
          <a:blip r:embed="rId2">
            <a:extLst>
              <a:ext uri="{28A0092B-C50C-407E-A947-70E740481C1C}">
                <a14:useLocalDpi xmlns:a14="http://schemas.microsoft.com/office/drawing/2010/main" val="0"/>
              </a:ext>
            </a:extLst>
          </a:blip>
          <a:srcRect t="33006" b="50327"/>
          <a:stretch/>
        </p:blipFill>
        <p:spPr>
          <a:xfrm>
            <a:off x="1" y="0"/>
            <a:ext cx="9144000" cy="1971923"/>
          </a:xfrm>
          <a:prstGeom prst="rect">
            <a:avLst/>
          </a:prstGeom>
        </p:spPr>
      </p:pic>
    </p:spTree>
    <p:extLst>
      <p:ext uri="{BB962C8B-B14F-4D97-AF65-F5344CB8AC3E}">
        <p14:creationId xmlns:p14="http://schemas.microsoft.com/office/powerpoint/2010/main" val="6623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p:nvSpPr>
        <p:spPr>
          <a:xfrm>
            <a:off x="0" y="6204222"/>
            <a:ext cx="9144000" cy="653777"/>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D7B8F"/>
              </a:solidFill>
              <a:latin typeface="Arial"/>
            </a:endParaRPr>
          </a:p>
        </p:txBody>
      </p:sp>
      <p:sp>
        <p:nvSpPr>
          <p:cNvPr id="8" name="Rectangle 7"/>
          <p:cNvSpPr/>
          <p:nvPr/>
        </p:nvSpPr>
        <p:spPr>
          <a:xfrm>
            <a:off x="0" y="0"/>
            <a:ext cx="9144000" cy="1112564"/>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D7B8F"/>
              </a:solidFill>
              <a:latin typeface="Arial"/>
            </a:endParaRPr>
          </a:p>
        </p:txBody>
      </p:sp>
      <p:sp>
        <p:nvSpPr>
          <p:cNvPr id="2" name="Title 1"/>
          <p:cNvSpPr>
            <a:spLocks noGrp="1"/>
          </p:cNvSpPr>
          <p:nvPr>
            <p:ph type="title"/>
          </p:nvPr>
        </p:nvSpPr>
        <p:spPr>
          <a:xfrm>
            <a:off x="457200" y="-28788"/>
            <a:ext cx="8229600" cy="1143000"/>
          </a:xfrm>
        </p:spPr>
        <p:txBody>
          <a:bodyPr>
            <a:normAutofit/>
          </a:bodyPr>
          <a:lstStyle>
            <a:lvl1pPr>
              <a:defRPr sz="32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C4164C5-FEB0-4699-AE29-46BAA2E7FC1D}" type="slidenum">
              <a:rPr lang="en-CA" smtClean="0"/>
              <a:pPr>
                <a:defRPr/>
              </a:pPr>
              <a:t>‹#›</a:t>
            </a:fld>
            <a:endParaRPr lang="en-CA" dirty="0"/>
          </a:p>
        </p:txBody>
      </p:sp>
    </p:spTree>
    <p:extLst>
      <p:ext uri="{BB962C8B-B14F-4D97-AF65-F5344CB8AC3E}">
        <p14:creationId xmlns:p14="http://schemas.microsoft.com/office/powerpoint/2010/main" val="159661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pPr>
              <a:defRPr/>
            </a:pPr>
            <a:r>
              <a:rPr lang="en-CA"/>
              <a:t>Copyright John Wiley &amp; Sons Canada, Ltd.</a:t>
            </a:r>
          </a:p>
        </p:txBody>
      </p:sp>
      <p:sp>
        <p:nvSpPr>
          <p:cNvPr id="4" name="Slide Number Placeholder 3"/>
          <p:cNvSpPr>
            <a:spLocks noGrp="1"/>
          </p:cNvSpPr>
          <p:nvPr>
            <p:ph type="sldNum" sz="quarter" idx="12"/>
          </p:nvPr>
        </p:nvSpPr>
        <p:spPr/>
        <p:txBody>
          <a:bodyPr/>
          <a:lstStyle/>
          <a:p>
            <a:pPr>
              <a:defRPr/>
            </a:pPr>
            <a:fld id="{28294D5F-0BDF-4DCD-B839-FABD1A5015ED}" type="slidenum">
              <a:rPr lang="en-CA" smtClean="0"/>
              <a:pPr>
                <a:defRPr/>
              </a:pPr>
              <a:t>‹#›</a:t>
            </a:fld>
            <a:endParaRPr lang="en-CA"/>
          </a:p>
        </p:txBody>
      </p:sp>
      <p:sp>
        <p:nvSpPr>
          <p:cNvPr id="5" name="Rectangle 4"/>
          <p:cNvSpPr/>
          <p:nvPr/>
        </p:nvSpPr>
        <p:spPr>
          <a:xfrm>
            <a:off x="0" y="11238"/>
            <a:ext cx="9144000" cy="6857999"/>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7" name="TextBox 6"/>
          <p:cNvSpPr txBox="1"/>
          <p:nvPr/>
        </p:nvSpPr>
        <p:spPr>
          <a:xfrm>
            <a:off x="1314915" y="2348745"/>
            <a:ext cx="6608292" cy="313932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FFFFFF"/>
                </a:solidFill>
                <a:latin typeface="Arial" charset="0"/>
                <a:cs typeface="Arial" charset="0"/>
              </a:rPr>
              <a:t>Copyright © 2016 John Wiley &amp; Sons Canada, Ltd.  All rights reserved.  Reproduction or translation of this work beyond that permitted by Access Copyright (The Canadian Copyright Licensing Agency) is unlawful. Requests for further information should be addressed to the Permissions Department, John Wiley &amp; Sons Canada, Ltd. The purchaser may make back-up copies for his or her own use only and not for distribution or resale. The author and the publisher assume no responsibility for errors, omissions, or damages caused by the use of these programs or from the use of the information contained herein.</a:t>
            </a:r>
            <a:endParaRPr lang="en-CA" sz="1800" dirty="0">
              <a:solidFill>
                <a:srgbClr val="FFFFFF"/>
              </a:solidFill>
              <a:latin typeface="Arial" charset="0"/>
              <a:cs typeface="Arial" charset="0"/>
            </a:endParaRPr>
          </a:p>
          <a:p>
            <a:endParaRPr lang="en-US" dirty="0">
              <a:solidFill>
                <a:srgbClr val="FFFFFF"/>
              </a:solidFill>
            </a:endParaRPr>
          </a:p>
        </p:txBody>
      </p:sp>
      <p:sp>
        <p:nvSpPr>
          <p:cNvPr id="9" name="Rectangle 8"/>
          <p:cNvSpPr/>
          <p:nvPr/>
        </p:nvSpPr>
        <p:spPr>
          <a:xfrm>
            <a:off x="0" y="483234"/>
            <a:ext cx="9144000" cy="1112564"/>
          </a:xfrm>
          <a:prstGeom prst="rect">
            <a:avLst/>
          </a:prstGeom>
          <a:solidFill>
            <a:srgbClr val="2D7B8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0" name="Rectangle 9"/>
          <p:cNvSpPr/>
          <p:nvPr/>
        </p:nvSpPr>
        <p:spPr>
          <a:xfrm>
            <a:off x="0" y="1595798"/>
            <a:ext cx="9144000" cy="202284"/>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TextBox 10"/>
          <p:cNvSpPr txBox="1"/>
          <p:nvPr/>
        </p:nvSpPr>
        <p:spPr>
          <a:xfrm>
            <a:off x="1517210" y="573139"/>
            <a:ext cx="6046363" cy="892552"/>
          </a:xfrm>
          <a:prstGeom prst="rect">
            <a:avLst/>
          </a:prstGeom>
          <a:noFill/>
        </p:spPr>
        <p:txBody>
          <a:bodyPr wrap="square" rtlCol="0">
            <a:spAutoFit/>
          </a:bodyPr>
          <a:lstStyle/>
          <a:p>
            <a:pPr algn="ctr"/>
            <a:r>
              <a:rPr lang="en-US" sz="5200" dirty="0">
                <a:solidFill>
                  <a:srgbClr val="FFFFFF"/>
                </a:solidFill>
              </a:rPr>
              <a:t>COPYRIGHT</a:t>
            </a:r>
          </a:p>
        </p:txBody>
      </p:sp>
      <p:pic>
        <p:nvPicPr>
          <p:cNvPr id="12" name="Picture 11" descr="WILEY_White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055084"/>
            <a:ext cx="1641423" cy="344331"/>
          </a:xfrm>
          <a:prstGeom prst="rect">
            <a:avLst/>
          </a:prstGeom>
        </p:spPr>
      </p:pic>
    </p:spTree>
    <p:extLst>
      <p:ext uri="{BB962C8B-B14F-4D97-AF65-F5344CB8AC3E}">
        <p14:creationId xmlns:p14="http://schemas.microsoft.com/office/powerpoint/2010/main" val="199539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a:xfrm>
            <a:off x="6580188" y="6557963"/>
            <a:ext cx="2133600" cy="365125"/>
          </a:xfrm>
        </p:spPr>
        <p:txBody>
          <a:bodyPr/>
          <a:lstStyle>
            <a:lvl1pPr>
              <a:defRPr smtClean="0">
                <a:solidFill>
                  <a:schemeClr val="tx1"/>
                </a:solidFill>
              </a:defRPr>
            </a:lvl1pPr>
          </a:lstStyle>
          <a:p>
            <a:pPr>
              <a:defRPr/>
            </a:pPr>
            <a:fld id="{BF9CC4B2-5918-4E3F-8A0C-EA47FF699A4B}" type="slidenum">
              <a:rPr lang="en-CA"/>
              <a:pPr>
                <a:defRPr/>
              </a:pPr>
              <a:t>‹#›</a:t>
            </a:fld>
            <a:endParaRPr lang="en-CA" dirty="0"/>
          </a:p>
        </p:txBody>
      </p:sp>
      <p:sp>
        <p:nvSpPr>
          <p:cNvPr id="6" name="Footer Placeholder 4"/>
          <p:cNvSpPr>
            <a:spLocks noGrp="1"/>
          </p:cNvSpPr>
          <p:nvPr>
            <p:ph type="ftr" sz="quarter" idx="11"/>
          </p:nvPr>
        </p:nvSpPr>
        <p:spPr>
          <a:xfrm>
            <a:off x="2755900" y="6534150"/>
            <a:ext cx="3517900" cy="365125"/>
          </a:xfrm>
        </p:spPr>
        <p:txBody>
          <a:bodyPr/>
          <a:lstStyle>
            <a:lvl1pPr>
              <a:defRPr>
                <a:solidFill>
                  <a:schemeClr val="bg1">
                    <a:lumMod val="50000"/>
                  </a:schemeClr>
                </a:solidFill>
              </a:defRPr>
            </a:lvl1pPr>
          </a:lstStyle>
          <a:p>
            <a:pPr>
              <a:defRPr/>
            </a:pPr>
            <a:r>
              <a:rPr lang="en-CA"/>
              <a:t>Copyright John Wiley &amp; Sons Canada, Ltd.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1844824"/>
            <a:ext cx="9144000" cy="2016224"/>
          </a:xfrm>
          <a:prstGeom prst="rect">
            <a:avLst/>
          </a:prstGeom>
          <a:solidFill>
            <a:srgbClr val="509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a:endParaRPr>
          </a:p>
        </p:txBody>
      </p:sp>
      <p:pic>
        <p:nvPicPr>
          <p:cNvPr id="8" name="Picture 7" descr="9781118306789.jpg"/>
          <p:cNvPicPr>
            <a:picLocks noChangeAspect="1"/>
          </p:cNvPicPr>
          <p:nvPr userDrawn="1"/>
        </p:nvPicPr>
        <p:blipFill>
          <a:blip r:embed="rId2" cstate="print"/>
          <a:stretch>
            <a:fillRect/>
          </a:stretch>
        </p:blipFill>
        <p:spPr>
          <a:xfrm>
            <a:off x="0" y="1030424"/>
            <a:ext cx="3706890" cy="4797152"/>
          </a:xfrm>
          <a:prstGeom prst="rect">
            <a:avLst/>
          </a:prstGeom>
          <a:ln>
            <a:noFill/>
          </a:ln>
        </p:spPr>
      </p:pic>
      <p:sp>
        <p:nvSpPr>
          <p:cNvPr id="14" name="TextBox 13"/>
          <p:cNvSpPr txBox="1"/>
          <p:nvPr userDrawn="1"/>
        </p:nvSpPr>
        <p:spPr>
          <a:xfrm>
            <a:off x="683568" y="1988840"/>
            <a:ext cx="6984776" cy="1512168"/>
          </a:xfrm>
          <a:prstGeom prst="rect">
            <a:avLst/>
          </a:prstGeom>
          <a:noFill/>
        </p:spPr>
        <p:txBody>
          <a:bodyPr wrap="square" rtlCol="0" anchor="ctr">
            <a:noAutofit/>
          </a:bodyPr>
          <a:lstStyle/>
          <a:p>
            <a:pPr algn="r">
              <a:lnSpc>
                <a:spcPts val="5000"/>
              </a:lnSpc>
            </a:pPr>
            <a:r>
              <a:rPr lang="en-US" sz="5400" dirty="0">
                <a:solidFill>
                  <a:schemeClr val="bg1"/>
                </a:solidFill>
                <a:latin typeface="Franklin Gothic Medium" pitchFamily="34" charset="0"/>
              </a:rPr>
              <a:t>CHAPTER</a:t>
            </a:r>
            <a:endParaRPr lang="en-CA" sz="5400" dirty="0">
              <a:solidFill>
                <a:schemeClr val="bg1"/>
              </a:solidFill>
              <a:latin typeface="Franklin Gothic Medium" pitchFamily="34" charset="0"/>
            </a:endParaRPr>
          </a:p>
        </p:txBody>
      </p:sp>
      <p:sp>
        <p:nvSpPr>
          <p:cNvPr id="7" name="Text Placeholder 8"/>
          <p:cNvSpPr>
            <a:spLocks noGrp="1"/>
          </p:cNvSpPr>
          <p:nvPr>
            <p:ph type="body" sz="quarter" idx="10" hasCustomPrompt="1"/>
          </p:nvPr>
        </p:nvSpPr>
        <p:spPr>
          <a:xfrm>
            <a:off x="7776716" y="2348880"/>
            <a:ext cx="1367284" cy="720080"/>
          </a:xfrm>
        </p:spPr>
        <p:txBody>
          <a:bodyPr>
            <a:noAutofit/>
          </a:bodyPr>
          <a:lstStyle>
            <a:lvl1pPr>
              <a:lnSpc>
                <a:spcPts val="5000"/>
              </a:lnSpc>
              <a:buNone/>
              <a:defRPr sz="5400">
                <a:solidFill>
                  <a:schemeClr val="bg1"/>
                </a:solidFill>
                <a:latin typeface="Franklin Gothic Medium" pitchFamily="34" charset="0"/>
              </a:defRPr>
            </a:lvl1pPr>
            <a:lvl2pPr>
              <a:buNone/>
              <a:defRPr sz="5400">
                <a:latin typeface="Franklin Gothic Medium" pitchFamily="34" charset="0"/>
              </a:defRPr>
            </a:lvl2pPr>
            <a:lvl3pPr>
              <a:buNone/>
              <a:defRPr sz="5400">
                <a:latin typeface="Franklin Gothic Medium" pitchFamily="34" charset="0"/>
              </a:defRPr>
            </a:lvl3pPr>
            <a:lvl4pPr>
              <a:buNone/>
              <a:defRPr sz="5400">
                <a:latin typeface="Franklin Gothic Medium" pitchFamily="34" charset="0"/>
              </a:defRPr>
            </a:lvl4pPr>
            <a:lvl5pPr>
              <a:buNone/>
              <a:defRPr sz="5400">
                <a:latin typeface="Franklin Gothic Medium" pitchFamily="34" charset="0"/>
              </a:defRPr>
            </a:lvl5pPr>
          </a:lstStyle>
          <a:p>
            <a:pPr lvl="0"/>
            <a:r>
              <a:rPr lang="en-US" dirty="0"/>
              <a:t>#</a:t>
            </a:r>
            <a:endParaRPr lang="en-CA" dirty="0"/>
          </a:p>
        </p:txBody>
      </p:sp>
      <p:sp>
        <p:nvSpPr>
          <p:cNvPr id="10" name="Text Placeholder 16"/>
          <p:cNvSpPr>
            <a:spLocks noGrp="1"/>
          </p:cNvSpPr>
          <p:nvPr>
            <p:ph type="body" sz="quarter" idx="11" hasCustomPrompt="1"/>
          </p:nvPr>
        </p:nvSpPr>
        <p:spPr>
          <a:xfrm>
            <a:off x="3707904" y="3068960"/>
            <a:ext cx="5436096" cy="792088"/>
          </a:xfrm>
        </p:spPr>
        <p:txBody>
          <a:bodyPr>
            <a:normAutofit/>
          </a:bodyPr>
          <a:lstStyle>
            <a:lvl1pPr algn="ctr">
              <a:buNone/>
              <a:defRPr sz="3600">
                <a:latin typeface="Franklin Gothic Medium" pitchFamily="34" charset="0"/>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a:t>CHAPTER TITLE</a:t>
            </a:r>
            <a:endParaRPr lang="en-CA" dirty="0"/>
          </a:p>
        </p:txBody>
      </p:sp>
      <p:sp>
        <p:nvSpPr>
          <p:cNvPr id="11" name="Text Placeholder 16"/>
          <p:cNvSpPr>
            <a:spLocks noGrp="1"/>
          </p:cNvSpPr>
          <p:nvPr>
            <p:ph type="body" sz="quarter" idx="12" hasCustomPrompt="1"/>
          </p:nvPr>
        </p:nvSpPr>
        <p:spPr>
          <a:xfrm>
            <a:off x="3707880" y="4437140"/>
            <a:ext cx="5436120" cy="792088"/>
          </a:xfrm>
        </p:spPr>
        <p:txBody>
          <a:bodyPr anchor="ctr">
            <a:noAutofit/>
          </a:bodyPr>
          <a:lstStyle>
            <a:lvl1pPr algn="ctr">
              <a:buNone/>
              <a:defRPr sz="3600">
                <a:latin typeface="Franklin Gothic Medium" pitchFamily="34" charset="0"/>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a:t>Key Topic</a:t>
            </a:r>
            <a:endParaRPr lang="en-CA" dirty="0"/>
          </a:p>
        </p:txBody>
      </p:sp>
      <p:cxnSp>
        <p:nvCxnSpPr>
          <p:cNvPr id="15" name="Straight Connector 14"/>
          <p:cNvCxnSpPr/>
          <p:nvPr userDrawn="1"/>
        </p:nvCxnSpPr>
        <p:spPr>
          <a:xfrm>
            <a:off x="3995920" y="5229250"/>
            <a:ext cx="48246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descr="Cover crop-Leaves.jpg"/>
          <p:cNvPicPr>
            <a:picLocks noChangeAspect="1"/>
          </p:cNvPicPr>
          <p:nvPr userDrawn="1"/>
        </p:nvPicPr>
        <p:blipFill>
          <a:blip r:embed="rId2" cstate="print">
            <a:lum bright="25000" contrast="-25000"/>
          </a:blip>
          <a:srcRect l="9492" r="4274"/>
          <a:stretch>
            <a:fillRect/>
          </a:stretch>
        </p:blipFill>
        <p:spPr>
          <a:xfrm>
            <a:off x="-29577" y="0"/>
            <a:ext cx="9173577" cy="6858000"/>
          </a:xfrm>
          <a:prstGeom prst="rect">
            <a:avLst/>
          </a:prstGeom>
        </p:spPr>
      </p:pic>
      <p:sp>
        <p:nvSpPr>
          <p:cNvPr id="9" name="Rectangle 8"/>
          <p:cNvSpPr/>
          <p:nvPr userDrawn="1"/>
        </p:nvSpPr>
        <p:spPr>
          <a:xfrm>
            <a:off x="-36000" y="1052670"/>
            <a:ext cx="9180000" cy="1656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a:endParaRPr>
          </a:p>
        </p:txBody>
      </p:sp>
      <p:sp>
        <p:nvSpPr>
          <p:cNvPr id="14" name="TextBox 13"/>
          <p:cNvSpPr txBox="1"/>
          <p:nvPr userDrawn="1"/>
        </p:nvSpPr>
        <p:spPr>
          <a:xfrm>
            <a:off x="683460" y="1196690"/>
            <a:ext cx="6768940" cy="1728240"/>
          </a:xfrm>
          <a:prstGeom prst="rect">
            <a:avLst/>
          </a:prstGeom>
          <a:noFill/>
        </p:spPr>
        <p:txBody>
          <a:bodyPr wrap="square" rtlCol="0" anchor="b">
            <a:noAutofit/>
          </a:bodyPr>
          <a:lstStyle/>
          <a:p>
            <a:pPr algn="r">
              <a:lnSpc>
                <a:spcPts val="5000"/>
              </a:lnSpc>
            </a:pPr>
            <a:r>
              <a:rPr lang="en-US" sz="5400" dirty="0">
                <a:solidFill>
                  <a:schemeClr val="bg1"/>
                </a:solidFill>
                <a:latin typeface="Franklin Gothic Medium" pitchFamily="34" charset="0"/>
              </a:rPr>
              <a:t>CHAPTER</a:t>
            </a:r>
            <a:endParaRPr lang="en-CA" sz="5400" dirty="0">
              <a:solidFill>
                <a:schemeClr val="bg1"/>
              </a:solidFill>
              <a:latin typeface="Franklin Gothic Medium" pitchFamily="34" charset="0"/>
            </a:endParaRPr>
          </a:p>
        </p:txBody>
      </p:sp>
      <p:sp>
        <p:nvSpPr>
          <p:cNvPr id="7" name="Text Placeholder 8"/>
          <p:cNvSpPr>
            <a:spLocks noGrp="1"/>
          </p:cNvSpPr>
          <p:nvPr>
            <p:ph type="body" sz="quarter" idx="10" hasCustomPrompt="1"/>
          </p:nvPr>
        </p:nvSpPr>
        <p:spPr>
          <a:xfrm>
            <a:off x="7164360" y="1988800"/>
            <a:ext cx="1367284" cy="936130"/>
          </a:xfrm>
        </p:spPr>
        <p:txBody>
          <a:bodyPr anchor="b">
            <a:noAutofit/>
          </a:bodyPr>
          <a:lstStyle>
            <a:lvl1pPr algn="ctr">
              <a:lnSpc>
                <a:spcPts val="5000"/>
              </a:lnSpc>
              <a:buNone/>
              <a:defRPr sz="5400">
                <a:solidFill>
                  <a:schemeClr val="bg1"/>
                </a:solidFill>
                <a:latin typeface="Franklin Gothic Medium" pitchFamily="34" charset="0"/>
              </a:defRPr>
            </a:lvl1pPr>
            <a:lvl2pPr>
              <a:buNone/>
              <a:defRPr sz="5400">
                <a:latin typeface="Franklin Gothic Medium" pitchFamily="34" charset="0"/>
              </a:defRPr>
            </a:lvl2pPr>
            <a:lvl3pPr>
              <a:buNone/>
              <a:defRPr sz="5400">
                <a:latin typeface="Franklin Gothic Medium" pitchFamily="34" charset="0"/>
              </a:defRPr>
            </a:lvl3pPr>
            <a:lvl4pPr>
              <a:buNone/>
              <a:defRPr sz="5400">
                <a:latin typeface="Franklin Gothic Medium" pitchFamily="34" charset="0"/>
              </a:defRPr>
            </a:lvl4pPr>
            <a:lvl5pPr>
              <a:buNone/>
              <a:defRPr sz="5400">
                <a:latin typeface="Franklin Gothic Medium" pitchFamily="34" charset="0"/>
              </a:defRPr>
            </a:lvl5pPr>
          </a:lstStyle>
          <a:p>
            <a:pPr lvl="0"/>
            <a:r>
              <a:rPr lang="en-CA" dirty="0"/>
              <a:t>#</a:t>
            </a:r>
          </a:p>
        </p:txBody>
      </p:sp>
      <p:sp>
        <p:nvSpPr>
          <p:cNvPr id="10" name="Text Placeholder 16"/>
          <p:cNvSpPr>
            <a:spLocks noGrp="1"/>
          </p:cNvSpPr>
          <p:nvPr>
            <p:ph type="body" sz="quarter" idx="11" hasCustomPrompt="1"/>
          </p:nvPr>
        </p:nvSpPr>
        <p:spPr>
          <a:xfrm>
            <a:off x="2411700" y="2708900"/>
            <a:ext cx="6120850" cy="792088"/>
          </a:xfrm>
        </p:spPr>
        <p:txBody>
          <a:bodyPr>
            <a:noAutofit/>
          </a:bodyPr>
          <a:lstStyle>
            <a:lvl1pPr algn="r">
              <a:buNone/>
              <a:defRPr sz="3600">
                <a:latin typeface="Franklin Gothic Medium" pitchFamily="34" charset="0"/>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a:t>CHAPTER TITLE</a:t>
            </a:r>
            <a:endParaRPr lang="en-CA" dirty="0"/>
          </a:p>
        </p:txBody>
      </p:sp>
      <p:sp>
        <p:nvSpPr>
          <p:cNvPr id="15" name="Text Placeholder 16"/>
          <p:cNvSpPr>
            <a:spLocks noGrp="1"/>
          </p:cNvSpPr>
          <p:nvPr>
            <p:ph type="body" sz="quarter" idx="12" hasCustomPrompt="1"/>
          </p:nvPr>
        </p:nvSpPr>
        <p:spPr>
          <a:xfrm>
            <a:off x="1511575" y="4653170"/>
            <a:ext cx="6120850" cy="792088"/>
          </a:xfrm>
        </p:spPr>
        <p:txBody>
          <a:bodyPr anchor="ctr">
            <a:noAutofit/>
          </a:bodyPr>
          <a:lstStyle>
            <a:lvl1pPr algn="ctr">
              <a:buNone/>
              <a:defRPr sz="3600">
                <a:latin typeface="Franklin Gothic Medium" pitchFamily="34" charset="0"/>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a:t>Key Topic</a:t>
            </a:r>
            <a:endParaRPr lang="en-CA" dirty="0"/>
          </a:p>
        </p:txBody>
      </p:sp>
      <p:cxnSp>
        <p:nvCxnSpPr>
          <p:cNvPr id="16" name="Straight Connector 15"/>
          <p:cNvCxnSpPr/>
          <p:nvPr userDrawn="1"/>
        </p:nvCxnSpPr>
        <p:spPr>
          <a:xfrm>
            <a:off x="2087655" y="5445280"/>
            <a:ext cx="4968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descr="Cover crop-Leaves.jpg"/>
          <p:cNvPicPr>
            <a:picLocks noChangeAspect="1"/>
          </p:cNvPicPr>
          <p:nvPr userDrawn="1"/>
        </p:nvPicPr>
        <p:blipFill>
          <a:blip r:embed="rId2" cstate="print">
            <a:lum bright="25000" contrast="-25000"/>
          </a:blip>
          <a:srcRect l="9492" r="4274"/>
          <a:stretch>
            <a:fillRect/>
          </a:stretch>
        </p:blipFill>
        <p:spPr>
          <a:xfrm>
            <a:off x="-29577" y="0"/>
            <a:ext cx="9173577" cy="6858000"/>
          </a:xfrm>
          <a:prstGeom prst="rect">
            <a:avLst/>
          </a:prstGeom>
        </p:spPr>
      </p:pic>
      <p:sp>
        <p:nvSpPr>
          <p:cNvPr id="9" name="Rectangle 8"/>
          <p:cNvSpPr/>
          <p:nvPr userDrawn="1"/>
        </p:nvSpPr>
        <p:spPr>
          <a:xfrm>
            <a:off x="-36000" y="1412720"/>
            <a:ext cx="9180000" cy="2016224"/>
          </a:xfrm>
          <a:prstGeom prst="rect">
            <a:avLst/>
          </a:prstGeom>
          <a:solidFill>
            <a:srgbClr val="509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a:endParaRPr>
          </a:p>
        </p:txBody>
      </p:sp>
      <p:sp>
        <p:nvSpPr>
          <p:cNvPr id="14" name="TextBox 13"/>
          <p:cNvSpPr txBox="1"/>
          <p:nvPr userDrawn="1"/>
        </p:nvSpPr>
        <p:spPr>
          <a:xfrm>
            <a:off x="683568" y="1412776"/>
            <a:ext cx="6984776" cy="1800200"/>
          </a:xfrm>
          <a:prstGeom prst="rect">
            <a:avLst/>
          </a:prstGeom>
          <a:noFill/>
        </p:spPr>
        <p:txBody>
          <a:bodyPr wrap="square" rtlCol="0" anchor="ctr">
            <a:noAutofit/>
          </a:bodyPr>
          <a:lstStyle/>
          <a:p>
            <a:pPr algn="ctr">
              <a:lnSpc>
                <a:spcPts val="5000"/>
              </a:lnSpc>
            </a:pPr>
            <a:r>
              <a:rPr lang="en-US" sz="5400" dirty="0">
                <a:solidFill>
                  <a:schemeClr val="bg1"/>
                </a:solidFill>
                <a:latin typeface="Franklin Gothic Medium" pitchFamily="34" charset="0"/>
              </a:rPr>
              <a:t>CHAPTER</a:t>
            </a:r>
            <a:endParaRPr lang="en-CA" sz="5400" dirty="0">
              <a:solidFill>
                <a:schemeClr val="bg1"/>
              </a:solidFill>
              <a:latin typeface="Franklin Gothic Medium" pitchFamily="34" charset="0"/>
            </a:endParaRPr>
          </a:p>
        </p:txBody>
      </p:sp>
      <p:sp>
        <p:nvSpPr>
          <p:cNvPr id="7" name="Text Placeholder 8"/>
          <p:cNvSpPr>
            <a:spLocks noGrp="1"/>
          </p:cNvSpPr>
          <p:nvPr>
            <p:ph type="body" sz="quarter" idx="10" hasCustomPrompt="1"/>
          </p:nvPr>
        </p:nvSpPr>
        <p:spPr>
          <a:xfrm>
            <a:off x="5724128" y="1412776"/>
            <a:ext cx="1367284" cy="1872208"/>
          </a:xfrm>
        </p:spPr>
        <p:txBody>
          <a:bodyPr anchor="ctr">
            <a:noAutofit/>
          </a:bodyPr>
          <a:lstStyle>
            <a:lvl1pPr>
              <a:lnSpc>
                <a:spcPts val="5000"/>
              </a:lnSpc>
              <a:buNone/>
              <a:defRPr sz="5400">
                <a:solidFill>
                  <a:schemeClr val="bg1"/>
                </a:solidFill>
                <a:latin typeface="Franklin Gothic Medium" pitchFamily="34" charset="0"/>
              </a:defRPr>
            </a:lvl1pPr>
            <a:lvl2pPr>
              <a:buNone/>
              <a:defRPr sz="5400">
                <a:latin typeface="Franklin Gothic Medium" pitchFamily="34" charset="0"/>
              </a:defRPr>
            </a:lvl2pPr>
            <a:lvl3pPr>
              <a:buNone/>
              <a:defRPr sz="5400">
                <a:latin typeface="Franklin Gothic Medium" pitchFamily="34" charset="0"/>
              </a:defRPr>
            </a:lvl3pPr>
            <a:lvl4pPr>
              <a:buNone/>
              <a:defRPr sz="5400">
                <a:latin typeface="Franklin Gothic Medium" pitchFamily="34" charset="0"/>
              </a:defRPr>
            </a:lvl4pPr>
            <a:lvl5pPr>
              <a:buNone/>
              <a:defRPr sz="5400">
                <a:latin typeface="Franklin Gothic Medium" pitchFamily="34" charset="0"/>
              </a:defRPr>
            </a:lvl5pPr>
          </a:lstStyle>
          <a:p>
            <a:pPr lvl="0"/>
            <a:r>
              <a:rPr lang="en-US" dirty="0"/>
              <a:t>#</a:t>
            </a:r>
            <a:endParaRPr lang="en-CA" dirty="0"/>
          </a:p>
        </p:txBody>
      </p:sp>
      <p:sp>
        <p:nvSpPr>
          <p:cNvPr id="10" name="Text Placeholder 16"/>
          <p:cNvSpPr>
            <a:spLocks noGrp="1"/>
          </p:cNvSpPr>
          <p:nvPr>
            <p:ph type="body" sz="quarter" idx="11" hasCustomPrompt="1"/>
          </p:nvPr>
        </p:nvSpPr>
        <p:spPr>
          <a:xfrm>
            <a:off x="0" y="2636912"/>
            <a:ext cx="9144000" cy="792088"/>
          </a:xfrm>
        </p:spPr>
        <p:txBody>
          <a:bodyPr anchor="ctr">
            <a:noAutofit/>
          </a:bodyPr>
          <a:lstStyle>
            <a:lvl1pPr algn="ctr">
              <a:buNone/>
              <a:defRPr sz="3600">
                <a:latin typeface="Franklin Gothic Medium" pitchFamily="34" charset="0"/>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a:t>CHAPTER TITLE</a:t>
            </a:r>
            <a:endParaRPr lang="en-CA" dirty="0"/>
          </a:p>
        </p:txBody>
      </p:sp>
      <p:sp>
        <p:nvSpPr>
          <p:cNvPr id="8" name="Text Placeholder 16"/>
          <p:cNvSpPr>
            <a:spLocks noGrp="1"/>
          </p:cNvSpPr>
          <p:nvPr>
            <p:ph type="body" sz="quarter" idx="12" hasCustomPrompt="1"/>
          </p:nvPr>
        </p:nvSpPr>
        <p:spPr>
          <a:xfrm>
            <a:off x="1511575" y="4653170"/>
            <a:ext cx="6120850" cy="792088"/>
          </a:xfrm>
        </p:spPr>
        <p:txBody>
          <a:bodyPr anchor="ctr">
            <a:noAutofit/>
          </a:bodyPr>
          <a:lstStyle>
            <a:lvl1pPr algn="ctr">
              <a:buNone/>
              <a:defRPr sz="3600">
                <a:latin typeface="Franklin Gothic Medium" pitchFamily="34" charset="0"/>
              </a:defRPr>
            </a:lvl1pPr>
            <a:lvl2pPr>
              <a:buNone/>
              <a:defRPr sz="4000">
                <a:latin typeface="Franklin Gothic Medium" pitchFamily="34" charset="0"/>
              </a:defRPr>
            </a:lvl2pPr>
            <a:lvl3pPr>
              <a:buNone/>
              <a:defRPr sz="4000">
                <a:latin typeface="Franklin Gothic Medium" pitchFamily="34" charset="0"/>
              </a:defRPr>
            </a:lvl3pPr>
            <a:lvl4pPr>
              <a:buNone/>
              <a:defRPr sz="4000">
                <a:latin typeface="Franklin Gothic Medium" pitchFamily="34" charset="0"/>
              </a:defRPr>
            </a:lvl4pPr>
            <a:lvl5pPr>
              <a:buNone/>
              <a:defRPr sz="4000">
                <a:latin typeface="Franklin Gothic Medium" pitchFamily="34" charset="0"/>
              </a:defRPr>
            </a:lvl5pPr>
          </a:lstStyle>
          <a:p>
            <a:pPr lvl="0"/>
            <a:r>
              <a:rPr lang="en-US" dirty="0"/>
              <a:t>Key Topic</a:t>
            </a:r>
            <a:endParaRPr lang="en-CA" dirty="0"/>
          </a:p>
        </p:txBody>
      </p:sp>
      <p:cxnSp>
        <p:nvCxnSpPr>
          <p:cNvPr id="15" name="Straight Connector 14"/>
          <p:cNvCxnSpPr/>
          <p:nvPr userDrawn="1"/>
        </p:nvCxnSpPr>
        <p:spPr>
          <a:xfrm>
            <a:off x="2087655" y="5445280"/>
            <a:ext cx="49686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84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pPr>
              <a:defRPr/>
            </a:pPr>
            <a:r>
              <a:rPr lang="en-CA"/>
              <a:t>Copyright John Wiley &amp; Sons Canada, Ltd.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pPr>
              <a:defRPr/>
            </a:pPr>
            <a:fld id="{0B35722C-806B-48C1-A035-CFCE67C2E38B}" type="slidenum">
              <a:rPr lang="en-CA" smtClean="0"/>
              <a:pPr>
                <a:defRPr/>
              </a:pPr>
              <a:t>‹#›</a:t>
            </a:fld>
            <a:endParaRPr lang="en-CA"/>
          </a:p>
        </p:txBody>
      </p:sp>
    </p:spTree>
    <p:extLst>
      <p:ext uri="{BB962C8B-B14F-4D97-AF65-F5344CB8AC3E}">
        <p14:creationId xmlns:p14="http://schemas.microsoft.com/office/powerpoint/2010/main" val="5615500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686" r:id="rId6"/>
    <p:sldLayoutId id="2147483687" r:id="rId7"/>
    <p:sldLayoutId id="2147483688" r:id="rId8"/>
    <p:sldLayoutId id="2147483707" r:id="rId9"/>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17.emf"/><Relationship Id="rId5" Type="http://schemas.openxmlformats.org/officeDocument/2006/relationships/oleObject" Target="../embeddings/oleObject8.bin"/><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oleObject" Target="../embeddings/oleObject11.bin"/><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7.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t>Recording Sales Returns &amp; Allowances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10</a:t>
            </a:fld>
            <a:endParaRPr lang="en-CA">
              <a:cs typeface="Arial" charset="0"/>
            </a:endParaRPr>
          </a:p>
        </p:txBody>
      </p:sp>
      <p:graphicFrame>
        <p:nvGraphicFramePr>
          <p:cNvPr id="9" name="Object 4">
            <a:extLst>
              <a:ext uri="{FF2B5EF4-FFF2-40B4-BE49-F238E27FC236}">
                <a16:creationId xmlns:a16="http://schemas.microsoft.com/office/drawing/2014/main" id="{CAB8AEAE-5C33-46BC-A297-8ED74FCD3AFE}"/>
              </a:ext>
            </a:extLst>
          </p:cNvPr>
          <p:cNvGraphicFramePr>
            <a:graphicFrameLocks noChangeAspect="1"/>
          </p:cNvGraphicFramePr>
          <p:nvPr>
            <p:extLst>
              <p:ext uri="{D42A27DB-BD31-4B8C-83A1-F6EECF244321}">
                <p14:modId xmlns:p14="http://schemas.microsoft.com/office/powerpoint/2010/main" val="1658578451"/>
              </p:ext>
            </p:extLst>
          </p:nvPr>
        </p:nvGraphicFramePr>
        <p:xfrm>
          <a:off x="762000" y="1798637"/>
          <a:ext cx="7924800" cy="1655763"/>
        </p:xfrm>
        <a:graphic>
          <a:graphicData uri="http://schemas.openxmlformats.org/presentationml/2006/ole">
            <mc:AlternateContent xmlns:mc="http://schemas.openxmlformats.org/markup-compatibility/2006">
              <mc:Choice xmlns:v="urn:schemas-microsoft-com:vml" Requires="v">
                <p:oleObj spid="_x0000_s9220" name="Worksheet" r:id="rId3" imgW="3934313" imgH="819447" progId="Excel.Sheet.8">
                  <p:embed/>
                </p:oleObj>
              </mc:Choice>
              <mc:Fallback>
                <p:oleObj name="Worksheet" r:id="rId3" imgW="3934313" imgH="819447" progId="Excel.Sheet.8">
                  <p:embed/>
                  <p:pic>
                    <p:nvPicPr>
                      <p:cNvPr id="12292" name="Object 4">
                        <a:extLst>
                          <a:ext uri="{FF2B5EF4-FFF2-40B4-BE49-F238E27FC236}">
                            <a16:creationId xmlns:a16="http://schemas.microsoft.com/office/drawing/2014/main" id="{E3B1958A-DA51-49CC-B75F-5D9E116F5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98637"/>
                        <a:ext cx="7924800"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a:extLst>
              <a:ext uri="{FF2B5EF4-FFF2-40B4-BE49-F238E27FC236}">
                <a16:creationId xmlns:a16="http://schemas.microsoft.com/office/drawing/2014/main" id="{A0E2911B-8D0C-4D22-98DB-A028F0ACA631}"/>
              </a:ext>
            </a:extLst>
          </p:cNvPr>
          <p:cNvSpPr>
            <a:spLocks noChangeArrowheads="1"/>
          </p:cNvSpPr>
          <p:nvPr/>
        </p:nvSpPr>
        <p:spPr bwMode="auto">
          <a:xfrm>
            <a:off x="1028700" y="3810000"/>
            <a:ext cx="7391400" cy="1809750"/>
          </a:xfrm>
          <a:prstGeom prst="rect">
            <a:avLst/>
          </a:prstGeom>
          <a:solidFill>
            <a:srgbClr val="FEFFC5"/>
          </a:solidFill>
          <a:ln w="12700">
            <a:solidFill>
              <a:schemeClr val="bg1"/>
            </a:solidFill>
            <a:miter lim="800000"/>
            <a:headEnd/>
            <a:tailEnd/>
          </a:ln>
          <a:effectLst>
            <a:prstShdw prst="shdw17" dist="17961" dir="2700000">
              <a:schemeClr val="bg1">
                <a:gamma/>
                <a:shade val="60000"/>
                <a:invGamma/>
              </a:schemeClr>
            </a:prstShdw>
          </a:effectLst>
        </p:spPr>
        <p:txBody>
          <a:bodyPr lIns="90488" tIns="44450" rIns="90488" bIns="44450">
            <a:spAutoFit/>
          </a:bodyPr>
          <a:lstStyle/>
          <a:p>
            <a:pPr algn="ctr">
              <a:defRPr/>
            </a:pPr>
            <a:r>
              <a:rPr lang="en-GB" altLang="en-US" sz="2800" dirty="0">
                <a:latin typeface="Times New Roman" pitchFamily="18" charset="0"/>
              </a:rPr>
              <a:t>The normal balance of Sales Returns and Allowances is a </a:t>
            </a:r>
            <a:r>
              <a:rPr lang="en-GB" altLang="en-US" sz="2800" dirty="0">
                <a:solidFill>
                  <a:srgbClr val="98001A"/>
                </a:solidFill>
                <a:latin typeface="Times New Roman" pitchFamily="18" charset="0"/>
              </a:rPr>
              <a:t>debit</a:t>
            </a:r>
            <a:r>
              <a:rPr lang="en-GB" altLang="en-US" sz="2800" dirty="0">
                <a:latin typeface="Times New Roman" pitchFamily="18" charset="0"/>
              </a:rPr>
              <a:t>. Sales Returns and Allowances is a </a:t>
            </a:r>
            <a:r>
              <a:rPr lang="en-GB" altLang="en-US" sz="2800" dirty="0">
                <a:solidFill>
                  <a:srgbClr val="A90A06"/>
                </a:solidFill>
                <a:latin typeface="Times New Roman" pitchFamily="18" charset="0"/>
              </a:rPr>
              <a:t>contra revenue </a:t>
            </a:r>
            <a:r>
              <a:rPr lang="en-GB" altLang="en-US" sz="2800" dirty="0">
                <a:solidFill>
                  <a:srgbClr val="98001A"/>
                </a:solidFill>
                <a:latin typeface="Times New Roman" pitchFamily="18" charset="0"/>
              </a:rPr>
              <a:t>account</a:t>
            </a:r>
            <a:r>
              <a:rPr lang="en-GB" altLang="en-US" sz="2800" dirty="0">
                <a:solidFill>
                  <a:srgbClr val="A90A06"/>
                </a:solidFill>
                <a:latin typeface="Times New Roman" pitchFamily="18" charset="0"/>
              </a:rPr>
              <a:t> </a:t>
            </a:r>
            <a:r>
              <a:rPr lang="en-GB" altLang="en-US" sz="2800" dirty="0">
                <a:latin typeface="Times New Roman" pitchFamily="18" charset="0"/>
              </a:rPr>
              <a:t>to the Sales account. </a:t>
            </a:r>
          </a:p>
        </p:txBody>
      </p:sp>
    </p:spTree>
    <p:extLst>
      <p:ext uri="{BB962C8B-B14F-4D97-AF65-F5344CB8AC3E}">
        <p14:creationId xmlns:p14="http://schemas.microsoft.com/office/powerpoint/2010/main" val="10558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t>Purchase of Merchandise </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11</a:t>
            </a:fld>
            <a:endParaRPr lang="en-CA">
              <a:cs typeface="Arial" charset="0"/>
            </a:endParaRPr>
          </a:p>
        </p:txBody>
      </p:sp>
      <p:graphicFrame>
        <p:nvGraphicFramePr>
          <p:cNvPr id="6" name="Object 4">
            <a:extLst>
              <a:ext uri="{FF2B5EF4-FFF2-40B4-BE49-F238E27FC236}">
                <a16:creationId xmlns:a16="http://schemas.microsoft.com/office/drawing/2014/main" id="{C8B8DAE9-8A94-4E3C-9D02-313515DD2973}"/>
              </a:ext>
            </a:extLst>
          </p:cNvPr>
          <p:cNvGraphicFramePr>
            <a:graphicFrameLocks noChangeAspect="1"/>
          </p:cNvGraphicFramePr>
          <p:nvPr>
            <p:extLst>
              <p:ext uri="{D42A27DB-BD31-4B8C-83A1-F6EECF244321}">
                <p14:modId xmlns:p14="http://schemas.microsoft.com/office/powerpoint/2010/main" val="2848083357"/>
              </p:ext>
            </p:extLst>
          </p:nvPr>
        </p:nvGraphicFramePr>
        <p:xfrm>
          <a:off x="495300" y="1407212"/>
          <a:ext cx="8458200" cy="2109788"/>
        </p:xfrm>
        <a:graphic>
          <a:graphicData uri="http://schemas.openxmlformats.org/presentationml/2006/ole">
            <mc:AlternateContent xmlns:mc="http://schemas.openxmlformats.org/markup-compatibility/2006">
              <mc:Choice xmlns:v="urn:schemas-microsoft-com:vml" Requires="v">
                <p:oleObj spid="_x0000_s10243" name="Worksheet" r:id="rId3" imgW="3934054" imgH="981456" progId="Excel.Sheet.8">
                  <p:embed/>
                </p:oleObj>
              </mc:Choice>
              <mc:Fallback>
                <p:oleObj name="Worksheet" r:id="rId3" imgW="3934054" imgH="981456" progId="Excel.Sheet.8">
                  <p:embed/>
                  <p:pic>
                    <p:nvPicPr>
                      <p:cNvPr id="13316" name="Object 4">
                        <a:extLst>
                          <a:ext uri="{FF2B5EF4-FFF2-40B4-BE49-F238E27FC236}">
                            <a16:creationId xmlns:a16="http://schemas.microsoft.com/office/drawing/2014/main" id="{8AEC79BE-5071-4546-B022-0C82B7691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407212"/>
                        <a:ext cx="8458200" cy="210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3">
            <a:extLst>
              <a:ext uri="{FF2B5EF4-FFF2-40B4-BE49-F238E27FC236}">
                <a16:creationId xmlns:a16="http://schemas.microsoft.com/office/drawing/2014/main" id="{9979FC55-637F-4409-B4D1-444D9B5BD65A}"/>
              </a:ext>
            </a:extLst>
          </p:cNvPr>
          <p:cNvSpPr>
            <a:spLocks noChangeArrowheads="1"/>
          </p:cNvSpPr>
          <p:nvPr/>
        </p:nvSpPr>
        <p:spPr bwMode="auto">
          <a:xfrm>
            <a:off x="1228725" y="4031800"/>
            <a:ext cx="7239000" cy="1809750"/>
          </a:xfrm>
          <a:prstGeom prst="rect">
            <a:avLst/>
          </a:prstGeom>
          <a:solidFill>
            <a:srgbClr val="FDFFC1"/>
          </a:solidFill>
          <a:ln w="12700">
            <a:solidFill>
              <a:schemeClr val="bg1"/>
            </a:solidFill>
            <a:miter lim="800000"/>
            <a:headEnd/>
            <a:tailEnd/>
          </a:ln>
          <a:effectLst>
            <a:prstShdw prst="shdw17" dist="17961" dir="2700000">
              <a:schemeClr val="bg1">
                <a:gamma/>
                <a:shade val="60000"/>
                <a:invGamma/>
              </a:schemeClr>
            </a:prstShdw>
          </a:effectLst>
        </p:spPr>
        <p:txBody>
          <a:bodyPr lIns="90488" tIns="44450" rIns="90488" bIns="44450">
            <a:spAutoFit/>
          </a:bodyPr>
          <a:lstStyle/>
          <a:p>
            <a:pPr algn="ctr">
              <a:defRPr/>
            </a:pPr>
            <a:r>
              <a:rPr lang="en-GB" altLang="en-US" sz="2800" dirty="0">
                <a:latin typeface="Times New Roman" pitchFamily="18" charset="0"/>
              </a:rPr>
              <a:t>For purchases on account, </a:t>
            </a:r>
            <a:r>
              <a:rPr lang="en-GB" altLang="en-US" sz="2800" dirty="0">
                <a:solidFill>
                  <a:srgbClr val="98001A"/>
                </a:solidFill>
                <a:latin typeface="Times New Roman" pitchFamily="18" charset="0"/>
              </a:rPr>
              <a:t>Purchases</a:t>
            </a:r>
            <a:r>
              <a:rPr lang="en-GB" altLang="en-US" sz="2800" dirty="0">
                <a:latin typeface="Times New Roman" pitchFamily="18" charset="0"/>
              </a:rPr>
              <a:t> is debited and </a:t>
            </a:r>
            <a:r>
              <a:rPr lang="en-GB" altLang="en-US" sz="2800" dirty="0">
                <a:solidFill>
                  <a:srgbClr val="98001A"/>
                </a:solidFill>
                <a:latin typeface="Times New Roman" pitchFamily="18" charset="0"/>
              </a:rPr>
              <a:t>Accounts Payable </a:t>
            </a:r>
            <a:r>
              <a:rPr lang="en-GB" altLang="en-US" sz="2800" dirty="0">
                <a:latin typeface="Times New Roman" pitchFamily="18" charset="0"/>
              </a:rPr>
              <a:t>is credited. For cash purchases, </a:t>
            </a:r>
            <a:r>
              <a:rPr lang="en-GB" altLang="en-US" sz="2800" dirty="0">
                <a:solidFill>
                  <a:srgbClr val="990033"/>
                </a:solidFill>
                <a:latin typeface="Times New Roman" pitchFamily="18" charset="0"/>
              </a:rPr>
              <a:t>Purchases</a:t>
            </a:r>
            <a:r>
              <a:rPr lang="en-GB" altLang="en-US" sz="2800" dirty="0">
                <a:latin typeface="Times New Roman" pitchFamily="18" charset="0"/>
              </a:rPr>
              <a:t> is debited and </a:t>
            </a:r>
            <a:r>
              <a:rPr lang="en-GB" altLang="en-US" sz="2800" dirty="0">
                <a:solidFill>
                  <a:srgbClr val="990033"/>
                </a:solidFill>
                <a:latin typeface="Times New Roman" pitchFamily="18" charset="0"/>
              </a:rPr>
              <a:t>Cash</a:t>
            </a:r>
            <a:r>
              <a:rPr lang="en-GB" altLang="en-US" sz="2800" dirty="0">
                <a:solidFill>
                  <a:srgbClr val="C0041A"/>
                </a:solidFill>
                <a:latin typeface="Times New Roman" pitchFamily="18" charset="0"/>
              </a:rPr>
              <a:t> </a:t>
            </a:r>
            <a:r>
              <a:rPr lang="en-GB" altLang="en-US" sz="2800" dirty="0">
                <a:latin typeface="Times New Roman" pitchFamily="18" charset="0"/>
              </a:rPr>
              <a:t>is credited.</a:t>
            </a:r>
          </a:p>
        </p:txBody>
      </p:sp>
    </p:spTree>
    <p:extLst>
      <p:ext uri="{BB962C8B-B14F-4D97-AF65-F5344CB8AC3E}">
        <p14:creationId xmlns:p14="http://schemas.microsoft.com/office/powerpoint/2010/main" val="198254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dirty="0"/>
              <a:t>Purchase Returns &amp; Allowances </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12</a:t>
            </a:fld>
            <a:endParaRPr lang="en-CA">
              <a:cs typeface="Arial" charset="0"/>
            </a:endParaRPr>
          </a:p>
        </p:txBody>
      </p:sp>
      <p:graphicFrame>
        <p:nvGraphicFramePr>
          <p:cNvPr id="8" name="Object 2">
            <a:extLst>
              <a:ext uri="{FF2B5EF4-FFF2-40B4-BE49-F238E27FC236}">
                <a16:creationId xmlns:a16="http://schemas.microsoft.com/office/drawing/2014/main" id="{D79A7F31-2D52-4C97-82B5-83B3399124DC}"/>
              </a:ext>
            </a:extLst>
          </p:cNvPr>
          <p:cNvGraphicFramePr>
            <a:graphicFrameLocks noChangeAspect="1"/>
          </p:cNvGraphicFramePr>
          <p:nvPr>
            <p:extLst>
              <p:ext uri="{D42A27DB-BD31-4B8C-83A1-F6EECF244321}">
                <p14:modId xmlns:p14="http://schemas.microsoft.com/office/powerpoint/2010/main" val="114052184"/>
              </p:ext>
            </p:extLst>
          </p:nvPr>
        </p:nvGraphicFramePr>
        <p:xfrm>
          <a:off x="190500" y="1691375"/>
          <a:ext cx="8763000" cy="1825625"/>
        </p:xfrm>
        <a:graphic>
          <a:graphicData uri="http://schemas.openxmlformats.org/presentationml/2006/ole">
            <mc:AlternateContent xmlns:mc="http://schemas.openxmlformats.org/markup-compatibility/2006">
              <mc:Choice xmlns:v="urn:schemas-microsoft-com:vml" Requires="v">
                <p:oleObj spid="_x0000_s11267" name="Worksheet" r:id="rId3" imgW="4115105" imgH="819607" progId="Excel.Sheet.8">
                  <p:embed/>
                </p:oleObj>
              </mc:Choice>
              <mc:Fallback>
                <p:oleObj name="Worksheet" r:id="rId3" imgW="4115105" imgH="819607" progId="Excel.Sheet.8">
                  <p:embed/>
                  <p:pic>
                    <p:nvPicPr>
                      <p:cNvPr id="14338" name="Object 2">
                        <a:extLst>
                          <a:ext uri="{FF2B5EF4-FFF2-40B4-BE49-F238E27FC236}">
                            <a16:creationId xmlns:a16="http://schemas.microsoft.com/office/drawing/2014/main" id="{C99B476D-B4AF-40F3-9C4C-05B3CBE7D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691375"/>
                        <a:ext cx="8763000" cy="182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4">
            <a:extLst>
              <a:ext uri="{FF2B5EF4-FFF2-40B4-BE49-F238E27FC236}">
                <a16:creationId xmlns:a16="http://schemas.microsoft.com/office/drawing/2014/main" id="{AC627FB6-FD7D-462B-9C58-C22C47FBF249}"/>
              </a:ext>
            </a:extLst>
          </p:cNvPr>
          <p:cNvSpPr>
            <a:spLocks noChangeArrowheads="1"/>
          </p:cNvSpPr>
          <p:nvPr/>
        </p:nvSpPr>
        <p:spPr bwMode="auto">
          <a:xfrm>
            <a:off x="457200" y="3716338"/>
            <a:ext cx="8229600" cy="2236787"/>
          </a:xfrm>
          <a:prstGeom prst="rect">
            <a:avLst/>
          </a:prstGeom>
          <a:solidFill>
            <a:srgbClr val="FDFFC1"/>
          </a:solidFill>
          <a:ln w="12700">
            <a:solidFill>
              <a:schemeClr val="bg1"/>
            </a:solidFill>
            <a:miter lim="800000"/>
            <a:headEnd/>
            <a:tailEnd/>
          </a:ln>
          <a:effectLst>
            <a:prstShdw prst="shdw17" dist="17961" dir="2700000">
              <a:schemeClr val="bg1">
                <a:gamma/>
                <a:shade val="60000"/>
                <a:invGamma/>
              </a:schemeClr>
            </a:prstShdw>
          </a:effectLst>
        </p:spPr>
        <p:txBody>
          <a:bodyPr lIns="90488" tIns="44450" rIns="90488" bIns="44450">
            <a:spAutoFit/>
          </a:bodyPr>
          <a:lstStyle/>
          <a:p>
            <a:pPr algn="ctr">
              <a:defRPr/>
            </a:pPr>
            <a:r>
              <a:rPr lang="en-GB" altLang="en-US" sz="2800" dirty="0">
                <a:latin typeface="Times New Roman" pitchFamily="18" charset="0"/>
              </a:rPr>
              <a:t>For purchases returns and allowances that were originally made on account, </a:t>
            </a:r>
            <a:r>
              <a:rPr lang="en-GB" altLang="en-US" sz="2800" dirty="0">
                <a:solidFill>
                  <a:srgbClr val="990000"/>
                </a:solidFill>
                <a:latin typeface="Times New Roman" pitchFamily="18" charset="0"/>
              </a:rPr>
              <a:t>Accounts Payable</a:t>
            </a:r>
            <a:r>
              <a:rPr lang="en-GB" altLang="en-US" sz="2800" dirty="0">
                <a:solidFill>
                  <a:srgbClr val="98001A"/>
                </a:solidFill>
                <a:latin typeface="Times New Roman" pitchFamily="18" charset="0"/>
              </a:rPr>
              <a:t> </a:t>
            </a:r>
            <a:r>
              <a:rPr lang="en-GB" altLang="en-US" sz="2800" dirty="0">
                <a:latin typeface="Times New Roman" pitchFamily="18" charset="0"/>
              </a:rPr>
              <a:t>is debited and </a:t>
            </a:r>
            <a:r>
              <a:rPr lang="en-GB" altLang="en-US" sz="2800" dirty="0">
                <a:solidFill>
                  <a:srgbClr val="990000"/>
                </a:solidFill>
                <a:latin typeface="Times New Roman" pitchFamily="18" charset="0"/>
              </a:rPr>
              <a:t>Purchase Returns and Allowances</a:t>
            </a:r>
            <a:r>
              <a:rPr lang="en-GB" altLang="en-US" sz="2800" dirty="0">
                <a:latin typeface="Times New Roman" pitchFamily="18" charset="0"/>
              </a:rPr>
              <a:t> is credited. The </a:t>
            </a:r>
            <a:r>
              <a:rPr lang="en-GB" altLang="en-US" sz="2800" dirty="0">
                <a:solidFill>
                  <a:srgbClr val="990000"/>
                </a:solidFill>
                <a:latin typeface="Times New Roman" pitchFamily="18" charset="0"/>
              </a:rPr>
              <a:t>Purchase Returns and Allowances</a:t>
            </a:r>
            <a:r>
              <a:rPr lang="en-GB" altLang="en-US" sz="2800" dirty="0">
                <a:latin typeface="Times New Roman" pitchFamily="18" charset="0"/>
              </a:rPr>
              <a:t> account is a contra account.</a:t>
            </a:r>
          </a:p>
        </p:txBody>
      </p:sp>
    </p:spTree>
    <p:extLst>
      <p:ext uri="{BB962C8B-B14F-4D97-AF65-F5344CB8AC3E}">
        <p14:creationId xmlns:p14="http://schemas.microsoft.com/office/powerpoint/2010/main" val="40494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t>Purchase Returns &amp; Allowances </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13</a:t>
            </a:fld>
            <a:endParaRPr lang="en-CA">
              <a:cs typeface="Arial" charset="0"/>
            </a:endParaRPr>
          </a:p>
        </p:txBody>
      </p:sp>
      <p:graphicFrame>
        <p:nvGraphicFramePr>
          <p:cNvPr id="6" name="Object 1026">
            <a:extLst>
              <a:ext uri="{FF2B5EF4-FFF2-40B4-BE49-F238E27FC236}">
                <a16:creationId xmlns:a16="http://schemas.microsoft.com/office/drawing/2014/main" id="{84EA8DEB-50F7-458E-9D80-CF5A6CEBF93F}"/>
              </a:ext>
            </a:extLst>
          </p:cNvPr>
          <p:cNvGraphicFramePr>
            <a:graphicFrameLocks noChangeAspect="1"/>
          </p:cNvGraphicFramePr>
          <p:nvPr>
            <p:extLst>
              <p:ext uri="{D42A27DB-BD31-4B8C-83A1-F6EECF244321}">
                <p14:modId xmlns:p14="http://schemas.microsoft.com/office/powerpoint/2010/main" val="453182942"/>
              </p:ext>
            </p:extLst>
          </p:nvPr>
        </p:nvGraphicFramePr>
        <p:xfrm>
          <a:off x="390525" y="1619250"/>
          <a:ext cx="8686800" cy="1809750"/>
        </p:xfrm>
        <a:graphic>
          <a:graphicData uri="http://schemas.openxmlformats.org/presentationml/2006/ole">
            <mc:AlternateContent xmlns:mc="http://schemas.openxmlformats.org/markup-compatibility/2006">
              <mc:Choice xmlns:v="urn:schemas-microsoft-com:vml" Requires="v">
                <p:oleObj spid="_x0000_s12291" name="Worksheet" r:id="rId3" imgW="3934313" imgH="819447" progId="Excel.Sheet.8">
                  <p:embed/>
                </p:oleObj>
              </mc:Choice>
              <mc:Fallback>
                <p:oleObj name="Worksheet" r:id="rId3" imgW="3934313" imgH="819447" progId="Excel.Sheet.8">
                  <p:embed/>
                  <p:pic>
                    <p:nvPicPr>
                      <p:cNvPr id="15362" name="Object 1026">
                        <a:extLst>
                          <a:ext uri="{FF2B5EF4-FFF2-40B4-BE49-F238E27FC236}">
                            <a16:creationId xmlns:a16="http://schemas.microsoft.com/office/drawing/2014/main" id="{31944B7A-9D96-47CF-8BA7-5A14CC1A7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619250"/>
                        <a:ext cx="8686800" cy="180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027">
            <a:extLst>
              <a:ext uri="{FF2B5EF4-FFF2-40B4-BE49-F238E27FC236}">
                <a16:creationId xmlns:a16="http://schemas.microsoft.com/office/drawing/2014/main" id="{C2702F8D-FB0C-4A3E-9BE9-5129B35518A7}"/>
              </a:ext>
            </a:extLst>
          </p:cNvPr>
          <p:cNvSpPr>
            <a:spLocks noChangeArrowheads="1"/>
          </p:cNvSpPr>
          <p:nvPr/>
        </p:nvSpPr>
        <p:spPr bwMode="auto">
          <a:xfrm>
            <a:off x="1390650" y="4201318"/>
            <a:ext cx="6858000" cy="1382713"/>
          </a:xfrm>
          <a:prstGeom prst="rect">
            <a:avLst/>
          </a:prstGeom>
          <a:solidFill>
            <a:srgbClr val="FDFFC1"/>
          </a:solidFill>
          <a:ln w="12700">
            <a:solidFill>
              <a:schemeClr val="bg1"/>
            </a:solidFill>
            <a:miter lim="800000"/>
            <a:headEnd/>
            <a:tailEnd/>
          </a:ln>
          <a:effectLst>
            <a:prstShdw prst="shdw17" dist="17961" dir="2700000">
              <a:schemeClr val="bg1">
                <a:gamma/>
                <a:shade val="60000"/>
                <a:invGamma/>
              </a:schemeClr>
            </a:prstShdw>
          </a:effectLst>
        </p:spPr>
        <p:txBody>
          <a:bodyPr lIns="90488" tIns="44450" rIns="90488" bIns="44450">
            <a:spAutoFit/>
          </a:bodyPr>
          <a:lstStyle/>
          <a:p>
            <a:pPr algn="ctr">
              <a:defRPr/>
            </a:pPr>
            <a:r>
              <a:rPr lang="en-GB" altLang="en-US" sz="2800" dirty="0">
                <a:latin typeface="Times New Roman" pitchFamily="18" charset="0"/>
              </a:rPr>
              <a:t>When the purchaser directly incurs the freight costs, the account </a:t>
            </a:r>
            <a:r>
              <a:rPr lang="en-GB" altLang="en-US" sz="2800" dirty="0">
                <a:solidFill>
                  <a:srgbClr val="98001A"/>
                </a:solidFill>
                <a:latin typeface="Times New Roman" pitchFamily="18" charset="0"/>
              </a:rPr>
              <a:t>Freight In</a:t>
            </a:r>
            <a:r>
              <a:rPr lang="en-GB" altLang="en-US" sz="2800" dirty="0">
                <a:latin typeface="Times New Roman" pitchFamily="18" charset="0"/>
              </a:rPr>
              <a:t> is debited and </a:t>
            </a:r>
            <a:r>
              <a:rPr lang="en-GB" altLang="en-US" sz="2800" dirty="0">
                <a:solidFill>
                  <a:srgbClr val="98001A"/>
                </a:solidFill>
                <a:latin typeface="Times New Roman" pitchFamily="18" charset="0"/>
              </a:rPr>
              <a:t>Cash</a:t>
            </a:r>
            <a:r>
              <a:rPr lang="en-GB" altLang="en-US" sz="2800" dirty="0">
                <a:latin typeface="Times New Roman" pitchFamily="18" charset="0"/>
              </a:rPr>
              <a:t> is credited.</a:t>
            </a:r>
          </a:p>
        </p:txBody>
      </p:sp>
    </p:spTree>
    <p:extLst>
      <p:ext uri="{BB962C8B-B14F-4D97-AF65-F5344CB8AC3E}">
        <p14:creationId xmlns:p14="http://schemas.microsoft.com/office/powerpoint/2010/main" val="1031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188" y="1247499"/>
            <a:ext cx="7488510" cy="3954388"/>
          </a:xfrm>
        </p:spPr>
        <p:txBody>
          <a:bodyPr>
            <a:noAutofit/>
          </a:bodyPr>
          <a:lstStyle/>
          <a:p>
            <a:pPr marL="457200" indent="-457200">
              <a:spcBef>
                <a:spcPts val="480"/>
              </a:spcBef>
              <a:buAutoNum type="arabicPeriod"/>
            </a:pPr>
            <a:r>
              <a:rPr lang="en-CA" sz="2000" dirty="0"/>
              <a:t>Describe the steps in determining inventory quantities.</a:t>
            </a:r>
          </a:p>
          <a:p>
            <a:pPr marL="457200" indent="-457200">
              <a:spcBef>
                <a:spcPts val="480"/>
              </a:spcBef>
              <a:buFont typeface="Arial" charset="0"/>
              <a:buAutoNum type="arabicPeriod"/>
            </a:pPr>
            <a:r>
              <a:rPr lang="en-CA" sz="2000" dirty="0">
                <a:solidFill>
                  <a:srgbClr val="C21501"/>
                </a:solidFill>
              </a:rPr>
              <a:t>Calculate cost of goods sold and ending inventory in a perpetual inventory system using the specific identification, FIFO, and weighted average methods of cost determination.</a:t>
            </a:r>
          </a:p>
          <a:p>
            <a:pPr marL="457200" indent="-457200">
              <a:spcBef>
                <a:spcPts val="480"/>
              </a:spcBef>
              <a:buFont typeface="Arial" charset="0"/>
              <a:buAutoNum type="arabicPeriod"/>
            </a:pPr>
            <a:r>
              <a:rPr lang="en-CA" sz="2000" dirty="0"/>
              <a:t>Explain the financial statement effects of inventory cost determination methods.</a:t>
            </a:r>
          </a:p>
          <a:p>
            <a:pPr marL="457200" indent="-457200">
              <a:spcBef>
                <a:spcPts val="480"/>
              </a:spcBef>
              <a:buFont typeface="Arial" charset="0"/>
              <a:buAutoNum type="arabicPeriod"/>
            </a:pPr>
            <a:r>
              <a:rPr lang="en-CA" sz="2000" dirty="0"/>
              <a:t>Determine the financial statement effects of inventory errors.</a:t>
            </a:r>
          </a:p>
          <a:p>
            <a:pPr marL="457200" indent="-457200">
              <a:spcBef>
                <a:spcPts val="480"/>
              </a:spcBef>
              <a:buFont typeface="Arial" charset="0"/>
              <a:buAutoNum type="arabicPeriod"/>
            </a:pPr>
            <a:r>
              <a:rPr lang="en-CA" sz="2000" dirty="0"/>
              <a:t>Value inventory at the lower of cost or net realizable value.</a:t>
            </a:r>
          </a:p>
          <a:p>
            <a:pPr marL="457200" indent="-457200">
              <a:spcBef>
                <a:spcPts val="480"/>
              </a:spcBef>
              <a:buFont typeface="Arial" charset="0"/>
              <a:buAutoNum type="arabicPeriod"/>
            </a:pPr>
            <a:r>
              <a:rPr lang="en-CA" sz="2000" dirty="0"/>
              <a:t>Demonstrate the presentation and analysis of inventory.</a:t>
            </a:r>
          </a:p>
          <a:p>
            <a:pPr marL="457200" indent="-457200">
              <a:spcBef>
                <a:spcPts val="480"/>
              </a:spcBef>
              <a:buAutoNum type="arabicPeriod"/>
            </a:pPr>
            <a:r>
              <a:rPr lang="en-CA" sz="2000" dirty="0"/>
              <a:t>Calculate ending inventory and cost of goods sold in a periodic inventory system using FIFO and weighted average inventory cost formulas (Appendix 6A).</a:t>
            </a:r>
          </a:p>
          <a:p>
            <a:pPr marL="457200" indent="-457200">
              <a:spcBef>
                <a:spcPts val="480"/>
              </a:spcBef>
              <a:buAutoNum type="arabicPeriod"/>
            </a:pPr>
            <a:r>
              <a:rPr lang="en-US" sz="2000" dirty="0"/>
              <a:t>Estimate ending inventory using the gross profit and retail inventory methods (Appendix 6B).</a:t>
            </a:r>
            <a:endParaRPr lang="en-CA" sz="2000" dirty="0"/>
          </a:p>
        </p:txBody>
      </p:sp>
      <p:sp>
        <p:nvSpPr>
          <p:cNvPr id="7" name="Slide Number Placeholder 4"/>
          <p:cNvSpPr txBox="1">
            <a:spLocks/>
          </p:cNvSpPr>
          <p:nvPr/>
        </p:nvSpPr>
        <p:spPr bwMode="auto">
          <a:xfrm>
            <a:off x="6580188" y="6387741"/>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chemeClr val="bg1"/>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14</a:t>
            </a:fld>
            <a:endParaRPr lang="en-CA" sz="1200" dirty="0">
              <a:solidFill>
                <a:schemeClr val="bg1"/>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a:t>Inventory Cost Determination </a:t>
            </a:r>
          </a:p>
        </p:txBody>
      </p:sp>
      <p:sp>
        <p:nvSpPr>
          <p:cNvPr id="160771" name="Rectangle 3"/>
          <p:cNvSpPr>
            <a:spLocks noGrp="1" noChangeArrowheads="1"/>
          </p:cNvSpPr>
          <p:nvPr>
            <p:ph idx="1"/>
          </p:nvPr>
        </p:nvSpPr>
        <p:spPr>
          <a:xfrm>
            <a:off x="516193" y="1319981"/>
            <a:ext cx="8229600" cy="4525963"/>
          </a:xfrm>
        </p:spPr>
        <p:txBody>
          <a:bodyPr>
            <a:normAutofit fontScale="92500" lnSpcReduction="10000"/>
          </a:bodyPr>
          <a:lstStyle/>
          <a:p>
            <a:pPr eaLnBrk="1" hangingPunct="1">
              <a:defRPr/>
            </a:pPr>
            <a:r>
              <a:rPr lang="en-US" sz="2800" dirty="0">
                <a:solidFill>
                  <a:srgbClr val="C21501"/>
                </a:solidFill>
              </a:rPr>
              <a:t>Specific Identification</a:t>
            </a:r>
          </a:p>
          <a:p>
            <a:pPr lvl="1" eaLnBrk="1" hangingPunct="1">
              <a:defRPr/>
            </a:pPr>
            <a:r>
              <a:rPr lang="en-US" sz="2400" dirty="0"/>
              <a:t>Tracks the actual physical flow of goods</a:t>
            </a:r>
          </a:p>
          <a:p>
            <a:pPr lvl="1" eaLnBrk="1" hangingPunct="1">
              <a:defRPr/>
            </a:pPr>
            <a:r>
              <a:rPr lang="en-US" sz="2400" dirty="0"/>
              <a:t>Each inventory item is marked with its cost</a:t>
            </a:r>
          </a:p>
          <a:p>
            <a:pPr lvl="1" eaLnBrk="1" hangingPunct="1">
              <a:defRPr/>
            </a:pPr>
            <a:r>
              <a:rPr lang="en-US" sz="2400" dirty="0"/>
              <a:t>Used where goods are not ordinarily interchangeable</a:t>
            </a:r>
          </a:p>
          <a:p>
            <a:pPr lvl="1" eaLnBrk="1" hangingPunct="1">
              <a:defRPr/>
            </a:pPr>
            <a:r>
              <a:rPr lang="en-US" sz="2400" dirty="0" err="1"/>
              <a:t>Eg</a:t>
            </a:r>
            <a:r>
              <a:rPr lang="en-US" sz="2400" dirty="0"/>
              <a:t>. Cars  </a:t>
            </a:r>
          </a:p>
          <a:p>
            <a:pPr eaLnBrk="1" hangingPunct="1">
              <a:defRPr/>
            </a:pPr>
            <a:r>
              <a:rPr lang="en-US" sz="2800" dirty="0">
                <a:solidFill>
                  <a:srgbClr val="C21501"/>
                </a:solidFill>
              </a:rPr>
              <a:t>Cost Formulas</a:t>
            </a:r>
          </a:p>
          <a:p>
            <a:pPr lvl="1" eaLnBrk="1" hangingPunct="1">
              <a:defRPr/>
            </a:pPr>
            <a:r>
              <a:rPr lang="en-US" sz="2400" dirty="0"/>
              <a:t>Specific identification not always suitable</a:t>
            </a:r>
          </a:p>
          <a:p>
            <a:pPr lvl="1" eaLnBrk="1" hangingPunct="1">
              <a:defRPr/>
            </a:pPr>
            <a:r>
              <a:rPr lang="en-US" sz="2400" dirty="0"/>
              <a:t>A cost formula is used instead:</a:t>
            </a:r>
          </a:p>
          <a:p>
            <a:pPr lvl="2" eaLnBrk="1" hangingPunct="1">
              <a:defRPr/>
            </a:pPr>
            <a:r>
              <a:rPr lang="en-US" sz="2000" dirty="0"/>
              <a:t>First-in, first-out (FIFO)</a:t>
            </a:r>
          </a:p>
          <a:p>
            <a:pPr lvl="2" eaLnBrk="1" hangingPunct="1">
              <a:defRPr/>
            </a:pPr>
            <a:r>
              <a:rPr lang="en-US" sz="2000" dirty="0"/>
              <a:t>Weighted Average</a:t>
            </a:r>
          </a:p>
          <a:p>
            <a:pPr lvl="2" eaLnBrk="1" hangingPunct="1">
              <a:defRPr/>
            </a:pPr>
            <a:r>
              <a:rPr lang="en-US" sz="2000" dirty="0"/>
              <a:t>Last-in, First-out (LIFO) </a:t>
            </a:r>
          </a:p>
          <a:p>
            <a:pPr lvl="1" eaLnBrk="1" hangingPunct="1">
              <a:defRPr/>
            </a:pPr>
            <a:r>
              <a:rPr lang="en-US" sz="2400" dirty="0"/>
              <a:t>Flow of costs may not match physical flow</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15</a:t>
            </a:fld>
            <a:endParaRPr lang="en-C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500"/>
                                        <p:tgtEl>
                                          <p:spTgt spid="160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771">
                                            <p:txEl>
                                              <p:pRg st="1" end="1"/>
                                            </p:txEl>
                                          </p:spTgt>
                                        </p:tgtEl>
                                        <p:attrNameLst>
                                          <p:attrName>style.visibility</p:attrName>
                                        </p:attrNameLst>
                                      </p:cBhvr>
                                      <p:to>
                                        <p:strVal val="visible"/>
                                      </p:to>
                                    </p:set>
                                    <p:animEffect transition="in" filter="fade">
                                      <p:cBhvr>
                                        <p:cTn id="10" dur="500"/>
                                        <p:tgtEl>
                                          <p:spTgt spid="160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771">
                                            <p:txEl>
                                              <p:pRg st="2" end="2"/>
                                            </p:txEl>
                                          </p:spTgt>
                                        </p:tgtEl>
                                        <p:attrNameLst>
                                          <p:attrName>style.visibility</p:attrName>
                                        </p:attrNameLst>
                                      </p:cBhvr>
                                      <p:to>
                                        <p:strVal val="visible"/>
                                      </p:to>
                                    </p:set>
                                    <p:animEffect transition="in" filter="fade">
                                      <p:cBhvr>
                                        <p:cTn id="13" dur="500"/>
                                        <p:tgtEl>
                                          <p:spTgt spid="1607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0771">
                                            <p:txEl>
                                              <p:pRg st="3" end="3"/>
                                            </p:txEl>
                                          </p:spTgt>
                                        </p:tgtEl>
                                        <p:attrNameLst>
                                          <p:attrName>style.visibility</p:attrName>
                                        </p:attrNameLst>
                                      </p:cBhvr>
                                      <p:to>
                                        <p:strVal val="visible"/>
                                      </p:to>
                                    </p:set>
                                    <p:animEffect transition="in" filter="fade">
                                      <p:cBhvr>
                                        <p:cTn id="16" dur="500"/>
                                        <p:tgtEl>
                                          <p:spTgt spid="1607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animEffect transition="in" filter="fade">
                                      <p:cBhvr>
                                        <p:cTn id="19" dur="500"/>
                                        <p:tgtEl>
                                          <p:spTgt spid="16077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0771">
                                            <p:txEl>
                                              <p:pRg st="5" end="5"/>
                                            </p:txEl>
                                          </p:spTgt>
                                        </p:tgtEl>
                                        <p:attrNameLst>
                                          <p:attrName>style.visibility</p:attrName>
                                        </p:attrNameLst>
                                      </p:cBhvr>
                                      <p:to>
                                        <p:strVal val="visible"/>
                                      </p:to>
                                    </p:set>
                                    <p:animEffect transition="in" filter="fade">
                                      <p:cBhvr>
                                        <p:cTn id="24" dur="500"/>
                                        <p:tgtEl>
                                          <p:spTgt spid="16077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0771">
                                            <p:txEl>
                                              <p:pRg st="6" end="6"/>
                                            </p:txEl>
                                          </p:spTgt>
                                        </p:tgtEl>
                                        <p:attrNameLst>
                                          <p:attrName>style.visibility</p:attrName>
                                        </p:attrNameLst>
                                      </p:cBhvr>
                                      <p:to>
                                        <p:strVal val="visible"/>
                                      </p:to>
                                    </p:set>
                                    <p:animEffect transition="in" filter="fade">
                                      <p:cBhvr>
                                        <p:cTn id="27" dur="500"/>
                                        <p:tgtEl>
                                          <p:spTgt spid="160771">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0771">
                                            <p:txEl>
                                              <p:pRg st="7" end="7"/>
                                            </p:txEl>
                                          </p:spTgt>
                                        </p:tgtEl>
                                        <p:attrNameLst>
                                          <p:attrName>style.visibility</p:attrName>
                                        </p:attrNameLst>
                                      </p:cBhvr>
                                      <p:to>
                                        <p:strVal val="visible"/>
                                      </p:to>
                                    </p:set>
                                    <p:animEffect transition="in" filter="fade">
                                      <p:cBhvr>
                                        <p:cTn id="30" dur="500"/>
                                        <p:tgtEl>
                                          <p:spTgt spid="16077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0771">
                                            <p:txEl>
                                              <p:pRg st="8" end="8"/>
                                            </p:txEl>
                                          </p:spTgt>
                                        </p:tgtEl>
                                        <p:attrNameLst>
                                          <p:attrName>style.visibility</p:attrName>
                                        </p:attrNameLst>
                                      </p:cBhvr>
                                      <p:to>
                                        <p:strVal val="visible"/>
                                      </p:to>
                                    </p:set>
                                    <p:animEffect transition="in" filter="fade">
                                      <p:cBhvr>
                                        <p:cTn id="33" dur="500"/>
                                        <p:tgtEl>
                                          <p:spTgt spid="160771">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0771">
                                            <p:txEl>
                                              <p:pRg st="9" end="9"/>
                                            </p:txEl>
                                          </p:spTgt>
                                        </p:tgtEl>
                                        <p:attrNameLst>
                                          <p:attrName>style.visibility</p:attrName>
                                        </p:attrNameLst>
                                      </p:cBhvr>
                                      <p:to>
                                        <p:strVal val="visible"/>
                                      </p:to>
                                    </p:set>
                                    <p:animEffect transition="in" filter="fade">
                                      <p:cBhvr>
                                        <p:cTn id="36" dur="500"/>
                                        <p:tgtEl>
                                          <p:spTgt spid="160771">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0771">
                                            <p:txEl>
                                              <p:pRg st="10" end="10"/>
                                            </p:txEl>
                                          </p:spTgt>
                                        </p:tgtEl>
                                        <p:attrNameLst>
                                          <p:attrName>style.visibility</p:attrName>
                                        </p:attrNameLst>
                                      </p:cBhvr>
                                      <p:to>
                                        <p:strVal val="visible"/>
                                      </p:to>
                                    </p:set>
                                    <p:animEffect transition="in" filter="fade">
                                      <p:cBhvr>
                                        <p:cTn id="39" dur="500"/>
                                        <p:tgtEl>
                                          <p:spTgt spid="160771">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0771">
                                            <p:txEl>
                                              <p:pRg st="11" end="11"/>
                                            </p:txEl>
                                          </p:spTgt>
                                        </p:tgtEl>
                                        <p:attrNameLst>
                                          <p:attrName>style.visibility</p:attrName>
                                        </p:attrNameLst>
                                      </p:cBhvr>
                                      <p:to>
                                        <p:strVal val="visible"/>
                                      </p:to>
                                    </p:set>
                                    <p:animEffect transition="in" filter="fade">
                                      <p:cBhvr>
                                        <p:cTn id="42" dur="500"/>
                                        <p:tgtEl>
                                          <p:spTgt spid="160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224116" y="0"/>
            <a:ext cx="6725265" cy="1120169"/>
          </a:xfrm>
        </p:spPr>
        <p:txBody>
          <a:bodyPr>
            <a:normAutofit/>
          </a:bodyPr>
          <a:lstStyle/>
          <a:p>
            <a:pPr eaLnBrk="1" hangingPunct="1">
              <a:defRPr/>
            </a:pPr>
            <a:r>
              <a:rPr lang="en-US" dirty="0"/>
              <a:t>Inventory Costing in a Perpetual Inventory System</a:t>
            </a:r>
          </a:p>
        </p:txBody>
      </p:sp>
      <p:sp>
        <p:nvSpPr>
          <p:cNvPr id="188419" name="Rectangle 3"/>
          <p:cNvSpPr>
            <a:spLocks noGrp="1" noChangeArrowheads="1"/>
          </p:cNvSpPr>
          <p:nvPr>
            <p:ph idx="1"/>
          </p:nvPr>
        </p:nvSpPr>
        <p:spPr>
          <a:xfrm>
            <a:off x="480646" y="1647093"/>
            <a:ext cx="8229600" cy="4003429"/>
          </a:xfrm>
        </p:spPr>
        <p:txBody>
          <a:bodyPr>
            <a:normAutofit fontScale="92500" lnSpcReduction="10000"/>
          </a:bodyPr>
          <a:lstStyle/>
          <a:p>
            <a:pPr eaLnBrk="1" hangingPunct="1">
              <a:defRPr/>
            </a:pPr>
            <a:r>
              <a:rPr lang="en-US" dirty="0">
                <a:solidFill>
                  <a:srgbClr val="C21501"/>
                </a:solidFill>
              </a:rPr>
              <a:t>FIFO:</a:t>
            </a:r>
          </a:p>
          <a:p>
            <a:pPr lvl="1" eaLnBrk="1" hangingPunct="1">
              <a:defRPr/>
            </a:pPr>
            <a:r>
              <a:rPr lang="en-US" dirty="0"/>
              <a:t>FIFO rule is applied at the time of each sale</a:t>
            </a:r>
          </a:p>
          <a:p>
            <a:pPr lvl="1" eaLnBrk="1" hangingPunct="1">
              <a:defRPr/>
            </a:pPr>
            <a:r>
              <a:rPr lang="en-US" dirty="0"/>
              <a:t>FIFO (First-in, first-out) </a:t>
            </a:r>
          </a:p>
          <a:p>
            <a:pPr eaLnBrk="1" hangingPunct="1">
              <a:defRPr/>
            </a:pPr>
            <a:r>
              <a:rPr lang="en-US" dirty="0">
                <a:solidFill>
                  <a:srgbClr val="C21501"/>
                </a:solidFill>
              </a:rPr>
              <a:t>Weighted Average:</a:t>
            </a:r>
          </a:p>
          <a:p>
            <a:pPr lvl="1" eaLnBrk="1" hangingPunct="1">
              <a:defRPr/>
            </a:pPr>
            <a:r>
              <a:rPr lang="en-US" dirty="0"/>
              <a:t>New average cost per unit is calculated after each purchase</a:t>
            </a:r>
          </a:p>
          <a:p>
            <a:pPr marL="514350" indent="-457200">
              <a:defRPr/>
            </a:pPr>
            <a:r>
              <a:rPr lang="en-US" dirty="0">
                <a:solidFill>
                  <a:srgbClr val="C21501"/>
                </a:solidFill>
              </a:rPr>
              <a:t>LIFO: </a:t>
            </a:r>
          </a:p>
          <a:p>
            <a:pPr lvl="1">
              <a:defRPr/>
            </a:pPr>
            <a:r>
              <a:rPr lang="en-US" dirty="0"/>
              <a:t>Goods that are purchased the most recently are first ones to be sold </a:t>
            </a:r>
          </a:p>
          <a:p>
            <a:pPr marL="514350" indent="-457200">
              <a:defRPr/>
            </a:pPr>
            <a:endParaRPr lang="en-US" dirty="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16</a:t>
            </a:fld>
            <a:endParaRPr lang="en-CA">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p:txBody>
          <a:bodyPr/>
          <a:lstStyle/>
          <a:p>
            <a:pPr eaLnBrk="1" hangingPunct="1">
              <a:defRPr/>
            </a:pPr>
            <a:r>
              <a:rPr lang="en-US" dirty="0"/>
              <a:t>Perpetual Inventory System -</a:t>
            </a:r>
            <a:br>
              <a:rPr lang="en-US" dirty="0"/>
            </a:br>
            <a:r>
              <a:rPr lang="en-US" dirty="0"/>
              <a:t>First-in, First-out (FIFO)</a:t>
            </a:r>
          </a:p>
        </p:txBody>
      </p:sp>
      <p:sp>
        <p:nvSpPr>
          <p:cNvPr id="132101" name="Rectangle 5"/>
          <p:cNvSpPr>
            <a:spLocks noGrp="1" noChangeArrowheads="1"/>
          </p:cNvSpPr>
          <p:nvPr>
            <p:ph idx="1"/>
          </p:nvPr>
        </p:nvSpPr>
        <p:spPr>
          <a:xfrm>
            <a:off x="810855" y="1410266"/>
            <a:ext cx="7522418" cy="4525963"/>
          </a:xfrm>
        </p:spPr>
        <p:txBody>
          <a:bodyPr>
            <a:normAutofit fontScale="85000" lnSpcReduction="10000"/>
          </a:bodyPr>
          <a:lstStyle/>
          <a:p>
            <a:pPr eaLnBrk="1" hangingPunct="1">
              <a:defRPr/>
            </a:pPr>
            <a:r>
              <a:rPr lang="en-GB" dirty="0"/>
              <a:t>FIFO assumes oldest goods are sold first</a:t>
            </a:r>
          </a:p>
          <a:p>
            <a:pPr eaLnBrk="1" hangingPunct="1">
              <a:defRPr/>
            </a:pPr>
            <a:r>
              <a:rPr lang="en-GB" dirty="0"/>
              <a:t>Costing:</a:t>
            </a:r>
          </a:p>
          <a:p>
            <a:pPr lvl="1" eaLnBrk="1" hangingPunct="1">
              <a:defRPr/>
            </a:pPr>
            <a:r>
              <a:rPr lang="en-GB" dirty="0"/>
              <a:t>Costs of earliest goods purchased are first to be recognized as Cost of Goods Sold</a:t>
            </a:r>
          </a:p>
          <a:p>
            <a:pPr lvl="1" eaLnBrk="1" hangingPunct="1">
              <a:defRPr/>
            </a:pPr>
            <a:r>
              <a:rPr lang="en-GB" dirty="0"/>
              <a:t>Costs of most recent goods purchased are recognized as ending inventory</a:t>
            </a:r>
          </a:p>
          <a:p>
            <a:pPr eaLnBrk="1" hangingPunct="1">
              <a:defRPr/>
            </a:pPr>
            <a:r>
              <a:rPr lang="en-GB" dirty="0"/>
              <a:t>Often reflects the actual physical flow of merchandise</a:t>
            </a:r>
          </a:p>
          <a:p>
            <a:pPr eaLnBrk="1" hangingPunct="1">
              <a:defRPr/>
            </a:pPr>
            <a:r>
              <a:rPr lang="en-GB" dirty="0"/>
              <a:t>Given the chart on the next slide, a physical inventory was counted at the end of the year determined 450 units remained on hand</a:t>
            </a:r>
          </a:p>
          <a:p>
            <a:pPr eaLnBrk="1" hangingPunct="1">
              <a:defRPr/>
            </a:pPr>
            <a:endParaRPr lang="en-GB" dirty="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17</a:t>
            </a:fld>
            <a:endParaRPr lang="en-CA">
              <a:cs typeface="Arial"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1" name="Rectangle 9"/>
          <p:cNvSpPr>
            <a:spLocks noGrp="1" noChangeArrowheads="1"/>
          </p:cNvSpPr>
          <p:nvPr>
            <p:ph type="title"/>
          </p:nvPr>
        </p:nvSpPr>
        <p:spPr/>
        <p:txBody>
          <a:bodyPr/>
          <a:lstStyle/>
          <a:p>
            <a:pPr eaLnBrk="1" hangingPunct="1">
              <a:defRPr/>
            </a:pPr>
            <a:r>
              <a:rPr lang="en-US"/>
              <a:t>Using FIFO</a:t>
            </a:r>
          </a:p>
        </p:txBody>
      </p:sp>
      <p:graphicFrame>
        <p:nvGraphicFramePr>
          <p:cNvPr id="1026" name="Object 5"/>
          <p:cNvGraphicFramePr>
            <a:graphicFrameLocks noGrp="1" noChangeAspect="1"/>
          </p:cNvGraphicFramePr>
          <p:nvPr>
            <p:ph sz="half" idx="1"/>
          </p:nvPr>
        </p:nvGraphicFramePr>
        <p:xfrm>
          <a:off x="711200" y="1550988"/>
          <a:ext cx="7750175" cy="1905000"/>
        </p:xfrm>
        <a:graphic>
          <a:graphicData uri="http://schemas.openxmlformats.org/presentationml/2006/ole">
            <mc:AlternateContent xmlns:mc="http://schemas.openxmlformats.org/markup-compatibility/2006">
              <mc:Choice xmlns:v="urn:schemas-microsoft-com:vml" Requires="v">
                <p:oleObj spid="_x0000_s1050" name="Worksheet" r:id="rId3" imgW="7524902" imgH="1848002" progId="Excel.Sheet.8">
                  <p:embed/>
                </p:oleObj>
              </mc:Choice>
              <mc:Fallback>
                <p:oleObj name="Worksheet" r:id="rId3" imgW="7524902" imgH="184800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1550988"/>
                        <a:ext cx="7750175" cy="1905000"/>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8"/>
          <p:cNvGraphicFramePr>
            <a:graphicFrameLocks noGrp="1" noChangeAspect="1"/>
          </p:cNvGraphicFramePr>
          <p:nvPr>
            <p:ph sz="quarter" idx="2"/>
          </p:nvPr>
        </p:nvGraphicFramePr>
        <p:xfrm>
          <a:off x="709613" y="3479800"/>
          <a:ext cx="7753350" cy="1293813"/>
        </p:xfrm>
        <a:graphic>
          <a:graphicData uri="http://schemas.openxmlformats.org/presentationml/2006/ole">
            <mc:AlternateContent xmlns:mc="http://schemas.openxmlformats.org/markup-compatibility/2006">
              <mc:Choice xmlns:v="urn:schemas-microsoft-com:vml" Requires="v">
                <p:oleObj spid="_x0000_s1051" name="Worksheet" r:id="rId5" imgW="8505845" imgH="1419149" progId="Excel.Sheet.8">
                  <p:embed/>
                </p:oleObj>
              </mc:Choice>
              <mc:Fallback>
                <p:oleObj name="Worksheet" r:id="rId5" imgW="8505845" imgH="1419149"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13" y="3479800"/>
                        <a:ext cx="7753350" cy="1293813"/>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8"/>
          <p:cNvGraphicFramePr>
            <a:graphicFrameLocks noGrp="1" noChangeAspect="1"/>
          </p:cNvGraphicFramePr>
          <p:nvPr>
            <p:ph sz="quarter" idx="3"/>
          </p:nvPr>
        </p:nvGraphicFramePr>
        <p:xfrm>
          <a:off x="711200" y="4808538"/>
          <a:ext cx="7751763" cy="1220787"/>
        </p:xfrm>
        <a:graphic>
          <a:graphicData uri="http://schemas.openxmlformats.org/presentationml/2006/ole">
            <mc:AlternateContent xmlns:mc="http://schemas.openxmlformats.org/markup-compatibility/2006">
              <mc:Choice xmlns:v="urn:schemas-microsoft-com:vml" Requires="v">
                <p:oleObj spid="_x0000_s1052" name="Worksheet" r:id="rId7" imgW="8039020" imgH="1266668" progId="Excel.Sheet.8">
                  <p:embed/>
                </p:oleObj>
              </mc:Choice>
              <mc:Fallback>
                <p:oleObj name="Worksheet" r:id="rId7" imgW="8039020" imgH="1266668"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200" y="4808538"/>
                        <a:ext cx="7751763" cy="1220787"/>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0576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pPr>
              <a:defRPr/>
            </a:pPr>
            <a:r>
              <a:rPr lang="en-US" dirty="0"/>
              <a:t>Perpetual System Inventory Costing – FIFO (Cont’d)</a:t>
            </a:r>
          </a:p>
        </p:txBody>
      </p:sp>
      <p:sp>
        <p:nvSpPr>
          <p:cNvPr id="198659" name="Rectangle 3"/>
          <p:cNvSpPr>
            <a:spLocks noGrp="1" noChangeArrowheads="1"/>
          </p:cNvSpPr>
          <p:nvPr>
            <p:ph idx="1"/>
          </p:nvPr>
        </p:nvSpPr>
        <p:spPr>
          <a:xfrm>
            <a:off x="471948" y="1301997"/>
            <a:ext cx="8229600" cy="1084007"/>
          </a:xfrm>
        </p:spPr>
        <p:txBody>
          <a:bodyPr>
            <a:normAutofit fontScale="92500"/>
          </a:bodyPr>
          <a:lstStyle/>
          <a:p>
            <a:pPr eaLnBrk="1" hangingPunct="1">
              <a:defRPr/>
            </a:pPr>
            <a:r>
              <a:rPr lang="en-US" sz="2800" dirty="0"/>
              <a:t>Ending inventory and cost of goods sold under FIFO is the same for perpetual and periodic systems</a:t>
            </a:r>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19</a:t>
            </a:fld>
            <a:endParaRPr lang="en-CA">
              <a:cs typeface="Arial" charset="0"/>
            </a:endParaRPr>
          </a:p>
        </p:txBody>
      </p:sp>
      <p:pic>
        <p:nvPicPr>
          <p:cNvPr id="2" name="Picture 1"/>
          <p:cNvPicPr>
            <a:picLocks noChangeAspect="1"/>
          </p:cNvPicPr>
          <p:nvPr/>
        </p:nvPicPr>
        <p:blipFill>
          <a:blip r:embed="rId2"/>
          <a:stretch>
            <a:fillRect/>
          </a:stretch>
        </p:blipFill>
        <p:spPr>
          <a:xfrm>
            <a:off x="0" y="2320950"/>
            <a:ext cx="9144000" cy="37446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7063" y="2433240"/>
            <a:ext cx="7772400" cy="1835415"/>
          </a:xfrm>
        </p:spPr>
        <p:txBody>
          <a:bodyPr/>
          <a:lstStyle/>
          <a:p>
            <a:r>
              <a:rPr lang="en-CA" dirty="0"/>
              <a:t>Chapter 6: </a:t>
            </a:r>
            <a:br>
              <a:rPr lang="en-CA" dirty="0"/>
            </a:br>
            <a:r>
              <a:rPr lang="en-CA" dirty="0"/>
              <a:t>INVENTORY COSTING</a:t>
            </a:r>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57E59C4A-6B88-4325-85F0-F6D18A36CB08}" type="slidenum">
              <a:rPr lang="en-CA" smtClean="0">
                <a:solidFill>
                  <a:srgbClr val="7F7F7F"/>
                </a:solidFill>
                <a:latin typeface="FIRSTHOME" pitchFamily="2" charset="0"/>
              </a:rPr>
              <a:pPr eaLnBrk="1" hangingPunct="1"/>
              <a:t>2</a:t>
            </a:fld>
            <a:endParaRPr lang="en-CA">
              <a:solidFill>
                <a:srgbClr val="7F7F7F"/>
              </a:solidFill>
              <a:latin typeface="FIRSTHOME" pitchFamily="2" charset="0"/>
            </a:endParaRPr>
          </a:p>
        </p:txBody>
      </p:sp>
    </p:spTree>
    <p:extLst>
      <p:ext uri="{BB962C8B-B14F-4D97-AF65-F5344CB8AC3E}">
        <p14:creationId xmlns:p14="http://schemas.microsoft.com/office/powerpoint/2010/main" val="270927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4" name="Rectangle 10"/>
          <p:cNvSpPr>
            <a:spLocks noGrp="1" noChangeArrowheads="1"/>
          </p:cNvSpPr>
          <p:nvPr>
            <p:ph type="title"/>
          </p:nvPr>
        </p:nvSpPr>
        <p:spPr/>
        <p:txBody>
          <a:bodyPr>
            <a:normAutofit/>
          </a:bodyPr>
          <a:lstStyle/>
          <a:p>
            <a:pPr eaLnBrk="1" hangingPunct="1">
              <a:defRPr/>
            </a:pPr>
            <a:r>
              <a:rPr lang="en-US" dirty="0"/>
              <a:t>Perpetual Inventory System - Weighted Average</a:t>
            </a:r>
          </a:p>
        </p:txBody>
      </p:sp>
      <p:sp>
        <p:nvSpPr>
          <p:cNvPr id="134155" name="Rectangle 11"/>
          <p:cNvSpPr>
            <a:spLocks noGrp="1" noChangeArrowheads="1"/>
          </p:cNvSpPr>
          <p:nvPr>
            <p:ph idx="1"/>
          </p:nvPr>
        </p:nvSpPr>
        <p:spPr>
          <a:xfrm>
            <a:off x="946891" y="1241669"/>
            <a:ext cx="7427168" cy="4614863"/>
          </a:xfrm>
        </p:spPr>
        <p:txBody>
          <a:bodyPr>
            <a:normAutofit/>
          </a:bodyPr>
          <a:lstStyle/>
          <a:p>
            <a:pPr eaLnBrk="1" hangingPunct="1">
              <a:defRPr/>
            </a:pPr>
            <a:r>
              <a:rPr lang="en-GB" sz="2800" dirty="0"/>
              <a:t>Assumes that it is not possible to measure specific physical flow of inventory </a:t>
            </a:r>
          </a:p>
          <a:p>
            <a:pPr lvl="1" eaLnBrk="1" hangingPunct="1">
              <a:defRPr/>
            </a:pPr>
            <a:r>
              <a:rPr lang="en-GB" dirty="0"/>
              <a:t>So we use a </a:t>
            </a:r>
            <a:r>
              <a:rPr lang="en-GB" sz="2800" dirty="0">
                <a:solidFill>
                  <a:srgbClr val="C21501"/>
                </a:solidFill>
              </a:rPr>
              <a:t>weighted average unit cost</a:t>
            </a:r>
          </a:p>
          <a:p>
            <a:pPr eaLnBrk="1" hangingPunct="1">
              <a:defRPr/>
            </a:pPr>
            <a:r>
              <a:rPr lang="en-GB" sz="2800" dirty="0"/>
              <a:t>Applied when goods are sold:</a:t>
            </a:r>
          </a:p>
          <a:p>
            <a:pPr lvl="1" eaLnBrk="1" hangingPunct="1">
              <a:defRPr/>
            </a:pPr>
            <a:r>
              <a:rPr lang="en-GB" dirty="0"/>
              <a:t>to units sold to determine cost of goods sold</a:t>
            </a:r>
          </a:p>
          <a:p>
            <a:pPr lvl="1" eaLnBrk="1" hangingPunct="1">
              <a:defRPr/>
            </a:pPr>
            <a:r>
              <a:rPr lang="en-GB" dirty="0"/>
              <a:t>to units on hand to determine ending inventory</a:t>
            </a:r>
          </a:p>
          <a:p>
            <a:pPr lvl="1" eaLnBrk="1" hangingPunct="1">
              <a:defRPr/>
            </a:pPr>
            <a:endParaRPr lang="en-GB" dirty="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20</a:t>
            </a:fld>
            <a:endParaRPr lang="en-CA" dirty="0">
              <a:cs typeface="Arial" charset="0"/>
            </a:endParaRPr>
          </a:p>
        </p:txBody>
      </p:sp>
      <p:pic>
        <p:nvPicPr>
          <p:cNvPr id="6"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966" y="5163405"/>
            <a:ext cx="8420467" cy="169459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155">
                                            <p:txEl>
                                              <p:pRg st="0" end="0"/>
                                            </p:txEl>
                                          </p:spTgt>
                                        </p:tgtEl>
                                        <p:attrNameLst>
                                          <p:attrName>style.visibility</p:attrName>
                                        </p:attrNameLst>
                                      </p:cBhvr>
                                      <p:to>
                                        <p:strVal val="visible"/>
                                      </p:to>
                                    </p:set>
                                    <p:animEffect transition="in" filter="fade">
                                      <p:cBhvr>
                                        <p:cTn id="7" dur="500"/>
                                        <p:tgtEl>
                                          <p:spTgt spid="1341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4155">
                                            <p:txEl>
                                              <p:pRg st="1" end="1"/>
                                            </p:txEl>
                                          </p:spTgt>
                                        </p:tgtEl>
                                        <p:attrNameLst>
                                          <p:attrName>style.visibility</p:attrName>
                                        </p:attrNameLst>
                                      </p:cBhvr>
                                      <p:to>
                                        <p:strVal val="visible"/>
                                      </p:to>
                                    </p:set>
                                    <p:animEffect transition="in" filter="fade">
                                      <p:cBhvr>
                                        <p:cTn id="10" dur="500"/>
                                        <p:tgtEl>
                                          <p:spTgt spid="1341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4155">
                                            <p:txEl>
                                              <p:pRg st="2" end="2"/>
                                            </p:txEl>
                                          </p:spTgt>
                                        </p:tgtEl>
                                        <p:attrNameLst>
                                          <p:attrName>style.visibility</p:attrName>
                                        </p:attrNameLst>
                                      </p:cBhvr>
                                      <p:to>
                                        <p:strVal val="visible"/>
                                      </p:to>
                                    </p:set>
                                    <p:animEffect transition="in" filter="fade">
                                      <p:cBhvr>
                                        <p:cTn id="15" dur="500"/>
                                        <p:tgtEl>
                                          <p:spTgt spid="13415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4155">
                                            <p:txEl>
                                              <p:pRg st="3" end="3"/>
                                            </p:txEl>
                                          </p:spTgt>
                                        </p:tgtEl>
                                        <p:attrNameLst>
                                          <p:attrName>style.visibility</p:attrName>
                                        </p:attrNameLst>
                                      </p:cBhvr>
                                      <p:to>
                                        <p:strVal val="visible"/>
                                      </p:to>
                                    </p:set>
                                    <p:animEffect transition="in" filter="fade">
                                      <p:cBhvr>
                                        <p:cTn id="18" dur="500"/>
                                        <p:tgtEl>
                                          <p:spTgt spid="13415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4155">
                                            <p:txEl>
                                              <p:pRg st="4" end="4"/>
                                            </p:txEl>
                                          </p:spTgt>
                                        </p:tgtEl>
                                        <p:attrNameLst>
                                          <p:attrName>style.visibility</p:attrName>
                                        </p:attrNameLst>
                                      </p:cBhvr>
                                      <p:to>
                                        <p:strVal val="visible"/>
                                      </p:to>
                                    </p:set>
                                    <p:animEffect transition="in" filter="fade">
                                      <p:cBhvr>
                                        <p:cTn id="21" dur="500"/>
                                        <p:tgtEl>
                                          <p:spTgt spid="134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Average Cost </a:t>
            </a:r>
          </a:p>
        </p:txBody>
      </p:sp>
      <p:sp>
        <p:nvSpPr>
          <p:cNvPr id="3" name="Content Placeholder 2"/>
          <p:cNvSpPr>
            <a:spLocks noGrp="1"/>
          </p:cNvSpPr>
          <p:nvPr>
            <p:ph idx="1"/>
          </p:nvPr>
        </p:nvSpPr>
        <p:spPr/>
        <p:txBody>
          <a:bodyPr/>
          <a:lstStyle/>
          <a:p>
            <a:endParaRPr lang="en-CA" dirty="0"/>
          </a:p>
        </p:txBody>
      </p:sp>
      <p:grpSp>
        <p:nvGrpSpPr>
          <p:cNvPr id="4" name="Group 3"/>
          <p:cNvGrpSpPr>
            <a:grpSpLocks/>
          </p:cNvGrpSpPr>
          <p:nvPr/>
        </p:nvGrpSpPr>
        <p:grpSpPr bwMode="auto">
          <a:xfrm>
            <a:off x="678717" y="1885804"/>
            <a:ext cx="7835900" cy="3586407"/>
            <a:chOff x="419" y="1212"/>
            <a:chExt cx="4936" cy="200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 y="1212"/>
              <a:ext cx="4936" cy="1231"/>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 y="2463"/>
              <a:ext cx="4936" cy="749"/>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sp>
          <p:nvSpPr>
            <p:cNvPr id="7" name="Line 16"/>
            <p:cNvSpPr>
              <a:spLocks noChangeShapeType="1"/>
            </p:cNvSpPr>
            <p:nvPr/>
          </p:nvSpPr>
          <p:spPr bwMode="auto">
            <a:xfrm>
              <a:off x="1543" y="3021"/>
              <a:ext cx="54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CA"/>
            </a:p>
          </p:txBody>
        </p:sp>
        <p:sp>
          <p:nvSpPr>
            <p:cNvPr id="8" name="Text Box 17"/>
            <p:cNvSpPr txBox="1">
              <a:spLocks noChangeArrowheads="1"/>
            </p:cNvSpPr>
            <p:nvPr/>
          </p:nvSpPr>
          <p:spPr bwMode="auto">
            <a:xfrm>
              <a:off x="2151" y="2938"/>
              <a:ext cx="2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spcBef>
                  <a:spcPct val="50000"/>
                </a:spcBef>
              </a:pPr>
              <a:r>
                <a:rPr lang="en-US" altLang="en-US" sz="1200">
                  <a:solidFill>
                    <a:srgbClr val="000000"/>
                  </a:solidFill>
                </a:rPr>
                <a:t>=</a:t>
              </a:r>
            </a:p>
          </p:txBody>
        </p:sp>
        <p:sp>
          <p:nvSpPr>
            <p:cNvPr id="9" name="Text Box 18"/>
            <p:cNvSpPr txBox="1">
              <a:spLocks noChangeArrowheads="1"/>
            </p:cNvSpPr>
            <p:nvPr/>
          </p:nvSpPr>
          <p:spPr bwMode="auto">
            <a:xfrm>
              <a:off x="1305" y="292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spcBef>
                  <a:spcPct val="50000"/>
                </a:spcBef>
              </a:pPr>
              <a:r>
                <a:rPr lang="en-US" altLang="en-US" sz="1200">
                  <a:solidFill>
                    <a:srgbClr val="000000"/>
                  </a:solidFill>
                </a:rPr>
                <a:t>+</a:t>
              </a:r>
            </a:p>
          </p:txBody>
        </p:sp>
      </p:grpSp>
    </p:spTree>
    <p:extLst>
      <p:ext uri="{BB962C8B-B14F-4D97-AF65-F5344CB8AC3E}">
        <p14:creationId xmlns:p14="http://schemas.microsoft.com/office/powerpoint/2010/main" val="301862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pPr eaLnBrk="1" hangingPunct="1">
              <a:defRPr/>
            </a:pPr>
            <a:r>
              <a:rPr lang="en-US" dirty="0"/>
              <a:t>Perpetual System Inventory Costing – </a:t>
            </a:r>
            <a:br>
              <a:rPr lang="en-US" dirty="0"/>
            </a:br>
            <a:r>
              <a:rPr lang="en-US" dirty="0"/>
              <a:t>Weighted Average (Cont’d)</a:t>
            </a:r>
          </a:p>
        </p:txBody>
      </p:sp>
      <p:sp>
        <p:nvSpPr>
          <p:cNvPr id="199683" name="Rectangle 3"/>
          <p:cNvSpPr>
            <a:spLocks noGrp="1" noChangeArrowheads="1"/>
          </p:cNvSpPr>
          <p:nvPr>
            <p:ph idx="1"/>
          </p:nvPr>
        </p:nvSpPr>
        <p:spPr>
          <a:xfrm>
            <a:off x="442796" y="2080384"/>
            <a:ext cx="8229600" cy="2156835"/>
          </a:xfrm>
        </p:spPr>
        <p:txBody>
          <a:bodyPr>
            <a:normAutofit/>
          </a:bodyPr>
          <a:lstStyle/>
          <a:p>
            <a:pPr eaLnBrk="1" hangingPunct="1">
              <a:lnSpc>
                <a:spcPct val="90000"/>
              </a:lnSpc>
              <a:defRPr/>
            </a:pPr>
            <a:r>
              <a:rPr lang="en-US" sz="2400" dirty="0"/>
              <a:t>Under a perpetual inventory system, a new weighted average is calculated after each purchase.</a:t>
            </a:r>
          </a:p>
          <a:p>
            <a:pPr eaLnBrk="1" hangingPunct="1">
              <a:lnSpc>
                <a:spcPct val="90000"/>
              </a:lnSpc>
              <a:defRPr/>
            </a:pPr>
            <a:r>
              <a:rPr lang="en-US" sz="2400" dirty="0"/>
              <a:t>This average is then applied to:</a:t>
            </a:r>
          </a:p>
          <a:p>
            <a:pPr lvl="1" eaLnBrk="1" hangingPunct="1">
              <a:lnSpc>
                <a:spcPct val="90000"/>
              </a:lnSpc>
              <a:defRPr/>
            </a:pPr>
            <a:r>
              <a:rPr lang="en-US" sz="2200" dirty="0"/>
              <a:t>Units sold, to determine cost of goods sold</a:t>
            </a:r>
          </a:p>
          <a:p>
            <a:pPr lvl="1" eaLnBrk="1" hangingPunct="1">
              <a:lnSpc>
                <a:spcPct val="90000"/>
              </a:lnSpc>
              <a:defRPr/>
            </a:pPr>
            <a:r>
              <a:rPr lang="en-US" sz="2200" dirty="0"/>
              <a:t>Remaining units on hand, to determine ending inventory</a:t>
            </a:r>
          </a:p>
          <a:p>
            <a:pPr lvl="1" eaLnBrk="1" hangingPunct="1">
              <a:lnSpc>
                <a:spcPct val="90000"/>
              </a:lnSpc>
              <a:defRPr/>
            </a:pPr>
            <a:endParaRPr lang="en-US" sz="2000" dirty="0"/>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22</a:t>
            </a:fld>
            <a:endParaRPr lang="en-CA">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LIFO</a:t>
            </a:r>
          </a:p>
        </p:txBody>
      </p:sp>
      <p:sp>
        <p:nvSpPr>
          <p:cNvPr id="3" name="Content Placeholder 2"/>
          <p:cNvSpPr>
            <a:spLocks noGrp="1"/>
          </p:cNvSpPr>
          <p:nvPr>
            <p:ph idx="1"/>
          </p:nvPr>
        </p:nvSpPr>
        <p:spPr>
          <a:xfrm>
            <a:off x="468923" y="1529861"/>
            <a:ext cx="8229600" cy="4525963"/>
          </a:xfrm>
        </p:spPr>
        <p:txBody>
          <a:bodyPr/>
          <a:lstStyle/>
          <a:p>
            <a:pPr>
              <a:defRPr/>
            </a:pPr>
            <a:r>
              <a:rPr lang="en-GB" sz="2800" dirty="0"/>
              <a:t>Latest goods purchased assumed to be first sold</a:t>
            </a:r>
          </a:p>
          <a:p>
            <a:pPr>
              <a:defRPr/>
            </a:pPr>
            <a:r>
              <a:rPr lang="en-GB" sz="2800" dirty="0"/>
              <a:t>Seldom coincides with actual physical flow of inventory</a:t>
            </a:r>
          </a:p>
          <a:p>
            <a:pPr>
              <a:defRPr/>
            </a:pPr>
            <a:r>
              <a:rPr lang="en-GB" sz="2800" dirty="0"/>
              <a:t>Costing:</a:t>
            </a:r>
          </a:p>
          <a:p>
            <a:pPr lvl="1">
              <a:defRPr/>
            </a:pPr>
            <a:r>
              <a:rPr lang="en-GB" sz="2400" dirty="0"/>
              <a:t>Costs of earliest goods purchased remain in ending inventory</a:t>
            </a:r>
          </a:p>
          <a:p>
            <a:pPr lvl="1">
              <a:defRPr/>
            </a:pPr>
            <a:r>
              <a:rPr lang="en-GB" sz="2400" dirty="0"/>
              <a:t>Costs of most recent goods purchased are first to be recognized as Cost of Goods Sold</a:t>
            </a:r>
          </a:p>
          <a:p>
            <a:pPr>
              <a:defRPr/>
            </a:pPr>
            <a:r>
              <a:rPr lang="en-GB" sz="2800" dirty="0"/>
              <a:t>Recent changes prohibit its use in Canada</a:t>
            </a:r>
          </a:p>
          <a:p>
            <a:endParaRPr lang="en-CA" dirty="0"/>
          </a:p>
        </p:txBody>
      </p:sp>
    </p:spTree>
    <p:extLst>
      <p:ext uri="{BB962C8B-B14F-4D97-AF65-F5344CB8AC3E}">
        <p14:creationId xmlns:p14="http://schemas.microsoft.com/office/powerpoint/2010/main" val="8487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Rectangle 6"/>
          <p:cNvSpPr>
            <a:spLocks noGrp="1" noChangeArrowheads="1"/>
          </p:cNvSpPr>
          <p:nvPr>
            <p:ph type="title"/>
          </p:nvPr>
        </p:nvSpPr>
        <p:spPr/>
        <p:txBody>
          <a:bodyPr/>
          <a:lstStyle/>
          <a:p>
            <a:pPr eaLnBrk="1" hangingPunct="1">
              <a:defRPr/>
            </a:pPr>
            <a:r>
              <a:rPr lang="en-US"/>
              <a:t>Using LIFO</a:t>
            </a:r>
          </a:p>
        </p:txBody>
      </p:sp>
      <p:graphicFrame>
        <p:nvGraphicFramePr>
          <p:cNvPr id="3074" name="Object 13"/>
          <p:cNvGraphicFramePr>
            <a:graphicFrameLocks noGrp="1" noChangeAspect="1"/>
          </p:cNvGraphicFramePr>
          <p:nvPr>
            <p:ph sz="half" idx="1"/>
          </p:nvPr>
        </p:nvGraphicFramePr>
        <p:xfrm>
          <a:off x="608013" y="1504950"/>
          <a:ext cx="7924800" cy="1954213"/>
        </p:xfrm>
        <a:graphic>
          <a:graphicData uri="http://schemas.openxmlformats.org/presentationml/2006/ole">
            <mc:AlternateContent xmlns:mc="http://schemas.openxmlformats.org/markup-compatibility/2006">
              <mc:Choice xmlns:v="urn:schemas-microsoft-com:vml" Requires="v">
                <p:oleObj spid="_x0000_s2074" name="Worksheet" r:id="rId3" imgW="7534335" imgH="1857411" progId="Excel.Sheet.8">
                  <p:embed/>
                </p:oleObj>
              </mc:Choice>
              <mc:Fallback>
                <p:oleObj name="Worksheet" r:id="rId3" imgW="7534335" imgH="185741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1504950"/>
                        <a:ext cx="7924800" cy="1954213"/>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4"/>
          <p:cNvGraphicFramePr>
            <a:graphicFrameLocks noGrp="1" noChangeAspect="1"/>
          </p:cNvGraphicFramePr>
          <p:nvPr>
            <p:ph sz="quarter" idx="2"/>
          </p:nvPr>
        </p:nvGraphicFramePr>
        <p:xfrm>
          <a:off x="606425" y="3500438"/>
          <a:ext cx="7924800" cy="1525587"/>
        </p:xfrm>
        <a:graphic>
          <a:graphicData uri="http://schemas.openxmlformats.org/presentationml/2006/ole">
            <mc:AlternateContent xmlns:mc="http://schemas.openxmlformats.org/markup-compatibility/2006">
              <mc:Choice xmlns:v="urn:schemas-microsoft-com:vml" Requires="v">
                <p:oleObj spid="_x0000_s2075" name="Worksheet" r:id="rId5" imgW="8429485" imgH="1647708" progId="Excel.Sheet.8">
                  <p:embed/>
                </p:oleObj>
              </mc:Choice>
              <mc:Fallback>
                <p:oleObj name="Worksheet" r:id="rId5" imgW="8429485" imgH="1647708"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25" y="3500438"/>
                        <a:ext cx="7924800" cy="1525587"/>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15"/>
          <p:cNvGraphicFramePr>
            <a:graphicFrameLocks noGrp="1" noChangeAspect="1"/>
          </p:cNvGraphicFramePr>
          <p:nvPr>
            <p:ph sz="quarter" idx="3"/>
          </p:nvPr>
        </p:nvGraphicFramePr>
        <p:xfrm>
          <a:off x="606425" y="5062538"/>
          <a:ext cx="7923213" cy="1081087"/>
        </p:xfrm>
        <a:graphic>
          <a:graphicData uri="http://schemas.openxmlformats.org/presentationml/2006/ole">
            <mc:AlternateContent xmlns:mc="http://schemas.openxmlformats.org/markup-compatibility/2006">
              <mc:Choice xmlns:v="urn:schemas-microsoft-com:vml" Requires="v">
                <p:oleObj spid="_x0000_s2076" name="Worksheet" r:id="rId7" imgW="8572580" imgH="1161979" progId="Excel.Sheet.8">
                  <p:embed/>
                </p:oleObj>
              </mc:Choice>
              <mc:Fallback>
                <p:oleObj name="Worksheet" r:id="rId7" imgW="8572580" imgH="1161979"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425" y="5062538"/>
                        <a:ext cx="7923213" cy="1081087"/>
                      </a:xfrm>
                      <a:prstGeom prst="rect">
                        <a:avLst/>
                      </a:prstGeom>
                      <a:noFill/>
                      <a:ln w="31750">
                        <a:solidFill>
                          <a:schemeClr val="tx1"/>
                        </a:solidFill>
                        <a:miter lim="800000"/>
                        <a:headEnd/>
                        <a:tailEnd/>
                      </a:ln>
                      <a:effectLst>
                        <a:outerShdw dist="107763" dir="2700000" algn="ctr" rotWithShape="0">
                          <a:srgbClr val="004E47">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9154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49830"/>
            <a:ext cx="9144000" cy="4559300"/>
          </a:xfrm>
          <a:prstGeom prst="rect">
            <a:avLst/>
          </a:prstGeom>
        </p:spPr>
      </p:pic>
      <p:sp>
        <p:nvSpPr>
          <p:cNvPr id="5" name="Rectangle 2"/>
          <p:cNvSpPr>
            <a:spLocks noGrp="1" noChangeArrowheads="1"/>
          </p:cNvSpPr>
          <p:nvPr>
            <p:ph type="title"/>
          </p:nvPr>
        </p:nvSpPr>
        <p:spPr>
          <a:xfrm>
            <a:off x="457200" y="-28788"/>
            <a:ext cx="8229600" cy="1143000"/>
          </a:xfrm>
        </p:spPr>
        <p:txBody>
          <a:bodyPr>
            <a:normAutofit/>
          </a:bodyPr>
          <a:lstStyle/>
          <a:p>
            <a:pPr eaLnBrk="1" hangingPunct="1">
              <a:defRPr/>
            </a:pPr>
            <a:r>
              <a:rPr lang="en-US" dirty="0"/>
              <a:t>Perpetual System Inventory Costing – </a:t>
            </a:r>
            <a:br>
              <a:rPr lang="en-US" dirty="0"/>
            </a:br>
            <a:r>
              <a:rPr lang="en-US" dirty="0"/>
              <a:t>Weighted Average (Cont’d)</a:t>
            </a:r>
          </a:p>
        </p:txBody>
      </p:sp>
    </p:spTree>
    <p:extLst>
      <p:ext uri="{BB962C8B-B14F-4D97-AF65-F5344CB8AC3E}">
        <p14:creationId xmlns:p14="http://schemas.microsoft.com/office/powerpoint/2010/main" val="335491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439" y="1408014"/>
            <a:ext cx="7521415" cy="4383186"/>
          </a:xfrm>
        </p:spPr>
        <p:txBody>
          <a:bodyPr>
            <a:normAutofit lnSpcReduction="10000"/>
          </a:bodyPr>
          <a:lstStyle/>
          <a:p>
            <a:pPr marL="457200" indent="-457200">
              <a:spcBef>
                <a:spcPts val="480"/>
              </a:spcBef>
              <a:buAutoNum type="arabicPeriod"/>
            </a:pPr>
            <a:r>
              <a:rPr lang="en-CA" sz="2000" dirty="0"/>
              <a:t>Describe the steps in determining inventory quantities.</a:t>
            </a:r>
          </a:p>
          <a:p>
            <a:pPr marL="457200" indent="-457200">
              <a:spcBef>
                <a:spcPts val="480"/>
              </a:spcBef>
              <a:buFont typeface="Arial" charset="0"/>
              <a:buAutoNum type="arabicPeriod"/>
            </a:pPr>
            <a:r>
              <a:rPr lang="en-CA" sz="2000" dirty="0"/>
              <a:t>Calculate cost of goods sold and ending inventory in a perpetual inventory system using the specific identification, FIFO, and weighted average methods of cost determination.</a:t>
            </a:r>
          </a:p>
          <a:p>
            <a:pPr marL="457200" indent="-457200">
              <a:spcBef>
                <a:spcPts val="480"/>
              </a:spcBef>
              <a:buFont typeface="Arial" charset="0"/>
              <a:buAutoNum type="arabicPeriod"/>
            </a:pPr>
            <a:r>
              <a:rPr lang="en-CA" sz="2000" dirty="0">
                <a:solidFill>
                  <a:srgbClr val="C21501"/>
                </a:solidFill>
              </a:rPr>
              <a:t>Explain the financial statement effects of inventory cost determination methods.</a:t>
            </a:r>
          </a:p>
          <a:p>
            <a:pPr marL="457200" indent="-457200">
              <a:spcBef>
                <a:spcPts val="480"/>
              </a:spcBef>
              <a:buFont typeface="Arial" charset="0"/>
              <a:buAutoNum type="arabicPeriod"/>
            </a:pPr>
            <a:r>
              <a:rPr lang="en-CA" sz="2000" dirty="0"/>
              <a:t>Determine the financial statement effects of inventory errors.</a:t>
            </a:r>
          </a:p>
          <a:p>
            <a:pPr marL="457200" indent="-457200">
              <a:spcBef>
                <a:spcPts val="480"/>
              </a:spcBef>
              <a:buFont typeface="Arial" charset="0"/>
              <a:buAutoNum type="arabicPeriod"/>
            </a:pPr>
            <a:r>
              <a:rPr lang="en-CA" sz="2000" dirty="0"/>
              <a:t>Value inventory at the lower of cost or net realizable value.</a:t>
            </a:r>
          </a:p>
          <a:p>
            <a:pPr marL="457200" indent="-457200">
              <a:spcBef>
                <a:spcPts val="480"/>
              </a:spcBef>
              <a:buFont typeface="Arial" charset="0"/>
              <a:buAutoNum type="arabicPeriod"/>
            </a:pPr>
            <a:r>
              <a:rPr lang="en-CA" sz="2000" dirty="0"/>
              <a:t>Demonstrate the presentation and analysis of inventory.</a:t>
            </a:r>
          </a:p>
          <a:p>
            <a:pPr marL="457200" indent="-457200">
              <a:spcBef>
                <a:spcPts val="480"/>
              </a:spcBef>
              <a:buAutoNum type="arabicPeriod"/>
            </a:pPr>
            <a:r>
              <a:rPr lang="en-CA" sz="2000" dirty="0"/>
              <a:t>Calculate ending inventory and cost of goods sold in a periodic inventory system using FIFO and weighted average inventory cost formulas (Appendix 6A).</a:t>
            </a:r>
          </a:p>
          <a:p>
            <a:pPr marL="457200" indent="-457200">
              <a:spcBef>
                <a:spcPts val="480"/>
              </a:spcBef>
              <a:buAutoNum type="arabicPeriod"/>
            </a:pPr>
            <a:r>
              <a:rPr lang="en-US" sz="2000" dirty="0"/>
              <a:t>Estimate ending inventory using the gross profit and retail inventory methods (Appendix 6B).</a:t>
            </a:r>
            <a:endParaRPr lang="en-CA" sz="2000" dirty="0"/>
          </a:p>
        </p:txBody>
      </p:sp>
      <p:sp>
        <p:nvSpPr>
          <p:cNvPr id="7" name="Slide Number Placeholder 4"/>
          <p:cNvSpPr txBox="1">
            <a:spLocks/>
          </p:cNvSpPr>
          <p:nvPr/>
        </p:nvSpPr>
        <p:spPr bwMode="auto">
          <a:xfrm>
            <a:off x="6580188" y="6361553"/>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rgbClr val="FFFFFF"/>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26</a:t>
            </a:fld>
            <a:endParaRPr lang="en-CA" sz="1200" dirty="0">
              <a:solidFill>
                <a:srgbClr val="FFFFFF"/>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defRPr/>
            </a:pPr>
            <a:r>
              <a:rPr lang="en-US"/>
              <a:t>Financial Statement Effects</a:t>
            </a:r>
          </a:p>
        </p:txBody>
      </p:sp>
      <p:sp>
        <p:nvSpPr>
          <p:cNvPr id="172035" name="Rectangle 3"/>
          <p:cNvSpPr>
            <a:spLocks noGrp="1" noChangeArrowheads="1"/>
          </p:cNvSpPr>
          <p:nvPr>
            <p:ph idx="1"/>
          </p:nvPr>
        </p:nvSpPr>
        <p:spPr>
          <a:xfrm>
            <a:off x="762000" y="1461655"/>
            <a:ext cx="7883237" cy="4525963"/>
          </a:xfrm>
        </p:spPr>
        <p:txBody>
          <a:bodyPr/>
          <a:lstStyle/>
          <a:p>
            <a:pPr eaLnBrk="1" hangingPunct="1">
              <a:defRPr/>
            </a:pPr>
            <a:r>
              <a:rPr lang="en-US" sz="2400" dirty="0"/>
              <a:t>Income statement effect:</a:t>
            </a:r>
          </a:p>
          <a:p>
            <a:pPr lvl="1" eaLnBrk="1" hangingPunct="1">
              <a:defRPr/>
            </a:pPr>
            <a:r>
              <a:rPr lang="en-US" sz="2200" dirty="0"/>
              <a:t>When prices rising, FIFO produces higher profit</a:t>
            </a:r>
          </a:p>
          <a:p>
            <a:pPr lvl="1" eaLnBrk="1" hangingPunct="1">
              <a:defRPr/>
            </a:pPr>
            <a:r>
              <a:rPr lang="en-US" sz="2200" dirty="0"/>
              <a:t>When prices falling, opposite is true</a:t>
            </a:r>
          </a:p>
          <a:p>
            <a:pPr eaLnBrk="1" hangingPunct="1">
              <a:defRPr/>
            </a:pPr>
            <a:r>
              <a:rPr lang="en-US" sz="2400" dirty="0"/>
              <a:t>Balance sheet effect:</a:t>
            </a:r>
          </a:p>
          <a:p>
            <a:pPr lvl="1" eaLnBrk="1" hangingPunct="1">
              <a:defRPr/>
            </a:pPr>
            <a:r>
              <a:rPr lang="en-US" sz="2200" dirty="0"/>
              <a:t>FIFO provides the most current valuation of inventory</a:t>
            </a:r>
          </a:p>
          <a:p>
            <a:pPr lvl="1" eaLnBrk="1" hangingPunct="1">
              <a:defRPr/>
            </a:pPr>
            <a:r>
              <a:rPr lang="en-US" sz="2200" dirty="0"/>
              <a:t>More closely approximates replacement cost</a:t>
            </a:r>
          </a:p>
          <a:p>
            <a:pPr eaLnBrk="1" hangingPunct="1">
              <a:defRPr/>
            </a:pPr>
            <a:r>
              <a:rPr lang="en-US" sz="2400" dirty="0"/>
              <a:t>Cost formula should be used consistently</a:t>
            </a:r>
          </a:p>
          <a:p>
            <a:pPr lvl="1" eaLnBrk="1" hangingPunct="1">
              <a:defRPr/>
            </a:pPr>
            <a:r>
              <a:rPr lang="en-US" sz="2200" dirty="0"/>
              <a:t>Enhances comparability of statements over time</a:t>
            </a:r>
          </a:p>
          <a:p>
            <a:pPr lvl="1" eaLnBrk="1" hangingPunct="1">
              <a:defRPr/>
            </a:pPr>
            <a:r>
              <a:rPr lang="en-US" sz="2200" dirty="0"/>
              <a:t>Choose the method that best corresponds with actual physical flow  </a:t>
            </a:r>
          </a:p>
          <a:p>
            <a:pPr lvl="1" eaLnBrk="1" hangingPunct="1">
              <a:defRPr/>
            </a:pPr>
            <a:endParaRPr lang="en-US" sz="2400" dirty="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27</a:t>
            </a:fld>
            <a:endParaRPr lang="en-CA">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9858" y="1230157"/>
            <a:ext cx="7488510" cy="3954388"/>
          </a:xfrm>
        </p:spPr>
        <p:txBody>
          <a:bodyPr>
            <a:noAutofit/>
          </a:bodyPr>
          <a:lstStyle/>
          <a:p>
            <a:pPr marL="457200" indent="-457200">
              <a:spcBef>
                <a:spcPts val="480"/>
              </a:spcBef>
              <a:buAutoNum type="arabicPeriod"/>
            </a:pPr>
            <a:r>
              <a:rPr lang="en-CA" sz="2000" dirty="0"/>
              <a:t>Describe the steps in determining inventory quantities.</a:t>
            </a:r>
          </a:p>
          <a:p>
            <a:pPr marL="457200" indent="-457200">
              <a:spcBef>
                <a:spcPts val="480"/>
              </a:spcBef>
              <a:buFont typeface="Arial" charset="0"/>
              <a:buAutoNum type="arabicPeriod"/>
            </a:pPr>
            <a:r>
              <a:rPr lang="en-CA" sz="2000" dirty="0"/>
              <a:t>Calculate cost of goods sold and ending inventory in a perpetual inventory system using the specific identification, FIFO, and weighted average methods of cost determination.</a:t>
            </a:r>
          </a:p>
          <a:p>
            <a:pPr marL="457200" indent="-457200">
              <a:spcBef>
                <a:spcPts val="480"/>
              </a:spcBef>
              <a:buFont typeface="Arial" charset="0"/>
              <a:buAutoNum type="arabicPeriod"/>
            </a:pPr>
            <a:r>
              <a:rPr lang="en-CA" sz="2000" dirty="0"/>
              <a:t>Explain the financial statement effects of inventory cost determination methods.</a:t>
            </a:r>
          </a:p>
          <a:p>
            <a:pPr marL="457200" indent="-457200">
              <a:spcBef>
                <a:spcPts val="480"/>
              </a:spcBef>
              <a:buFont typeface="Arial" charset="0"/>
              <a:buAutoNum type="arabicPeriod"/>
            </a:pPr>
            <a:r>
              <a:rPr lang="en-CA" sz="2000" dirty="0">
                <a:solidFill>
                  <a:srgbClr val="C21501"/>
                </a:solidFill>
              </a:rPr>
              <a:t>Determine the financial statement effects of inventory errors.</a:t>
            </a:r>
          </a:p>
          <a:p>
            <a:pPr marL="457200" indent="-457200">
              <a:spcBef>
                <a:spcPts val="480"/>
              </a:spcBef>
              <a:buFont typeface="Arial" charset="0"/>
              <a:buAutoNum type="arabicPeriod"/>
            </a:pPr>
            <a:r>
              <a:rPr lang="en-CA" sz="2000" dirty="0"/>
              <a:t>Value inventory at the lower of cost or net realizable value.</a:t>
            </a:r>
          </a:p>
          <a:p>
            <a:pPr marL="457200" indent="-457200">
              <a:spcBef>
                <a:spcPts val="480"/>
              </a:spcBef>
              <a:buFont typeface="Arial" charset="0"/>
              <a:buAutoNum type="arabicPeriod"/>
            </a:pPr>
            <a:r>
              <a:rPr lang="en-CA" sz="2000" dirty="0"/>
              <a:t>Demonstrate the presentation and analysis of inventory.</a:t>
            </a:r>
          </a:p>
          <a:p>
            <a:pPr marL="457200" indent="-457200">
              <a:spcBef>
                <a:spcPts val="480"/>
              </a:spcBef>
              <a:buAutoNum type="arabicPeriod"/>
            </a:pPr>
            <a:r>
              <a:rPr lang="en-CA" sz="2000" dirty="0"/>
              <a:t>Calculate ending inventory and cost of goods sold in a periodic inventory system using FIFO and weighted average inventory cost formulas (Appendix 6A).</a:t>
            </a:r>
          </a:p>
          <a:p>
            <a:pPr marL="457200" indent="-457200">
              <a:spcBef>
                <a:spcPts val="480"/>
              </a:spcBef>
              <a:buAutoNum type="arabicPeriod"/>
            </a:pPr>
            <a:r>
              <a:rPr lang="en-US" sz="2000" dirty="0"/>
              <a:t>Estimate ending inventory using the gross profit and retail inventory methods (Appendix 6B).</a:t>
            </a:r>
            <a:endParaRPr lang="en-CA" sz="2000" dirty="0"/>
          </a:p>
        </p:txBody>
      </p:sp>
      <p:sp>
        <p:nvSpPr>
          <p:cNvPr id="7" name="Slide Number Placeholder 4"/>
          <p:cNvSpPr txBox="1">
            <a:spLocks/>
          </p:cNvSpPr>
          <p:nvPr/>
        </p:nvSpPr>
        <p:spPr bwMode="auto">
          <a:xfrm>
            <a:off x="6580188" y="6374647"/>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rgbClr val="FFFFFF"/>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28</a:t>
            </a:fld>
            <a:endParaRPr lang="en-CA" sz="1200" dirty="0">
              <a:solidFill>
                <a:srgbClr val="FFFFFF"/>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defRPr/>
            </a:pPr>
            <a:r>
              <a:rPr lang="en-US" dirty="0"/>
              <a:t>Inventory Errors</a:t>
            </a:r>
          </a:p>
        </p:txBody>
      </p:sp>
      <p:sp>
        <p:nvSpPr>
          <p:cNvPr id="173059" name="Rectangle 3"/>
          <p:cNvSpPr>
            <a:spLocks noGrp="1" noChangeArrowheads="1"/>
          </p:cNvSpPr>
          <p:nvPr>
            <p:ph idx="1"/>
          </p:nvPr>
        </p:nvSpPr>
        <p:spPr/>
        <p:txBody>
          <a:bodyPr/>
          <a:lstStyle/>
          <a:p>
            <a:pPr eaLnBrk="1" hangingPunct="1">
              <a:defRPr/>
            </a:pPr>
            <a:r>
              <a:rPr lang="en-US" dirty="0"/>
              <a:t>Errors in inventory affect both income statement and balance sheet</a:t>
            </a:r>
          </a:p>
          <a:p>
            <a:pPr lvl="1" eaLnBrk="1" hangingPunct="1">
              <a:defRPr/>
            </a:pPr>
            <a:r>
              <a:rPr lang="en-US" dirty="0"/>
              <a:t>Through the calculation of cost of goods sold</a:t>
            </a:r>
          </a:p>
          <a:p>
            <a:pPr eaLnBrk="1" hangingPunct="1">
              <a:defRPr/>
            </a:pPr>
            <a:r>
              <a:rPr lang="en-US" dirty="0"/>
              <a:t>Ending inventory of one period becomes beginning inventory of the next period</a:t>
            </a:r>
          </a:p>
          <a:p>
            <a:pPr lvl="1" eaLnBrk="1" hangingPunct="1">
              <a:defRPr/>
            </a:pPr>
            <a:r>
              <a:rPr lang="en-US" dirty="0"/>
              <a:t>Errors in ending inventory carry over to the following period</a:t>
            </a:r>
          </a:p>
          <a:p>
            <a:pPr eaLnBrk="1" hangingPunct="1">
              <a:defRPr/>
            </a:pPr>
            <a:endParaRPr lang="en-US" dirty="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29</a:t>
            </a:fld>
            <a:endParaRPr lang="en-CA">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en-US"/>
              <a:t>Inventory Costing</a:t>
            </a:r>
          </a:p>
        </p:txBody>
      </p:sp>
      <p:sp>
        <p:nvSpPr>
          <p:cNvPr id="157699" name="Rectangle 3"/>
          <p:cNvSpPr>
            <a:spLocks noGrp="1" noChangeArrowheads="1"/>
          </p:cNvSpPr>
          <p:nvPr>
            <p:ph idx="1"/>
          </p:nvPr>
        </p:nvSpPr>
        <p:spPr>
          <a:xfrm>
            <a:off x="1259632" y="1323976"/>
            <a:ext cx="7132200" cy="4826102"/>
          </a:xfrm>
        </p:spPr>
        <p:txBody>
          <a:bodyPr>
            <a:normAutofit fontScale="92500" lnSpcReduction="20000"/>
          </a:bodyPr>
          <a:lstStyle/>
          <a:p>
            <a:pPr eaLnBrk="1" hangingPunct="1">
              <a:defRPr/>
            </a:pPr>
            <a:r>
              <a:rPr lang="en-US" sz="2800" dirty="0"/>
              <a:t>Determining inventory quantities</a:t>
            </a:r>
          </a:p>
          <a:p>
            <a:pPr lvl="1" eaLnBrk="1" hangingPunct="1">
              <a:defRPr/>
            </a:pPr>
            <a:r>
              <a:rPr lang="en-US" sz="2400" dirty="0"/>
              <a:t>Taking physical inventory</a:t>
            </a:r>
          </a:p>
          <a:p>
            <a:pPr lvl="1" eaLnBrk="1" hangingPunct="1">
              <a:defRPr/>
            </a:pPr>
            <a:r>
              <a:rPr lang="en-US" sz="2400" dirty="0"/>
              <a:t>Determining ownership of goods</a:t>
            </a:r>
          </a:p>
          <a:p>
            <a:pPr eaLnBrk="1" hangingPunct="1">
              <a:defRPr/>
            </a:pPr>
            <a:r>
              <a:rPr lang="en-US" sz="2800" dirty="0"/>
              <a:t>Inventory cost determination methods</a:t>
            </a:r>
          </a:p>
          <a:p>
            <a:pPr lvl="1" eaLnBrk="1" hangingPunct="1">
              <a:defRPr/>
            </a:pPr>
            <a:r>
              <a:rPr lang="en-US" sz="2400" dirty="0"/>
              <a:t>Specific identification</a:t>
            </a:r>
          </a:p>
          <a:p>
            <a:pPr lvl="1" eaLnBrk="1" hangingPunct="1">
              <a:defRPr/>
            </a:pPr>
            <a:r>
              <a:rPr lang="en-US" sz="2400" dirty="0"/>
              <a:t>Cost formulas: FIFO and average</a:t>
            </a:r>
          </a:p>
          <a:p>
            <a:pPr eaLnBrk="1" hangingPunct="1">
              <a:defRPr/>
            </a:pPr>
            <a:r>
              <a:rPr lang="en-US" sz="2800" dirty="0"/>
              <a:t>Financial Statement Effects</a:t>
            </a:r>
          </a:p>
          <a:p>
            <a:pPr lvl="1" eaLnBrk="1" hangingPunct="1">
              <a:defRPr/>
            </a:pPr>
            <a:r>
              <a:rPr lang="en-US" sz="2400" dirty="0"/>
              <a:t>Choice of cost determination method</a:t>
            </a:r>
          </a:p>
          <a:p>
            <a:pPr lvl="1" eaLnBrk="1" hangingPunct="1">
              <a:defRPr/>
            </a:pPr>
            <a:r>
              <a:rPr lang="en-US" sz="2400" dirty="0"/>
              <a:t> Inventory errors</a:t>
            </a:r>
          </a:p>
          <a:p>
            <a:pPr eaLnBrk="1" hangingPunct="1">
              <a:defRPr/>
            </a:pPr>
            <a:r>
              <a:rPr lang="en-US" sz="2800" dirty="0"/>
              <a:t>Presentation and analysis</a:t>
            </a:r>
          </a:p>
          <a:p>
            <a:pPr lvl="1" eaLnBrk="1" hangingPunct="1">
              <a:defRPr/>
            </a:pPr>
            <a:r>
              <a:rPr lang="en-US" sz="2400" dirty="0"/>
              <a:t>Valuing inventory at lower of cost and net realizable value</a:t>
            </a:r>
          </a:p>
          <a:p>
            <a:pPr lvl="1" eaLnBrk="1" hangingPunct="1">
              <a:defRPr/>
            </a:pPr>
            <a:r>
              <a:rPr lang="en-US" sz="2400" dirty="0"/>
              <a:t>Reporting and analyzing inventory</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a:t>
            </a:fld>
            <a:endParaRPr lang="en-CA" dirty="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Rectangle 5"/>
          <p:cNvSpPr>
            <a:spLocks noGrp="1" noChangeArrowheads="1"/>
          </p:cNvSpPr>
          <p:nvPr>
            <p:ph type="title"/>
          </p:nvPr>
        </p:nvSpPr>
        <p:spPr/>
        <p:txBody>
          <a:bodyPr/>
          <a:lstStyle/>
          <a:p>
            <a:pPr eaLnBrk="1" hangingPunct="1">
              <a:defRPr/>
            </a:pPr>
            <a:r>
              <a:rPr lang="en-US" dirty="0"/>
              <a:t>Income Statement Effects</a:t>
            </a:r>
          </a:p>
        </p:txBody>
      </p:sp>
      <p:sp>
        <p:nvSpPr>
          <p:cNvPr id="178179" name="Rectangle 3"/>
          <p:cNvSpPr>
            <a:spLocks noGrp="1" noChangeArrowheads="1"/>
          </p:cNvSpPr>
          <p:nvPr>
            <p:ph idx="1"/>
          </p:nvPr>
        </p:nvSpPr>
        <p:spPr>
          <a:xfrm>
            <a:off x="522665" y="1456166"/>
            <a:ext cx="8229600" cy="4525963"/>
          </a:xfrm>
        </p:spPr>
        <p:txBody>
          <a:bodyPr>
            <a:normAutofit/>
          </a:bodyPr>
          <a:lstStyle/>
          <a:p>
            <a:pPr eaLnBrk="1" hangingPunct="1">
              <a:lnSpc>
                <a:spcPct val="80000"/>
              </a:lnSpc>
              <a:defRPr/>
            </a:pPr>
            <a:r>
              <a:rPr lang="en-US" sz="2400" dirty="0"/>
              <a:t>Effect of inventory errors on the current year’s income statement:</a:t>
            </a:r>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defRPr/>
            </a:pPr>
            <a:endParaRPr lang="en-US" sz="2400" dirty="0"/>
          </a:p>
          <a:p>
            <a:pPr eaLnBrk="1" hangingPunct="1">
              <a:lnSpc>
                <a:spcPct val="80000"/>
              </a:lnSpc>
              <a:defRPr/>
            </a:pPr>
            <a:endParaRPr lang="hu-HU" sz="2400" dirty="0"/>
          </a:p>
          <a:p>
            <a:pPr eaLnBrk="1" hangingPunct="1">
              <a:lnSpc>
                <a:spcPct val="80000"/>
              </a:lnSpc>
              <a:defRPr/>
            </a:pPr>
            <a:r>
              <a:rPr lang="en-US" sz="2400" dirty="0"/>
              <a:t>An error in ending inventory of one period will have the reverse effect on profit of the next period</a:t>
            </a:r>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30</a:t>
            </a:fld>
            <a:endParaRPr lang="en-CA">
              <a:cs typeface="Arial" charset="0"/>
            </a:endParaRPr>
          </a:p>
        </p:txBody>
      </p:sp>
      <p:pic>
        <p:nvPicPr>
          <p:cNvPr id="7" name="Picture 6"/>
          <p:cNvPicPr>
            <a:picLocks noChangeAspect="1"/>
          </p:cNvPicPr>
          <p:nvPr/>
        </p:nvPicPr>
        <p:blipFill>
          <a:blip r:embed="rId2"/>
          <a:stretch>
            <a:fillRect/>
          </a:stretch>
        </p:blipFill>
        <p:spPr>
          <a:xfrm>
            <a:off x="968076" y="2109788"/>
            <a:ext cx="6984518" cy="28672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a:t>Balance Sheet Errors</a:t>
            </a:r>
          </a:p>
        </p:txBody>
      </p:sp>
      <p:sp>
        <p:nvSpPr>
          <p:cNvPr id="6"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31</a:t>
            </a:fld>
            <a:endParaRPr lang="en-CA">
              <a:cs typeface="Arial" charset="0"/>
            </a:endParaRPr>
          </a:p>
        </p:txBody>
      </p:sp>
      <p:sp>
        <p:nvSpPr>
          <p:cNvPr id="184323" name="Rectangle 3"/>
          <p:cNvSpPr>
            <a:spLocks noGrp="1" noChangeArrowheads="1"/>
          </p:cNvSpPr>
          <p:nvPr>
            <p:ph type="body" sz="half" idx="4294967295"/>
          </p:nvPr>
        </p:nvSpPr>
        <p:spPr>
          <a:xfrm>
            <a:off x="440677" y="1248763"/>
            <a:ext cx="8312150" cy="4887913"/>
          </a:xfrm>
        </p:spPr>
        <p:txBody>
          <a:bodyPr>
            <a:normAutofit lnSpcReduction="10000"/>
          </a:bodyPr>
          <a:lstStyle/>
          <a:p>
            <a:pPr eaLnBrk="1" hangingPunct="1">
              <a:defRPr/>
            </a:pPr>
            <a:r>
              <a:rPr lang="en-US" dirty="0"/>
              <a:t>Effect can be determined by using the basic accounting equation: </a:t>
            </a:r>
          </a:p>
          <a:p>
            <a:pPr algn="ctr" eaLnBrk="1" hangingPunct="1">
              <a:buFontTx/>
              <a:buNone/>
              <a:defRPr/>
            </a:pPr>
            <a:r>
              <a:rPr lang="en-US" dirty="0"/>
              <a:t>Assets = Liabilities + Owner’s Equity</a:t>
            </a:r>
          </a:p>
          <a:p>
            <a:pPr algn="ctr" eaLnBrk="1" hangingPunct="1">
              <a:buFontTx/>
              <a:buNone/>
              <a:defRPr/>
            </a:pPr>
            <a:endParaRPr lang="en-US" dirty="0"/>
          </a:p>
          <a:p>
            <a:pPr algn="ctr" eaLnBrk="1" hangingPunct="1">
              <a:buFontTx/>
              <a:buNone/>
              <a:defRPr/>
            </a:pPr>
            <a:endParaRPr lang="en-US" dirty="0"/>
          </a:p>
          <a:p>
            <a:pPr>
              <a:defRPr/>
            </a:pPr>
            <a:endParaRPr lang="hu-HU" sz="3600" dirty="0"/>
          </a:p>
          <a:p>
            <a:pPr>
              <a:defRPr/>
            </a:pPr>
            <a:r>
              <a:rPr lang="en-US" dirty="0"/>
              <a:t>An error in ending inventory in one period will cause an error in beginning inventory in the next period</a:t>
            </a:r>
          </a:p>
        </p:txBody>
      </p:sp>
      <p:pic>
        <p:nvPicPr>
          <p:cNvPr id="3" name="Picture 2"/>
          <p:cNvPicPr>
            <a:picLocks noChangeAspect="1"/>
          </p:cNvPicPr>
          <p:nvPr/>
        </p:nvPicPr>
        <p:blipFill>
          <a:blip r:embed="rId2"/>
          <a:stretch>
            <a:fillRect/>
          </a:stretch>
        </p:blipFill>
        <p:spPr>
          <a:xfrm>
            <a:off x="663593" y="2945794"/>
            <a:ext cx="7706311" cy="105772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984" y="1203207"/>
            <a:ext cx="7535269" cy="4162899"/>
          </a:xfrm>
        </p:spPr>
        <p:txBody>
          <a:bodyPr>
            <a:noAutofit/>
          </a:bodyPr>
          <a:lstStyle/>
          <a:p>
            <a:pPr marL="457200" indent="-457200">
              <a:spcBef>
                <a:spcPts val="480"/>
              </a:spcBef>
              <a:buAutoNum type="arabicPeriod"/>
            </a:pPr>
            <a:r>
              <a:rPr lang="en-CA" sz="2000" dirty="0"/>
              <a:t>Describe the steps in determining inventory quantities.</a:t>
            </a:r>
          </a:p>
          <a:p>
            <a:pPr marL="457200" indent="-457200">
              <a:spcBef>
                <a:spcPts val="480"/>
              </a:spcBef>
              <a:buFont typeface="Arial" charset="0"/>
              <a:buAutoNum type="arabicPeriod"/>
            </a:pPr>
            <a:r>
              <a:rPr lang="en-CA" sz="2000" dirty="0"/>
              <a:t>Calculate cost of goods sold and ending inventory in a perpetual inventory system using the specific identification, FIFO, and weighted average methods of cost determination.</a:t>
            </a:r>
          </a:p>
          <a:p>
            <a:pPr marL="457200" indent="-457200">
              <a:spcBef>
                <a:spcPts val="480"/>
              </a:spcBef>
              <a:buFont typeface="Arial" charset="0"/>
              <a:buAutoNum type="arabicPeriod"/>
            </a:pPr>
            <a:r>
              <a:rPr lang="en-CA" sz="2000" dirty="0"/>
              <a:t>Explain the financial statement effects of inventory cost determination methods.</a:t>
            </a:r>
          </a:p>
          <a:p>
            <a:pPr marL="457200" indent="-457200">
              <a:spcBef>
                <a:spcPts val="480"/>
              </a:spcBef>
              <a:buFont typeface="Arial" charset="0"/>
              <a:buAutoNum type="arabicPeriod"/>
            </a:pPr>
            <a:r>
              <a:rPr lang="en-CA" sz="2000" dirty="0"/>
              <a:t>Determine the financial statement effects of inventory errors.</a:t>
            </a:r>
          </a:p>
          <a:p>
            <a:pPr marL="457200" indent="-457200">
              <a:spcBef>
                <a:spcPts val="480"/>
              </a:spcBef>
              <a:buFont typeface="Arial" charset="0"/>
              <a:buAutoNum type="arabicPeriod"/>
            </a:pPr>
            <a:r>
              <a:rPr lang="en-CA" sz="2000" dirty="0">
                <a:solidFill>
                  <a:srgbClr val="C21501"/>
                </a:solidFill>
              </a:rPr>
              <a:t>Value inventory at the lower of cost or net realizable value.</a:t>
            </a:r>
          </a:p>
          <a:p>
            <a:pPr marL="457200" indent="-457200">
              <a:spcBef>
                <a:spcPts val="480"/>
              </a:spcBef>
              <a:buFont typeface="Arial" charset="0"/>
              <a:buAutoNum type="arabicPeriod"/>
            </a:pPr>
            <a:r>
              <a:rPr lang="en-CA" sz="2000" dirty="0"/>
              <a:t>Demonstrate the presentation and analysis of inventory.</a:t>
            </a:r>
          </a:p>
          <a:p>
            <a:pPr marL="457200" indent="-457200">
              <a:spcBef>
                <a:spcPts val="480"/>
              </a:spcBef>
              <a:buAutoNum type="arabicPeriod"/>
            </a:pPr>
            <a:r>
              <a:rPr lang="en-CA" sz="2000" dirty="0"/>
              <a:t>Calculate ending inventory and cost of goods sold in a periodic inventory system using FIFO and weighted average inventory cost formulas (Appendix 6A).</a:t>
            </a:r>
          </a:p>
          <a:p>
            <a:pPr marL="457200" indent="-457200">
              <a:spcBef>
                <a:spcPts val="480"/>
              </a:spcBef>
              <a:buAutoNum type="arabicPeriod"/>
            </a:pPr>
            <a:r>
              <a:rPr lang="en-US" sz="2000" dirty="0"/>
              <a:t>Estimate ending inventory using the gross profit and retail inventory methods (Appendix 6B).</a:t>
            </a:r>
            <a:endParaRPr lang="en-CA" sz="2000" dirty="0"/>
          </a:p>
        </p:txBody>
      </p:sp>
      <p:sp>
        <p:nvSpPr>
          <p:cNvPr id="7" name="Slide Number Placeholder 4"/>
          <p:cNvSpPr txBox="1">
            <a:spLocks/>
          </p:cNvSpPr>
          <p:nvPr/>
        </p:nvSpPr>
        <p:spPr bwMode="auto">
          <a:xfrm>
            <a:off x="6580188" y="6361553"/>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rgbClr val="FFFFFF"/>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32</a:t>
            </a:fld>
            <a:endParaRPr lang="en-CA" sz="1200" dirty="0">
              <a:solidFill>
                <a:srgbClr val="FFFFFF"/>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dirty="0"/>
              <a:t>Inventory Valuation</a:t>
            </a:r>
          </a:p>
        </p:txBody>
      </p:sp>
      <p:sp>
        <p:nvSpPr>
          <p:cNvPr id="181251" name="Rectangle 3"/>
          <p:cNvSpPr>
            <a:spLocks noGrp="1" noChangeArrowheads="1"/>
          </p:cNvSpPr>
          <p:nvPr>
            <p:ph idx="1"/>
          </p:nvPr>
        </p:nvSpPr>
        <p:spPr>
          <a:xfrm>
            <a:off x="1012534" y="1369995"/>
            <a:ext cx="7550994" cy="4525963"/>
          </a:xfrm>
        </p:spPr>
        <p:txBody>
          <a:bodyPr>
            <a:normAutofit fontScale="85000" lnSpcReduction="10000"/>
          </a:bodyPr>
          <a:lstStyle/>
          <a:p>
            <a:pPr>
              <a:defRPr/>
            </a:pPr>
            <a:r>
              <a:rPr lang="en-CA" dirty="0"/>
              <a:t>Sometimes, before reporting inventory we must first ensure that it’s properly valued </a:t>
            </a:r>
          </a:p>
          <a:p>
            <a:pPr eaLnBrk="1" hangingPunct="1">
              <a:defRPr/>
            </a:pPr>
            <a:r>
              <a:rPr lang="en-US" dirty="0"/>
              <a:t>Lower of cost and net realizable value (LCM)</a:t>
            </a:r>
          </a:p>
          <a:p>
            <a:pPr lvl="1" eaLnBrk="1" hangingPunct="1">
              <a:defRPr/>
            </a:pPr>
            <a:r>
              <a:rPr lang="en-US" dirty="0"/>
              <a:t>when realizable value of inventory is lower than cost, it is written down to that lower value</a:t>
            </a:r>
          </a:p>
          <a:p>
            <a:pPr lvl="1" eaLnBrk="1" hangingPunct="1">
              <a:defRPr/>
            </a:pPr>
            <a:r>
              <a:rPr lang="en-US" dirty="0">
                <a:solidFill>
                  <a:srgbClr val="C21501"/>
                </a:solidFill>
              </a:rPr>
              <a:t>Net realizable value: </a:t>
            </a:r>
            <a:r>
              <a:rPr lang="en-US" dirty="0"/>
              <a:t>selling price less any costs to make the goods ready for sale</a:t>
            </a:r>
          </a:p>
          <a:p>
            <a:pPr eaLnBrk="1" hangingPunct="1">
              <a:defRPr/>
            </a:pPr>
            <a:r>
              <a:rPr lang="en-US" dirty="0"/>
              <a:t>Assessed on an item-by-item basis</a:t>
            </a:r>
          </a:p>
          <a:p>
            <a:pPr eaLnBrk="1" hangingPunct="1">
              <a:defRPr/>
            </a:pPr>
            <a:r>
              <a:rPr lang="en-US" dirty="0"/>
              <a:t>Reversed if net realizable value increases before goods are sold</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33</a:t>
            </a:fld>
            <a:endParaRPr lang="en-CA">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LCM</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33432132"/>
              </p:ext>
            </p:extLst>
          </p:nvPr>
        </p:nvGraphicFramePr>
        <p:xfrm>
          <a:off x="337264" y="1610152"/>
          <a:ext cx="8274802" cy="4052094"/>
        </p:xfrm>
        <a:graphic>
          <a:graphicData uri="http://schemas.openxmlformats.org/presentationml/2006/ole">
            <mc:AlternateContent xmlns:mc="http://schemas.openxmlformats.org/markup-compatibility/2006">
              <mc:Choice xmlns:v="urn:schemas-microsoft-com:vml" Requires="v">
                <p:oleObj spid="_x0000_s3082" name="Worksheet" r:id="rId3" imgW="3695756" imgH="1809772" progId="Excel.Sheet.8">
                  <p:embed/>
                </p:oleObj>
              </mc:Choice>
              <mc:Fallback>
                <p:oleObj name="Worksheet" r:id="rId3" imgW="3695756" imgH="1809772" progId="Excel.Sheet.8">
                  <p:embed/>
                  <p:pic>
                    <p:nvPicPr>
                      <p:cNvPr id="0" name="Object 3"/>
                      <p:cNvPicPr>
                        <a:picLocks noChangeAspect="1" noChangeArrowheads="1"/>
                      </p:cNvPicPr>
                      <p:nvPr/>
                    </p:nvPicPr>
                    <p:blipFill>
                      <a:blip r:embed="rId4"/>
                      <a:srcRect/>
                      <a:stretch>
                        <a:fillRect/>
                      </a:stretch>
                    </p:blipFill>
                    <p:spPr bwMode="auto">
                      <a:xfrm>
                        <a:off x="337264" y="1610152"/>
                        <a:ext cx="8274802" cy="40520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49501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LCM</a:t>
            </a:r>
          </a:p>
        </p:txBody>
      </p:sp>
      <p:sp>
        <p:nvSpPr>
          <p:cNvPr id="3" name="Content Placeholder 2"/>
          <p:cNvSpPr>
            <a:spLocks noGrp="1"/>
          </p:cNvSpPr>
          <p:nvPr>
            <p:ph idx="1"/>
          </p:nvPr>
        </p:nvSpPr>
        <p:spPr>
          <a:xfrm>
            <a:off x="468923" y="1330570"/>
            <a:ext cx="8229600" cy="4525963"/>
          </a:xfrm>
        </p:spPr>
        <p:txBody>
          <a:bodyPr>
            <a:normAutofit fontScale="92500" lnSpcReduction="10000"/>
          </a:bodyPr>
          <a:lstStyle/>
          <a:p>
            <a:r>
              <a:rPr lang="en-CA" dirty="0"/>
              <a:t>If Nemesis TV company applied the LCM rule, it would report its inventory at $159 000 on its balance sheet </a:t>
            </a:r>
          </a:p>
          <a:p>
            <a:r>
              <a:rPr lang="en-CA" dirty="0"/>
              <a:t>What is the accounting entry to reflect the Net Realizable Value? </a:t>
            </a:r>
          </a:p>
          <a:p>
            <a:r>
              <a:rPr lang="en-CA" dirty="0" err="1"/>
              <a:t>Dr</a:t>
            </a:r>
            <a:r>
              <a:rPr lang="en-CA" dirty="0"/>
              <a:t> COGS									9000</a:t>
            </a:r>
          </a:p>
          <a:p>
            <a:pPr marL="0" indent="0">
              <a:buNone/>
            </a:pPr>
            <a:r>
              <a:rPr lang="en-CA" dirty="0"/>
              <a:t>		Cr Merchandising Inventory 		9000</a:t>
            </a:r>
          </a:p>
          <a:p>
            <a:pPr marL="0" indent="0">
              <a:buNone/>
            </a:pPr>
            <a:r>
              <a:rPr lang="en-CA" dirty="0"/>
              <a:t>To record decline inventory value from original cost of $168 000 to market value of $159 000</a:t>
            </a:r>
          </a:p>
          <a:p>
            <a:pPr marL="0" indent="0">
              <a:buNone/>
            </a:pPr>
            <a:endParaRPr lang="en-CA" dirty="0"/>
          </a:p>
        </p:txBody>
      </p:sp>
    </p:spTree>
    <p:extLst>
      <p:ext uri="{BB962C8B-B14F-4D97-AF65-F5344CB8AC3E}">
        <p14:creationId xmlns:p14="http://schemas.microsoft.com/office/powerpoint/2010/main" val="29293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LCM Cont’d </a:t>
            </a:r>
          </a:p>
        </p:txBody>
      </p:sp>
      <p:sp>
        <p:nvSpPr>
          <p:cNvPr id="3" name="Content Placeholder 2"/>
          <p:cNvSpPr>
            <a:spLocks noGrp="1"/>
          </p:cNvSpPr>
          <p:nvPr>
            <p:ph idx="1"/>
          </p:nvPr>
        </p:nvSpPr>
        <p:spPr/>
        <p:txBody>
          <a:bodyPr/>
          <a:lstStyle/>
          <a:p>
            <a:r>
              <a:rPr lang="en-CA" dirty="0"/>
              <a:t>What happens to our Net Income and Owner’s Equity in this example? </a:t>
            </a:r>
          </a:p>
          <a:p>
            <a:r>
              <a:rPr lang="en-CA" dirty="0"/>
              <a:t>Reduces both by 9000</a:t>
            </a:r>
          </a:p>
        </p:txBody>
      </p:sp>
    </p:spTree>
    <p:extLst>
      <p:ext uri="{BB962C8B-B14F-4D97-AF65-F5344CB8AC3E}">
        <p14:creationId xmlns:p14="http://schemas.microsoft.com/office/powerpoint/2010/main" val="136541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167" y="1320293"/>
            <a:ext cx="7488510" cy="3954388"/>
          </a:xfrm>
        </p:spPr>
        <p:txBody>
          <a:bodyPr>
            <a:noAutofit/>
          </a:bodyPr>
          <a:lstStyle/>
          <a:p>
            <a:pPr marL="457200" indent="-457200">
              <a:spcBef>
                <a:spcPts val="480"/>
              </a:spcBef>
              <a:buAutoNum type="arabicPeriod"/>
            </a:pPr>
            <a:r>
              <a:rPr lang="en-CA" sz="2000" dirty="0"/>
              <a:t>Describe the steps in determining inventory quantities.</a:t>
            </a:r>
          </a:p>
          <a:p>
            <a:pPr marL="457200" indent="-457200">
              <a:spcBef>
                <a:spcPts val="480"/>
              </a:spcBef>
              <a:buFont typeface="Arial" charset="0"/>
              <a:buAutoNum type="arabicPeriod"/>
            </a:pPr>
            <a:r>
              <a:rPr lang="en-CA" sz="2000" dirty="0"/>
              <a:t>Calculate cost of goods sold and ending inventory in a perpetual inventory system using the specific identification, FIFO, and weighted average methods of cost determination.</a:t>
            </a:r>
          </a:p>
          <a:p>
            <a:pPr marL="457200" indent="-457200">
              <a:spcBef>
                <a:spcPts val="480"/>
              </a:spcBef>
              <a:buFont typeface="Arial" charset="0"/>
              <a:buAutoNum type="arabicPeriod"/>
            </a:pPr>
            <a:r>
              <a:rPr lang="en-CA" sz="2000" dirty="0"/>
              <a:t>Explain the financial statement effects of inventory cost determination methods.</a:t>
            </a:r>
          </a:p>
          <a:p>
            <a:pPr marL="457200" indent="-457200">
              <a:spcBef>
                <a:spcPts val="480"/>
              </a:spcBef>
              <a:buFont typeface="Arial" charset="0"/>
              <a:buAutoNum type="arabicPeriod"/>
            </a:pPr>
            <a:r>
              <a:rPr lang="en-CA" sz="2000" dirty="0"/>
              <a:t>Determine the financial statement effects of inventory errors.</a:t>
            </a:r>
          </a:p>
          <a:p>
            <a:pPr marL="457200" indent="-457200">
              <a:spcBef>
                <a:spcPts val="480"/>
              </a:spcBef>
              <a:buFont typeface="Arial" charset="0"/>
              <a:buAutoNum type="arabicPeriod"/>
            </a:pPr>
            <a:r>
              <a:rPr lang="en-CA" sz="2000" dirty="0"/>
              <a:t>Value inventory at the lower of cost or net realizable value.</a:t>
            </a:r>
          </a:p>
          <a:p>
            <a:pPr marL="457200" indent="-457200">
              <a:spcBef>
                <a:spcPts val="480"/>
              </a:spcBef>
              <a:buFont typeface="Arial" charset="0"/>
              <a:buAutoNum type="arabicPeriod"/>
            </a:pPr>
            <a:r>
              <a:rPr lang="en-CA" sz="2000" dirty="0">
                <a:solidFill>
                  <a:srgbClr val="C21501"/>
                </a:solidFill>
              </a:rPr>
              <a:t>Demonstrate the presentation and analysis of inventory.</a:t>
            </a:r>
          </a:p>
          <a:p>
            <a:pPr marL="457200" indent="-457200">
              <a:spcBef>
                <a:spcPts val="480"/>
              </a:spcBef>
              <a:buAutoNum type="arabicPeriod"/>
            </a:pPr>
            <a:r>
              <a:rPr lang="en-CA" sz="2000" dirty="0"/>
              <a:t>Calculate ending inventory and cost of goods sold in a periodic inventory system using FIFO and weighted average inventory cost formulas (Appendix 6A).</a:t>
            </a:r>
          </a:p>
          <a:p>
            <a:pPr marL="457200" indent="-457200">
              <a:spcBef>
                <a:spcPts val="480"/>
              </a:spcBef>
              <a:buAutoNum type="arabicPeriod"/>
            </a:pPr>
            <a:r>
              <a:rPr lang="en-US" sz="2000" dirty="0"/>
              <a:t>Estimate ending inventory using the gross profit and retail inventory methods (Appendix 6B).</a:t>
            </a:r>
            <a:endParaRPr lang="en-CA" sz="2000" dirty="0"/>
          </a:p>
        </p:txBody>
      </p:sp>
      <p:sp>
        <p:nvSpPr>
          <p:cNvPr id="7" name="Slide Number Placeholder 4"/>
          <p:cNvSpPr txBox="1">
            <a:spLocks/>
          </p:cNvSpPr>
          <p:nvPr/>
        </p:nvSpPr>
        <p:spPr bwMode="auto">
          <a:xfrm>
            <a:off x="6580188" y="6374647"/>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rgbClr val="FFFFFF"/>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37</a:t>
            </a:fld>
            <a:endParaRPr lang="en-CA" sz="1200" dirty="0">
              <a:solidFill>
                <a:srgbClr val="FFFFFF"/>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a:bodyPr>
          <a:lstStyle/>
          <a:p>
            <a:pPr eaLnBrk="1" hangingPunct="1">
              <a:defRPr/>
            </a:pPr>
            <a:r>
              <a:rPr lang="en-US" dirty="0"/>
              <a:t>Classifying and Reporting Inventory</a:t>
            </a:r>
          </a:p>
        </p:txBody>
      </p:sp>
      <p:sp>
        <p:nvSpPr>
          <p:cNvPr id="205827" name="Rectangle 3"/>
          <p:cNvSpPr>
            <a:spLocks noGrp="1" noChangeArrowheads="1"/>
          </p:cNvSpPr>
          <p:nvPr>
            <p:ph idx="1"/>
          </p:nvPr>
        </p:nvSpPr>
        <p:spPr>
          <a:xfrm>
            <a:off x="927123" y="1503218"/>
            <a:ext cx="7427168" cy="3844637"/>
          </a:xfrm>
        </p:spPr>
        <p:txBody>
          <a:bodyPr>
            <a:normAutofit/>
          </a:bodyPr>
          <a:lstStyle/>
          <a:p>
            <a:pPr eaLnBrk="1" hangingPunct="1">
              <a:defRPr/>
            </a:pPr>
            <a:r>
              <a:rPr lang="en-US" sz="2400" dirty="0"/>
              <a:t>Depends on whether company is a merchandiser or manufacturer</a:t>
            </a:r>
          </a:p>
          <a:p>
            <a:pPr lvl="1" eaLnBrk="1" hangingPunct="1">
              <a:defRPr/>
            </a:pPr>
            <a:r>
              <a:rPr lang="en-US" sz="2400" dirty="0"/>
              <a:t>Merchandiser </a:t>
            </a:r>
            <a:r>
              <a:rPr lang="en-US" sz="2400" dirty="0">
                <a:solidFill>
                  <a:srgbClr val="C21501"/>
                </a:solidFill>
              </a:rPr>
              <a:t>buys</a:t>
            </a:r>
            <a:r>
              <a:rPr lang="en-US" sz="2400" dirty="0"/>
              <a:t> its inventory – only one classification used</a:t>
            </a:r>
          </a:p>
          <a:p>
            <a:pPr lvl="1" eaLnBrk="1" hangingPunct="1">
              <a:defRPr/>
            </a:pPr>
            <a:r>
              <a:rPr lang="en-US" sz="2400" dirty="0"/>
              <a:t>Manufacturer </a:t>
            </a:r>
            <a:r>
              <a:rPr lang="en-US" sz="2400" dirty="0">
                <a:solidFill>
                  <a:srgbClr val="C21501"/>
                </a:solidFill>
              </a:rPr>
              <a:t>produces</a:t>
            </a:r>
            <a:r>
              <a:rPr lang="en-US" sz="2400" dirty="0"/>
              <a:t> its inventory – classified into raw materials, work in process and finished goods</a:t>
            </a:r>
          </a:p>
          <a:p>
            <a:pPr eaLnBrk="1" hangingPunct="1">
              <a:defRPr/>
            </a:pPr>
            <a:r>
              <a:rPr lang="en-US" sz="2400" dirty="0"/>
              <a:t>Typically recorded as a current asset, but can be non-current if not sold in one year</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38</a:t>
            </a:fld>
            <a:endParaRPr lang="en-CA">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pPr eaLnBrk="1" hangingPunct="1">
              <a:defRPr/>
            </a:pPr>
            <a:r>
              <a:rPr lang="en-US" dirty="0"/>
              <a:t>Analysis of Inventory</a:t>
            </a:r>
          </a:p>
        </p:txBody>
      </p:sp>
      <p:sp>
        <p:nvSpPr>
          <p:cNvPr id="182275" name="Rectangle 3"/>
          <p:cNvSpPr>
            <a:spLocks noGrp="1" noChangeArrowheads="1"/>
          </p:cNvSpPr>
          <p:nvPr>
            <p:ph idx="1"/>
          </p:nvPr>
        </p:nvSpPr>
        <p:spPr>
          <a:xfrm>
            <a:off x="866834" y="1212895"/>
            <a:ext cx="7427168" cy="4883150"/>
          </a:xfrm>
        </p:spPr>
        <p:txBody>
          <a:bodyPr>
            <a:normAutofit lnSpcReduction="10000"/>
          </a:bodyPr>
          <a:lstStyle/>
          <a:p>
            <a:pPr eaLnBrk="1" hangingPunct="1">
              <a:defRPr/>
            </a:pPr>
            <a:r>
              <a:rPr lang="en-US" dirty="0"/>
              <a:t>Must balance competing objectives:</a:t>
            </a:r>
          </a:p>
          <a:p>
            <a:pPr lvl="1" eaLnBrk="1" hangingPunct="1">
              <a:defRPr/>
            </a:pPr>
            <a:r>
              <a:rPr lang="en-US" dirty="0"/>
              <a:t>Excessive levels of inventory leads to high carrying costs</a:t>
            </a:r>
          </a:p>
          <a:p>
            <a:pPr lvl="1" eaLnBrk="1" hangingPunct="1">
              <a:defRPr/>
            </a:pPr>
            <a:r>
              <a:rPr lang="en-US" dirty="0"/>
              <a:t>Too little inventory may result in lost sales</a:t>
            </a:r>
          </a:p>
          <a:p>
            <a:pPr eaLnBrk="1" hangingPunct="1">
              <a:defRPr/>
            </a:pPr>
            <a:r>
              <a:rPr lang="en-US" dirty="0"/>
              <a:t>Ratios help determine whether a company has too much or too little inventory:</a:t>
            </a:r>
          </a:p>
          <a:p>
            <a:pPr lvl="1" eaLnBrk="1" hangingPunct="1">
              <a:defRPr/>
            </a:pPr>
            <a:r>
              <a:rPr lang="en-US" dirty="0"/>
              <a:t>Inventory turnover ratio</a:t>
            </a:r>
          </a:p>
          <a:p>
            <a:pPr lvl="1" eaLnBrk="1" hangingPunct="1">
              <a:defRPr/>
            </a:pPr>
            <a:r>
              <a:rPr lang="en-US" dirty="0"/>
              <a:t>Days sales in inventory</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39</a:t>
            </a:fld>
            <a:endParaRPr lang="en-CA">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
        <p:nvSpPr>
          <p:cNvPr id="3" name="Content Placeholder 2"/>
          <p:cNvSpPr>
            <a:spLocks noGrp="1"/>
          </p:cNvSpPr>
          <p:nvPr>
            <p:ph idx="1"/>
          </p:nvPr>
        </p:nvSpPr>
        <p:spPr>
          <a:xfrm>
            <a:off x="1080816" y="1444749"/>
            <a:ext cx="7532141" cy="4410359"/>
          </a:xfrm>
        </p:spPr>
        <p:txBody>
          <a:bodyPr/>
          <a:lstStyle/>
          <a:p>
            <a:pPr marL="457200" indent="-457200">
              <a:lnSpc>
                <a:spcPct val="80000"/>
              </a:lnSpc>
              <a:spcBef>
                <a:spcPts val="480"/>
              </a:spcBef>
              <a:buAutoNum type="arabicPeriod"/>
            </a:pPr>
            <a:r>
              <a:rPr lang="en-CA" sz="2000" dirty="0">
                <a:solidFill>
                  <a:srgbClr val="D63710"/>
                </a:solidFill>
              </a:rPr>
              <a:t>Describe the steps in determining inventory quantities.</a:t>
            </a:r>
          </a:p>
          <a:p>
            <a:pPr marL="457200" indent="-457200">
              <a:lnSpc>
                <a:spcPct val="80000"/>
              </a:lnSpc>
              <a:spcBef>
                <a:spcPts val="480"/>
              </a:spcBef>
              <a:buFont typeface="Arial" charset="0"/>
              <a:buAutoNum type="arabicPeriod"/>
            </a:pPr>
            <a:r>
              <a:rPr lang="en-CA" sz="2000" dirty="0"/>
              <a:t>Calculate cost of goods sold and ending inventory in a perpetual inventory system using the specific identification, FIFO, and weighted average methods of cost determination.</a:t>
            </a:r>
          </a:p>
          <a:p>
            <a:pPr marL="457200" indent="-457200">
              <a:lnSpc>
                <a:spcPct val="80000"/>
              </a:lnSpc>
              <a:spcBef>
                <a:spcPts val="480"/>
              </a:spcBef>
              <a:buFont typeface="Arial" charset="0"/>
              <a:buAutoNum type="arabicPeriod"/>
            </a:pPr>
            <a:r>
              <a:rPr lang="en-CA" sz="2000" dirty="0"/>
              <a:t>Explain the financial statement effects of inventory cost determination methods.</a:t>
            </a:r>
          </a:p>
          <a:p>
            <a:pPr marL="457200" indent="-457200">
              <a:lnSpc>
                <a:spcPct val="80000"/>
              </a:lnSpc>
              <a:spcBef>
                <a:spcPts val="480"/>
              </a:spcBef>
              <a:buFont typeface="Arial" charset="0"/>
              <a:buAutoNum type="arabicPeriod"/>
            </a:pPr>
            <a:r>
              <a:rPr lang="en-CA" sz="2000" dirty="0"/>
              <a:t>Determine the financial statement effects of inventory errors.</a:t>
            </a:r>
          </a:p>
          <a:p>
            <a:pPr marL="457200" indent="-457200">
              <a:lnSpc>
                <a:spcPct val="80000"/>
              </a:lnSpc>
              <a:spcBef>
                <a:spcPts val="480"/>
              </a:spcBef>
              <a:buFont typeface="Arial" charset="0"/>
              <a:buAutoNum type="arabicPeriod"/>
            </a:pPr>
            <a:r>
              <a:rPr lang="en-CA" sz="2000" dirty="0"/>
              <a:t>Value inventory at the lower of cost or net realizable value.</a:t>
            </a:r>
          </a:p>
          <a:p>
            <a:pPr marL="457200" indent="-457200">
              <a:lnSpc>
                <a:spcPct val="80000"/>
              </a:lnSpc>
              <a:spcBef>
                <a:spcPts val="480"/>
              </a:spcBef>
              <a:buFont typeface="Arial" charset="0"/>
              <a:buAutoNum type="arabicPeriod"/>
            </a:pPr>
            <a:r>
              <a:rPr lang="en-CA" sz="2000" dirty="0"/>
              <a:t>Demonstrate the presentation and analysis of inventory.</a:t>
            </a:r>
          </a:p>
          <a:p>
            <a:pPr marL="457200" indent="-457200">
              <a:lnSpc>
                <a:spcPct val="80000"/>
              </a:lnSpc>
              <a:spcBef>
                <a:spcPts val="480"/>
              </a:spcBef>
              <a:buAutoNum type="arabicPeriod"/>
            </a:pPr>
            <a:r>
              <a:rPr lang="en-CA" sz="2000" dirty="0"/>
              <a:t>Calculate ending inventory and cost of goods sold in a periodic inventory system using FIFO and weighted average inventory cost formulas (Appendix 6A).</a:t>
            </a:r>
          </a:p>
          <a:p>
            <a:pPr marL="457200" indent="-457200">
              <a:lnSpc>
                <a:spcPct val="80000"/>
              </a:lnSpc>
              <a:spcBef>
                <a:spcPts val="480"/>
              </a:spcBef>
              <a:buAutoNum type="arabicPeriod"/>
            </a:pPr>
            <a:r>
              <a:rPr lang="en-US" sz="2000" dirty="0"/>
              <a:t>Estimate ending inventory using the gross profit and retail inventory methods (Appendix 6B).</a:t>
            </a:r>
            <a:endParaRPr lang="en-CA" sz="2000" dirty="0"/>
          </a:p>
        </p:txBody>
      </p:sp>
      <p:sp>
        <p:nvSpPr>
          <p:cNvPr id="7" name="Slide Number Placeholder 4"/>
          <p:cNvSpPr txBox="1">
            <a:spLocks/>
          </p:cNvSpPr>
          <p:nvPr/>
        </p:nvSpPr>
        <p:spPr bwMode="auto">
          <a:xfrm>
            <a:off x="6580188" y="6374647"/>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chemeClr val="bg1"/>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4</a:t>
            </a:fld>
            <a:endParaRPr lang="en-CA" sz="1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pPr eaLnBrk="1" hangingPunct="1">
              <a:defRPr/>
            </a:pPr>
            <a:r>
              <a:rPr lang="en-US" dirty="0"/>
              <a:t>Inventory Turnover Ratio</a:t>
            </a:r>
          </a:p>
        </p:txBody>
      </p:sp>
      <p:sp>
        <p:nvSpPr>
          <p:cNvPr id="183299" name="Rectangle 3"/>
          <p:cNvSpPr>
            <a:spLocks noGrp="1" noChangeArrowheads="1"/>
          </p:cNvSpPr>
          <p:nvPr>
            <p:ph idx="1"/>
          </p:nvPr>
        </p:nvSpPr>
        <p:spPr>
          <a:xfrm>
            <a:off x="854608" y="1295475"/>
            <a:ext cx="7513422" cy="3155847"/>
          </a:xfrm>
        </p:spPr>
        <p:txBody>
          <a:bodyPr>
            <a:noAutofit/>
          </a:bodyPr>
          <a:lstStyle/>
          <a:p>
            <a:pPr eaLnBrk="1" hangingPunct="1">
              <a:spcAft>
                <a:spcPts val="600"/>
              </a:spcAft>
              <a:buFontTx/>
              <a:buNone/>
              <a:defRPr/>
            </a:pPr>
            <a:r>
              <a:rPr lang="en-US" sz="2600" dirty="0">
                <a:solidFill>
                  <a:srgbClr val="C21501"/>
                </a:solidFill>
              </a:rPr>
              <a:t>= Cost of Goods Sold </a:t>
            </a:r>
            <a:r>
              <a:rPr lang="en-US" sz="2600" dirty="0">
                <a:solidFill>
                  <a:srgbClr val="C21501"/>
                </a:solidFill>
                <a:cs typeface="Arial" charset="0"/>
              </a:rPr>
              <a:t>÷ A</a:t>
            </a:r>
            <a:r>
              <a:rPr lang="en-US" sz="2600" dirty="0">
                <a:solidFill>
                  <a:srgbClr val="C21501"/>
                </a:solidFill>
              </a:rPr>
              <a:t>verage Inventory</a:t>
            </a:r>
          </a:p>
          <a:p>
            <a:pPr eaLnBrk="1" hangingPunct="1">
              <a:defRPr/>
            </a:pPr>
            <a:r>
              <a:rPr lang="en-US" sz="2600" dirty="0"/>
              <a:t>The number of times inventory is sold (“turns over”) during a given period</a:t>
            </a:r>
          </a:p>
          <a:p>
            <a:pPr eaLnBrk="1" hangingPunct="1">
              <a:defRPr/>
            </a:pPr>
            <a:r>
              <a:rPr lang="en-US" sz="2600" dirty="0"/>
              <a:t>The more times inventory turns over, the more efficiently sales are being made</a:t>
            </a:r>
          </a:p>
          <a:p>
            <a:pPr eaLnBrk="1" hangingPunct="1">
              <a:defRPr/>
            </a:pPr>
            <a:r>
              <a:rPr lang="en-US" sz="2600" dirty="0"/>
              <a:t>Average inventory is usually average of beginning and ending inventories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40</a:t>
            </a:fld>
            <a:endParaRPr lang="en-CA">
              <a:cs typeface="Arial" charset="0"/>
            </a:endParaRPr>
          </a:p>
        </p:txBody>
      </p:sp>
      <p:pic>
        <p:nvPicPr>
          <p:cNvPr id="2" name="Picture 1"/>
          <p:cNvPicPr>
            <a:picLocks noChangeAspect="1"/>
          </p:cNvPicPr>
          <p:nvPr/>
        </p:nvPicPr>
        <p:blipFill>
          <a:blip r:embed="rId2"/>
          <a:stretch>
            <a:fillRect/>
          </a:stretch>
        </p:blipFill>
        <p:spPr>
          <a:xfrm>
            <a:off x="1442817" y="4626411"/>
            <a:ext cx="6400800" cy="14859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a:bodyPr>
          <a:lstStyle/>
          <a:p>
            <a:pPr eaLnBrk="1" hangingPunct="1">
              <a:defRPr/>
            </a:pPr>
            <a:r>
              <a:rPr lang="en-US" dirty="0"/>
              <a:t>Days Sales in Inventory</a:t>
            </a:r>
          </a:p>
        </p:txBody>
      </p:sp>
      <p:sp>
        <p:nvSpPr>
          <p:cNvPr id="192515" name="Rectangle 3"/>
          <p:cNvSpPr>
            <a:spLocks noGrp="1" noChangeArrowheads="1"/>
          </p:cNvSpPr>
          <p:nvPr>
            <p:ph idx="1"/>
          </p:nvPr>
        </p:nvSpPr>
        <p:spPr>
          <a:xfrm>
            <a:off x="1011382" y="1461656"/>
            <a:ext cx="7495309" cy="2811612"/>
          </a:xfrm>
        </p:spPr>
        <p:txBody>
          <a:bodyPr>
            <a:normAutofit fontScale="92500"/>
          </a:bodyPr>
          <a:lstStyle/>
          <a:p>
            <a:pPr eaLnBrk="1" hangingPunct="1">
              <a:buFontTx/>
              <a:buNone/>
              <a:defRPr/>
            </a:pPr>
            <a:r>
              <a:rPr lang="en-US" dirty="0">
                <a:solidFill>
                  <a:srgbClr val="C21501"/>
                </a:solidFill>
              </a:rPr>
              <a:t>= Days in Year </a:t>
            </a:r>
            <a:r>
              <a:rPr lang="en-US" dirty="0">
                <a:solidFill>
                  <a:srgbClr val="C21501"/>
                </a:solidFill>
                <a:cs typeface="Arial" charset="0"/>
              </a:rPr>
              <a:t>÷ Inventory Turnover</a:t>
            </a:r>
            <a:endParaRPr lang="en-US" dirty="0">
              <a:solidFill>
                <a:srgbClr val="FFAB2F"/>
              </a:solidFill>
              <a:cs typeface="Arial" charset="0"/>
            </a:endParaRPr>
          </a:p>
          <a:p>
            <a:pPr eaLnBrk="1" hangingPunct="1">
              <a:defRPr/>
            </a:pPr>
            <a:r>
              <a:rPr lang="en-US" dirty="0">
                <a:cs typeface="Arial" charset="0"/>
              </a:rPr>
              <a:t>The number of days on average that the inventory is on hand before being sold</a:t>
            </a:r>
          </a:p>
          <a:p>
            <a:pPr eaLnBrk="1" hangingPunct="1">
              <a:defRPr/>
            </a:pPr>
            <a:r>
              <a:rPr lang="en-US" dirty="0">
                <a:cs typeface="Arial" charset="0"/>
              </a:rPr>
              <a:t>Compare over years and with industry averages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41</a:t>
            </a:fld>
            <a:endParaRPr lang="en-CA">
              <a:cs typeface="Arial" charset="0"/>
            </a:endParaRPr>
          </a:p>
        </p:txBody>
      </p:sp>
      <p:pic>
        <p:nvPicPr>
          <p:cNvPr id="2" name="Picture 1"/>
          <p:cNvPicPr>
            <a:picLocks noChangeAspect="1"/>
          </p:cNvPicPr>
          <p:nvPr/>
        </p:nvPicPr>
        <p:blipFill>
          <a:blip r:embed="rId2"/>
          <a:stretch>
            <a:fillRect/>
          </a:stretch>
        </p:blipFill>
        <p:spPr>
          <a:xfrm>
            <a:off x="1397000" y="4394816"/>
            <a:ext cx="6350000" cy="13081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731" y="1230156"/>
            <a:ext cx="7488510" cy="3954388"/>
          </a:xfrm>
        </p:spPr>
        <p:txBody>
          <a:bodyPr>
            <a:noAutofit/>
          </a:bodyPr>
          <a:lstStyle/>
          <a:p>
            <a:pPr marL="457200" indent="-457200">
              <a:spcBef>
                <a:spcPts val="480"/>
              </a:spcBef>
              <a:buAutoNum type="arabicPeriod"/>
            </a:pPr>
            <a:r>
              <a:rPr lang="en-CA" sz="2000" dirty="0"/>
              <a:t>Describe the steps in determining inventory quantities.</a:t>
            </a:r>
          </a:p>
          <a:p>
            <a:pPr marL="457200" indent="-457200">
              <a:spcBef>
                <a:spcPts val="480"/>
              </a:spcBef>
              <a:buFont typeface="Arial" charset="0"/>
              <a:buAutoNum type="arabicPeriod"/>
            </a:pPr>
            <a:r>
              <a:rPr lang="en-CA" sz="2000" dirty="0"/>
              <a:t>Calculate cost of goods sold and ending inventory in a perpetual inventory system using the specific identification, FIFO, and weighted average methods of cost determination.</a:t>
            </a:r>
          </a:p>
          <a:p>
            <a:pPr marL="457200" indent="-457200">
              <a:spcBef>
                <a:spcPts val="480"/>
              </a:spcBef>
              <a:buFont typeface="Arial" charset="0"/>
              <a:buAutoNum type="arabicPeriod"/>
            </a:pPr>
            <a:r>
              <a:rPr lang="en-CA" sz="2000" dirty="0"/>
              <a:t>Explain the financial statement effects of inventory cost determination methods.</a:t>
            </a:r>
          </a:p>
          <a:p>
            <a:pPr marL="457200" indent="-457200">
              <a:spcBef>
                <a:spcPts val="480"/>
              </a:spcBef>
              <a:buFont typeface="Arial" charset="0"/>
              <a:buAutoNum type="arabicPeriod"/>
            </a:pPr>
            <a:r>
              <a:rPr lang="en-CA" sz="2000" dirty="0"/>
              <a:t>Determine the financial statement effects of inventory errors.</a:t>
            </a:r>
          </a:p>
          <a:p>
            <a:pPr marL="457200" indent="-457200">
              <a:spcBef>
                <a:spcPts val="480"/>
              </a:spcBef>
              <a:buFont typeface="Arial" charset="0"/>
              <a:buAutoNum type="arabicPeriod"/>
            </a:pPr>
            <a:r>
              <a:rPr lang="en-CA" sz="2000" dirty="0"/>
              <a:t>Value inventory at the lower of cost or net realizable value.</a:t>
            </a:r>
          </a:p>
          <a:p>
            <a:pPr marL="457200" indent="-457200">
              <a:spcBef>
                <a:spcPts val="480"/>
              </a:spcBef>
              <a:buFont typeface="Arial" charset="0"/>
              <a:buAutoNum type="arabicPeriod"/>
            </a:pPr>
            <a:r>
              <a:rPr lang="en-CA" sz="2000" dirty="0"/>
              <a:t>Demonstrate the presentation and analysis of inventory.</a:t>
            </a:r>
          </a:p>
          <a:p>
            <a:pPr marL="457200" indent="-457200">
              <a:spcBef>
                <a:spcPts val="480"/>
              </a:spcBef>
              <a:buAutoNum type="arabicPeriod"/>
            </a:pPr>
            <a:r>
              <a:rPr lang="en-CA" sz="2000" dirty="0">
                <a:solidFill>
                  <a:srgbClr val="C21501"/>
                </a:solidFill>
              </a:rPr>
              <a:t>Calculate ending inventory and cost of goods sold in a periodic inventory system using FIFO and weighted average inventory cost formulas (Appendix 6A).</a:t>
            </a:r>
          </a:p>
          <a:p>
            <a:pPr marL="457200" indent="-457200">
              <a:spcBef>
                <a:spcPts val="480"/>
              </a:spcBef>
              <a:buAutoNum type="arabicPeriod"/>
            </a:pPr>
            <a:r>
              <a:rPr lang="en-US" sz="2000" dirty="0"/>
              <a:t>Estimate ending inventory using the gross profit and retail inventory methods (Appendix 6B).</a:t>
            </a:r>
            <a:endParaRPr lang="en-CA" sz="2000" dirty="0"/>
          </a:p>
        </p:txBody>
      </p:sp>
      <p:sp>
        <p:nvSpPr>
          <p:cNvPr id="7" name="Slide Number Placeholder 4"/>
          <p:cNvSpPr txBox="1">
            <a:spLocks/>
          </p:cNvSpPr>
          <p:nvPr/>
        </p:nvSpPr>
        <p:spPr bwMode="auto">
          <a:xfrm>
            <a:off x="6580188" y="6348459"/>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rgbClr val="FFFFFF"/>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42</a:t>
            </a:fld>
            <a:endParaRPr lang="en-CA" sz="1200" dirty="0">
              <a:solidFill>
                <a:srgbClr val="FFFFFF"/>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1" name="Rectangle 9"/>
          <p:cNvSpPr>
            <a:spLocks noGrp="1" noChangeArrowheads="1"/>
          </p:cNvSpPr>
          <p:nvPr>
            <p:ph type="title"/>
          </p:nvPr>
        </p:nvSpPr>
        <p:spPr/>
        <p:txBody>
          <a:bodyPr>
            <a:normAutofit/>
          </a:bodyPr>
          <a:lstStyle/>
          <a:p>
            <a:pPr eaLnBrk="1" hangingPunct="1">
              <a:defRPr/>
            </a:pPr>
            <a:r>
              <a:rPr lang="en-US" dirty="0"/>
              <a:t>Appendix 6A: Inventory Cost Formulas in Periodic Systems: FIFO</a:t>
            </a:r>
          </a:p>
        </p:txBody>
      </p:sp>
      <p:sp>
        <p:nvSpPr>
          <p:cNvPr id="7"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43</a:t>
            </a:fld>
            <a:endParaRPr lang="en-CA">
              <a:cs typeface="Arial" charset="0"/>
            </a:endParaRPr>
          </a:p>
        </p:txBody>
      </p:sp>
      <p:pic>
        <p:nvPicPr>
          <p:cNvPr id="3" name="Picture 2"/>
          <p:cNvPicPr>
            <a:picLocks noChangeAspect="1"/>
          </p:cNvPicPr>
          <p:nvPr/>
        </p:nvPicPr>
        <p:blipFill>
          <a:blip r:embed="rId2"/>
          <a:stretch>
            <a:fillRect/>
          </a:stretch>
        </p:blipFill>
        <p:spPr>
          <a:xfrm>
            <a:off x="114300" y="1473200"/>
            <a:ext cx="8902700" cy="3911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Rectangle 6"/>
          <p:cNvSpPr>
            <a:spLocks noGrp="1" noChangeArrowheads="1"/>
          </p:cNvSpPr>
          <p:nvPr>
            <p:ph type="title"/>
          </p:nvPr>
        </p:nvSpPr>
        <p:spPr/>
        <p:txBody>
          <a:bodyPr>
            <a:normAutofit/>
          </a:bodyPr>
          <a:lstStyle/>
          <a:p>
            <a:pPr eaLnBrk="1" hangingPunct="1">
              <a:defRPr/>
            </a:pPr>
            <a:r>
              <a:rPr lang="en-US" dirty="0"/>
              <a:t>Inventory Cost Formulas in Periodic Systems: Weighted Average</a:t>
            </a:r>
          </a:p>
        </p:txBody>
      </p:sp>
      <p:sp>
        <p:nvSpPr>
          <p:cNvPr id="10"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44</a:t>
            </a:fld>
            <a:endParaRPr lang="en-CA">
              <a:cs typeface="Arial" charset="0"/>
            </a:endParaRPr>
          </a:p>
        </p:txBody>
      </p:sp>
      <p:pic>
        <p:nvPicPr>
          <p:cNvPr id="2" name="Picture 8"/>
          <p:cNvPicPr>
            <a:picLocks noChangeAspect="1" noChangeArrowheads="1"/>
          </p:cNvPicPr>
          <p:nvPr/>
        </p:nvPicPr>
        <p:blipFill>
          <a:blip r:embed="rId2" cstate="print"/>
          <a:srcRect l="30000" t="40417" r="14625" b="19583"/>
          <a:stretch>
            <a:fillRect/>
          </a:stretch>
        </p:blipFill>
        <p:spPr bwMode="auto">
          <a:xfrm>
            <a:off x="791964" y="1775988"/>
            <a:ext cx="7560072" cy="32766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149" y="1168488"/>
            <a:ext cx="7488510" cy="4802391"/>
          </a:xfrm>
        </p:spPr>
        <p:txBody>
          <a:bodyPr>
            <a:noAutofit/>
          </a:bodyPr>
          <a:lstStyle/>
          <a:p>
            <a:pPr marL="457200" indent="-457200">
              <a:spcBef>
                <a:spcPts val="480"/>
              </a:spcBef>
              <a:buAutoNum type="arabicPeriod"/>
            </a:pPr>
            <a:r>
              <a:rPr lang="en-CA" sz="2000" dirty="0"/>
              <a:t>Describe the steps in determining inventory quantities.</a:t>
            </a:r>
          </a:p>
          <a:p>
            <a:pPr marL="457200" indent="-457200">
              <a:spcBef>
                <a:spcPts val="480"/>
              </a:spcBef>
              <a:buFont typeface="Arial" charset="0"/>
              <a:buAutoNum type="arabicPeriod"/>
            </a:pPr>
            <a:r>
              <a:rPr lang="en-CA" sz="2000" dirty="0"/>
              <a:t>Calculate cost of goods sold and ending inventory in a perpetual inventory system using the specific identification, FIFO, and weighted average methods of cost determination.</a:t>
            </a:r>
          </a:p>
          <a:p>
            <a:pPr marL="457200" indent="-457200">
              <a:spcBef>
                <a:spcPts val="480"/>
              </a:spcBef>
              <a:buFont typeface="Arial" charset="0"/>
              <a:buAutoNum type="arabicPeriod"/>
            </a:pPr>
            <a:r>
              <a:rPr lang="en-CA" sz="2000" dirty="0"/>
              <a:t>Explain the financial statement effects of inventory cost determination methods.</a:t>
            </a:r>
          </a:p>
          <a:p>
            <a:pPr marL="457200" indent="-457200">
              <a:spcBef>
                <a:spcPts val="480"/>
              </a:spcBef>
              <a:buFont typeface="Arial" charset="0"/>
              <a:buAutoNum type="arabicPeriod"/>
            </a:pPr>
            <a:r>
              <a:rPr lang="en-CA" sz="2000" dirty="0"/>
              <a:t>Determine the financial statement effects of inventory errors.</a:t>
            </a:r>
          </a:p>
          <a:p>
            <a:pPr marL="457200" indent="-457200">
              <a:spcBef>
                <a:spcPts val="480"/>
              </a:spcBef>
              <a:buFont typeface="Arial" charset="0"/>
              <a:buAutoNum type="arabicPeriod"/>
            </a:pPr>
            <a:r>
              <a:rPr lang="en-CA" sz="2000" dirty="0"/>
              <a:t>Value inventory at the lower of cost or net realizable value.</a:t>
            </a:r>
          </a:p>
          <a:p>
            <a:pPr marL="457200" indent="-457200">
              <a:spcBef>
                <a:spcPts val="480"/>
              </a:spcBef>
              <a:buFont typeface="Arial" charset="0"/>
              <a:buAutoNum type="arabicPeriod"/>
            </a:pPr>
            <a:r>
              <a:rPr lang="en-CA" sz="2000" dirty="0"/>
              <a:t>Demonstrate the presentation and analysis of inventory.</a:t>
            </a:r>
          </a:p>
          <a:p>
            <a:pPr marL="457200" indent="-457200">
              <a:spcBef>
                <a:spcPts val="480"/>
              </a:spcBef>
              <a:buAutoNum type="arabicPeriod"/>
            </a:pPr>
            <a:r>
              <a:rPr lang="en-CA" sz="2000" dirty="0"/>
              <a:t>Calculate ending inventory and cost of goods sold in a periodic inventory system using FIFO and weighted average inventory cost formulas (Appendix 6A).</a:t>
            </a:r>
          </a:p>
          <a:p>
            <a:pPr marL="457200" indent="-457200">
              <a:spcBef>
                <a:spcPts val="480"/>
              </a:spcBef>
              <a:buAutoNum type="arabicPeriod"/>
            </a:pPr>
            <a:r>
              <a:rPr lang="en-US" sz="2000" dirty="0">
                <a:solidFill>
                  <a:srgbClr val="C21501"/>
                </a:solidFill>
              </a:rPr>
              <a:t>Estimate ending inventory using the gross profit and retail inventory methods (Appendix 6B).</a:t>
            </a:r>
            <a:endParaRPr lang="en-CA" sz="2000" dirty="0">
              <a:solidFill>
                <a:srgbClr val="C21501"/>
              </a:solidFill>
            </a:endParaRPr>
          </a:p>
        </p:txBody>
      </p:sp>
      <p:sp>
        <p:nvSpPr>
          <p:cNvPr id="7" name="Slide Number Placeholder 4"/>
          <p:cNvSpPr txBox="1">
            <a:spLocks/>
          </p:cNvSpPr>
          <p:nvPr/>
        </p:nvSpPr>
        <p:spPr bwMode="auto">
          <a:xfrm>
            <a:off x="6580188" y="6400835"/>
            <a:ext cx="2133600" cy="365125"/>
          </a:xfrm>
          <a:prstGeom prst="rect">
            <a:avLst/>
          </a:prstGeom>
          <a:noFill/>
          <a:ln>
            <a:miter lim="800000"/>
            <a:headEnd/>
            <a:tailEnd/>
          </a:ln>
        </p:spPr>
        <p:txBody>
          <a:bodyPr vert="horz" lIns="91440" tIns="45720" rIns="91440" bIns="45720" rtlCol="0" anchor="ctr"/>
          <a:lstStyle/>
          <a:p>
            <a:pPr marL="0" marR="0" lvl="0" indent="0" algn="r" defTabSz="914400" eaLnBrk="1" latinLnBrk="0" hangingPunct="1">
              <a:lnSpc>
                <a:spcPct val="100000"/>
              </a:lnSpc>
              <a:buClrTx/>
              <a:buSzTx/>
              <a:buFontTx/>
              <a:buNone/>
              <a:tabLst/>
              <a:defRPr/>
            </a:pPr>
            <a:fld id="{F969B349-1182-452A-BA7D-353C07C5539A}" type="slidenum">
              <a:rPr lang="en-CA" sz="1200" smtClean="0">
                <a:solidFill>
                  <a:srgbClr val="FFFFFF"/>
                </a:solidFill>
                <a:latin typeface="Arial" panose="020B0604020202020204" pitchFamily="34" charset="0"/>
                <a:cs typeface="Arial" panose="020B0604020202020204" pitchFamily="34" charset="0"/>
              </a:rPr>
              <a:pPr marL="0" marR="0" lvl="0" indent="0" algn="r" defTabSz="914400" eaLnBrk="1" latinLnBrk="0" hangingPunct="1">
                <a:lnSpc>
                  <a:spcPct val="100000"/>
                </a:lnSpc>
                <a:buClrTx/>
                <a:buSzTx/>
                <a:buFontTx/>
                <a:buNone/>
                <a:tabLst/>
                <a:defRPr/>
              </a:pPr>
              <a:t>45</a:t>
            </a:fld>
            <a:endParaRPr lang="en-CA" sz="1200" dirty="0">
              <a:solidFill>
                <a:srgbClr val="FFFFFF"/>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659000" y="184765"/>
            <a:ext cx="8054788" cy="759132"/>
          </a:xfrm>
        </p:spPr>
        <p:txBody>
          <a:bodyPr>
            <a:normAutofit fontScale="90000"/>
          </a:bodyPr>
          <a:lstStyle/>
          <a:p>
            <a:r>
              <a:rPr lang="en-CA" dirty="0"/>
              <a:t>CHAPTER 6: Inventory Costing</a:t>
            </a:r>
            <a:br>
              <a:rPr lang="en-CA" dirty="0"/>
            </a:br>
            <a:r>
              <a:rPr lang="en-CA" dirty="0"/>
              <a:t>LEARNING OBJECTIVES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pPr eaLnBrk="1" hangingPunct="1">
              <a:defRPr/>
            </a:pPr>
            <a:r>
              <a:rPr lang="en-US" dirty="0"/>
              <a:t>Appendix 6B: Estimating Inventories</a:t>
            </a:r>
          </a:p>
        </p:txBody>
      </p:sp>
      <p:sp>
        <p:nvSpPr>
          <p:cNvPr id="190467" name="Rectangle 3"/>
          <p:cNvSpPr>
            <a:spLocks noGrp="1" noChangeArrowheads="1"/>
          </p:cNvSpPr>
          <p:nvPr>
            <p:ph idx="1"/>
          </p:nvPr>
        </p:nvSpPr>
        <p:spPr/>
        <p:txBody>
          <a:bodyPr>
            <a:normAutofit lnSpcReduction="10000"/>
          </a:bodyPr>
          <a:lstStyle/>
          <a:p>
            <a:pPr eaLnBrk="1" hangingPunct="1">
              <a:lnSpc>
                <a:spcPct val="90000"/>
              </a:lnSpc>
              <a:defRPr/>
            </a:pPr>
            <a:r>
              <a:rPr lang="en-US" dirty="0"/>
              <a:t>Not always possible or practical to count inventory – must be estimated</a:t>
            </a:r>
          </a:p>
          <a:p>
            <a:pPr lvl="1" eaLnBrk="1" hangingPunct="1">
              <a:lnSpc>
                <a:spcPct val="90000"/>
              </a:lnSpc>
              <a:defRPr/>
            </a:pPr>
            <a:r>
              <a:rPr lang="en-US" dirty="0"/>
              <a:t>Two estimating methods are available</a:t>
            </a:r>
          </a:p>
          <a:p>
            <a:pPr eaLnBrk="1" hangingPunct="1">
              <a:lnSpc>
                <a:spcPct val="90000"/>
              </a:lnSpc>
              <a:buFontTx/>
              <a:buNone/>
              <a:defRPr/>
            </a:pPr>
            <a:r>
              <a:rPr lang="en-US" dirty="0">
                <a:solidFill>
                  <a:srgbClr val="C21501"/>
                </a:solidFill>
              </a:rPr>
              <a:t>Gross profit method</a:t>
            </a:r>
          </a:p>
          <a:p>
            <a:pPr lvl="1" eaLnBrk="1" hangingPunct="1">
              <a:lnSpc>
                <a:spcPct val="90000"/>
              </a:lnSpc>
              <a:defRPr/>
            </a:pPr>
            <a:r>
              <a:rPr lang="en-US" dirty="0"/>
              <a:t>Estimated gross profit = net sales × gross profit margin</a:t>
            </a:r>
          </a:p>
          <a:p>
            <a:pPr lvl="1" eaLnBrk="1" hangingPunct="1">
              <a:lnSpc>
                <a:spcPct val="90000"/>
              </a:lnSpc>
              <a:defRPr/>
            </a:pPr>
            <a:r>
              <a:rPr lang="en-US" dirty="0"/>
              <a:t>Estimated cost of goods sold = net sales − estimated gross profit</a:t>
            </a:r>
          </a:p>
          <a:p>
            <a:pPr lvl="1" eaLnBrk="1" hangingPunct="1">
              <a:lnSpc>
                <a:spcPct val="90000"/>
              </a:lnSpc>
              <a:defRPr/>
            </a:pPr>
            <a:r>
              <a:rPr lang="en-US" dirty="0"/>
              <a:t>Estimated ending inventory = goods available for sale − cost estimated cost of goods sold</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46</a:t>
            </a:fld>
            <a:endParaRPr lang="en-CA">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normAutofit/>
          </a:bodyPr>
          <a:lstStyle/>
          <a:p>
            <a:pPr eaLnBrk="1" hangingPunct="1">
              <a:defRPr/>
            </a:pPr>
            <a:r>
              <a:rPr lang="en-US" dirty="0"/>
              <a:t>Appendix 6B: Estimating Inventories 2</a:t>
            </a:r>
          </a:p>
        </p:txBody>
      </p:sp>
      <p:sp>
        <p:nvSpPr>
          <p:cNvPr id="191493" name="Rectangle 5"/>
          <p:cNvSpPr>
            <a:spLocks noGrp="1" noChangeArrowheads="1"/>
          </p:cNvSpPr>
          <p:nvPr>
            <p:ph idx="1"/>
          </p:nvPr>
        </p:nvSpPr>
        <p:spPr>
          <a:xfrm>
            <a:off x="457200" y="1377602"/>
            <a:ext cx="8229600" cy="4525963"/>
          </a:xfrm>
        </p:spPr>
        <p:txBody>
          <a:bodyPr/>
          <a:lstStyle/>
          <a:p>
            <a:pPr eaLnBrk="1" hangingPunct="1">
              <a:defRPr/>
            </a:pPr>
            <a:r>
              <a:rPr lang="en-US" sz="2800" dirty="0">
                <a:solidFill>
                  <a:srgbClr val="C21501"/>
                </a:solidFill>
              </a:rPr>
              <a:t>Retail inventory method </a:t>
            </a:r>
            <a:r>
              <a:rPr lang="en-US" sz="2800" dirty="0"/>
              <a:t>uses the </a:t>
            </a:r>
            <a:r>
              <a:rPr lang="en-US" sz="2800" dirty="0">
                <a:solidFill>
                  <a:srgbClr val="C21501"/>
                </a:solidFill>
              </a:rPr>
              <a:t>cost-to-retail ratio </a:t>
            </a:r>
            <a:r>
              <a:rPr lang="en-US" sz="2800" dirty="0"/>
              <a:t>applied to ending inventory at retail to determine the estimated cost of the inventory</a:t>
            </a:r>
          </a:p>
          <a:p>
            <a:pPr eaLnBrk="1" hangingPunct="1">
              <a:defRPr/>
            </a:pPr>
            <a:r>
              <a:rPr lang="en-US" sz="2800" dirty="0"/>
              <a:t>Calculation:</a:t>
            </a:r>
          </a:p>
          <a:p>
            <a:pPr marL="914400" lvl="1" indent="-457200" eaLnBrk="1" hangingPunct="1">
              <a:buFont typeface="+mj-lt"/>
              <a:buAutoNum type="arabicPeriod"/>
              <a:defRPr/>
            </a:pPr>
            <a:r>
              <a:rPr lang="en-US" sz="2400" dirty="0"/>
              <a:t>Ending inventory at retail = goods available for sale at retail − net sales</a:t>
            </a:r>
          </a:p>
          <a:p>
            <a:pPr marL="914400" lvl="1" indent="-457200" eaLnBrk="1" hangingPunct="1">
              <a:buFont typeface="+mj-lt"/>
              <a:buAutoNum type="arabicPeriod"/>
              <a:defRPr/>
            </a:pPr>
            <a:r>
              <a:rPr lang="en-US" sz="2400" dirty="0"/>
              <a:t>Cost-to-retail ratio = goods available for sale at cost ÷ goods available for sale at retail</a:t>
            </a:r>
          </a:p>
          <a:p>
            <a:pPr marL="914400" lvl="1" indent="-457200" eaLnBrk="1" hangingPunct="1">
              <a:buFont typeface="+mj-lt"/>
              <a:buAutoNum type="arabicPeriod"/>
              <a:defRPr/>
            </a:pPr>
            <a:r>
              <a:rPr lang="en-US" sz="2400" dirty="0"/>
              <a:t>Estimated cost of ending inventory = ending inventory at retail × cost-to-retail ratio</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47</a:t>
            </a:fld>
            <a:endParaRPr lang="en-CA">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6" name="Rectangle 12"/>
          <p:cNvSpPr>
            <a:spLocks noGrp="1" noChangeArrowheads="1"/>
          </p:cNvSpPr>
          <p:nvPr>
            <p:ph type="title"/>
          </p:nvPr>
        </p:nvSpPr>
        <p:spPr/>
        <p:txBody>
          <a:bodyPr>
            <a:normAutofit/>
          </a:bodyPr>
          <a:lstStyle/>
          <a:p>
            <a:pPr eaLnBrk="1" hangingPunct="1">
              <a:defRPr/>
            </a:pPr>
            <a:r>
              <a:rPr lang="en-US" dirty="0"/>
              <a:t>Determining Inventory Quantities</a:t>
            </a:r>
          </a:p>
        </p:txBody>
      </p:sp>
      <p:sp>
        <p:nvSpPr>
          <p:cNvPr id="123917" name="Rectangle 13"/>
          <p:cNvSpPr>
            <a:spLocks noGrp="1" noChangeArrowheads="1"/>
          </p:cNvSpPr>
          <p:nvPr>
            <p:ph idx="1"/>
          </p:nvPr>
        </p:nvSpPr>
        <p:spPr>
          <a:xfrm>
            <a:off x="545690" y="1773451"/>
            <a:ext cx="8229600" cy="3699856"/>
          </a:xfrm>
        </p:spPr>
        <p:txBody>
          <a:bodyPr>
            <a:normAutofit fontScale="92500"/>
          </a:bodyPr>
          <a:lstStyle/>
          <a:p>
            <a:pPr eaLnBrk="1" hangingPunct="1">
              <a:defRPr/>
            </a:pPr>
            <a:r>
              <a:rPr lang="en-GB" sz="2800" dirty="0"/>
              <a:t>All companies count their inventory at least once a year</a:t>
            </a:r>
          </a:p>
          <a:p>
            <a:pPr lvl="1" eaLnBrk="1" hangingPunct="1">
              <a:defRPr/>
            </a:pPr>
            <a:r>
              <a:rPr lang="en-GB" dirty="0"/>
              <a:t>Must determine amount and value of inventory to prepare accurate financial statements </a:t>
            </a:r>
          </a:p>
          <a:p>
            <a:pPr eaLnBrk="1" hangingPunct="1">
              <a:defRPr/>
            </a:pPr>
            <a:r>
              <a:rPr lang="en-GB" sz="2800" dirty="0"/>
              <a:t>The determination of inventory quantities involves</a:t>
            </a:r>
          </a:p>
          <a:p>
            <a:pPr lvl="1" eaLnBrk="1" hangingPunct="1">
              <a:defRPr/>
            </a:pPr>
            <a:r>
              <a:rPr lang="en-GB" dirty="0"/>
              <a:t>Taking a physical inventory of goods on hand</a:t>
            </a:r>
          </a:p>
          <a:p>
            <a:pPr lvl="1" eaLnBrk="1" hangingPunct="1">
              <a:defRPr/>
            </a:pPr>
            <a:r>
              <a:rPr lang="en-GB" dirty="0"/>
              <a:t>Determining the ownership of the goods</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5</a:t>
            </a:fld>
            <a:endParaRPr lang="en-CA">
              <a:cs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US"/>
              <a:t>Taking a Physical Inventory</a:t>
            </a:r>
          </a:p>
        </p:txBody>
      </p:sp>
      <p:sp>
        <p:nvSpPr>
          <p:cNvPr id="158723" name="Rectangle 3"/>
          <p:cNvSpPr>
            <a:spLocks noGrp="1" noChangeArrowheads="1"/>
          </p:cNvSpPr>
          <p:nvPr>
            <p:ph idx="1"/>
          </p:nvPr>
        </p:nvSpPr>
        <p:spPr/>
        <p:txBody>
          <a:bodyPr>
            <a:normAutofit/>
          </a:bodyPr>
          <a:lstStyle/>
          <a:p>
            <a:pPr eaLnBrk="1" hangingPunct="1">
              <a:lnSpc>
                <a:spcPct val="90000"/>
              </a:lnSpc>
              <a:defRPr/>
            </a:pPr>
            <a:r>
              <a:rPr lang="en-GB" sz="2400" dirty="0"/>
              <a:t>Involves counting, weighing, or measuring each kind of inventory on hand</a:t>
            </a:r>
          </a:p>
          <a:p>
            <a:pPr eaLnBrk="1" hangingPunct="1">
              <a:lnSpc>
                <a:spcPct val="90000"/>
              </a:lnSpc>
              <a:defRPr/>
            </a:pPr>
            <a:r>
              <a:rPr lang="en-GB" sz="2400" dirty="0"/>
              <a:t>Strong </a:t>
            </a:r>
            <a:r>
              <a:rPr lang="en-GB" sz="2400" dirty="0">
                <a:solidFill>
                  <a:srgbClr val="C21501"/>
                </a:solidFill>
              </a:rPr>
              <a:t>internal controls </a:t>
            </a:r>
            <a:r>
              <a:rPr lang="en-GB" sz="2400" dirty="0"/>
              <a:t>needed for an accurate inventory count:</a:t>
            </a:r>
          </a:p>
          <a:p>
            <a:pPr lvl="1">
              <a:lnSpc>
                <a:spcPct val="90000"/>
              </a:lnSpc>
              <a:defRPr/>
            </a:pPr>
            <a:r>
              <a:rPr lang="en-GB" sz="2400" dirty="0"/>
              <a:t>Count done by employees not normally responsible for inventory</a:t>
            </a:r>
          </a:p>
          <a:p>
            <a:pPr lvl="1">
              <a:lnSpc>
                <a:spcPct val="90000"/>
              </a:lnSpc>
              <a:defRPr/>
            </a:pPr>
            <a:r>
              <a:rPr lang="en-GB" sz="2400" dirty="0"/>
              <a:t>Ensure items counted exist by observation</a:t>
            </a:r>
          </a:p>
          <a:p>
            <a:pPr lvl="1">
              <a:lnSpc>
                <a:spcPct val="90000"/>
              </a:lnSpc>
              <a:defRPr/>
            </a:pPr>
            <a:r>
              <a:rPr lang="en-GB" sz="2400" dirty="0"/>
              <a:t>Second count by another employee</a:t>
            </a:r>
          </a:p>
          <a:p>
            <a:pPr lvl="1">
              <a:lnSpc>
                <a:spcPct val="90000"/>
              </a:lnSpc>
              <a:defRPr/>
            </a:pPr>
            <a:r>
              <a:rPr lang="en-GB" sz="2400" dirty="0"/>
              <a:t>Ensure all items are counted only once and nothing is missed (use pre-numbered tags)</a:t>
            </a:r>
          </a:p>
          <a:p>
            <a:pPr eaLnBrk="1" hangingPunct="1">
              <a:lnSpc>
                <a:spcPct val="90000"/>
              </a:lnSpc>
              <a:defRPr/>
            </a:pPr>
            <a:endParaRPr lang="en-US" sz="2400" dirty="0"/>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6</a:t>
            </a:fld>
            <a:endParaRPr lang="en-CA">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a:t>Determining Ownership</a:t>
            </a:r>
          </a:p>
        </p:txBody>
      </p:sp>
      <p:sp>
        <p:nvSpPr>
          <p:cNvPr id="159747" name="Rectangle 3"/>
          <p:cNvSpPr>
            <a:spLocks noGrp="1" noChangeArrowheads="1"/>
          </p:cNvSpPr>
          <p:nvPr>
            <p:ph idx="1"/>
          </p:nvPr>
        </p:nvSpPr>
        <p:spPr>
          <a:xfrm>
            <a:off x="545691" y="1423219"/>
            <a:ext cx="8229600" cy="4525963"/>
          </a:xfrm>
        </p:spPr>
        <p:txBody>
          <a:bodyPr>
            <a:normAutofit lnSpcReduction="10000"/>
          </a:bodyPr>
          <a:lstStyle/>
          <a:p>
            <a:pPr eaLnBrk="1" hangingPunct="1">
              <a:defRPr/>
            </a:pPr>
            <a:r>
              <a:rPr lang="en-US" sz="2400" dirty="0"/>
              <a:t>Only include inventory owned by company</a:t>
            </a:r>
          </a:p>
          <a:p>
            <a:pPr eaLnBrk="1" hangingPunct="1">
              <a:defRPr/>
            </a:pPr>
            <a:r>
              <a:rPr lang="en-US" sz="2400" dirty="0">
                <a:solidFill>
                  <a:srgbClr val="C21501"/>
                </a:solidFill>
              </a:rPr>
              <a:t>Goods in Transit:</a:t>
            </a:r>
          </a:p>
          <a:p>
            <a:pPr lvl="1" eaLnBrk="1" hangingPunct="1">
              <a:defRPr/>
            </a:pPr>
            <a:r>
              <a:rPr lang="en-US" sz="2400" dirty="0"/>
              <a:t>On board a public carrier as at the count date</a:t>
            </a:r>
          </a:p>
          <a:p>
            <a:pPr lvl="1" eaLnBrk="1" hangingPunct="1">
              <a:defRPr/>
            </a:pPr>
            <a:r>
              <a:rPr lang="en-US" sz="2400" dirty="0"/>
              <a:t>Look at FOB point to determine if they should be included</a:t>
            </a:r>
          </a:p>
          <a:p>
            <a:pPr eaLnBrk="1" hangingPunct="1">
              <a:defRPr/>
            </a:pPr>
            <a:r>
              <a:rPr lang="en-US" sz="2400" dirty="0">
                <a:solidFill>
                  <a:srgbClr val="C21501"/>
                </a:solidFill>
              </a:rPr>
              <a:t>Consigned Goods:</a:t>
            </a:r>
          </a:p>
          <a:p>
            <a:pPr lvl="1" eaLnBrk="1" hangingPunct="1">
              <a:defRPr/>
            </a:pPr>
            <a:r>
              <a:rPr lang="en-US" sz="2400" dirty="0"/>
              <a:t>Goods being sold that are owned by others</a:t>
            </a:r>
          </a:p>
          <a:p>
            <a:pPr lvl="1" eaLnBrk="1" hangingPunct="1">
              <a:defRPr/>
            </a:pPr>
            <a:r>
              <a:rPr lang="en-US" sz="2400" dirty="0"/>
              <a:t>Excluded from inventory of </a:t>
            </a:r>
            <a:r>
              <a:rPr lang="en-US" sz="2400" dirty="0">
                <a:solidFill>
                  <a:srgbClr val="C21501"/>
                </a:solidFill>
              </a:rPr>
              <a:t>consignee</a:t>
            </a:r>
            <a:r>
              <a:rPr lang="en-US" sz="2400" dirty="0"/>
              <a:t> (who is selling on behalf of the owner, the </a:t>
            </a:r>
            <a:r>
              <a:rPr lang="en-US" sz="2400" dirty="0">
                <a:solidFill>
                  <a:srgbClr val="C21501"/>
                </a:solidFill>
              </a:rPr>
              <a:t>consignor</a:t>
            </a:r>
            <a:r>
              <a:rPr lang="en-US" sz="2400" dirty="0"/>
              <a:t>)</a:t>
            </a:r>
          </a:p>
          <a:p>
            <a:pPr lvl="1" eaLnBrk="1" hangingPunct="1">
              <a:defRPr/>
            </a:pPr>
            <a:r>
              <a:rPr lang="en-US" sz="2400" dirty="0"/>
              <a:t>Example: Artist display their paintings at art galleries for sale. Art </a:t>
            </a:r>
            <a:r>
              <a:rPr lang="en-US" sz="2400" dirty="0" err="1"/>
              <a:t>Gallary</a:t>
            </a:r>
            <a:r>
              <a:rPr lang="en-US" sz="2400" dirty="0"/>
              <a:t> is not the owner. </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7</a:t>
            </a:fld>
            <a:endParaRPr lang="en-CA">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0BFD38C-3288-4964-8882-24BC41A91F3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4002073"/>
            <a:ext cx="2482453" cy="198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a:extLst>
              <a:ext uri="{FF2B5EF4-FFF2-40B4-BE49-F238E27FC236}">
                <a16:creationId xmlns:a16="http://schemas.microsoft.com/office/drawing/2014/main" id="{BF4B0198-46D1-4A18-97B2-9028F7F353AB}"/>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68" y="2831232"/>
            <a:ext cx="1616273" cy="121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20" name="Group 6">
            <a:extLst>
              <a:ext uri="{FF2B5EF4-FFF2-40B4-BE49-F238E27FC236}">
                <a16:creationId xmlns:a16="http://schemas.microsoft.com/office/drawing/2014/main" id="{7F664BEA-2A07-4082-8A73-3A29DC7D33E7}"/>
              </a:ext>
            </a:extLst>
          </p:cNvPr>
          <p:cNvGrpSpPr>
            <a:grpSpLocks/>
          </p:cNvGrpSpPr>
          <p:nvPr/>
        </p:nvGrpSpPr>
        <p:grpSpPr bwMode="auto">
          <a:xfrm>
            <a:off x="767874" y="1920925"/>
            <a:ext cx="1845469" cy="773906"/>
            <a:chOff x="486" y="1505"/>
            <a:chExt cx="1240" cy="520"/>
          </a:xfrm>
        </p:grpSpPr>
        <p:sp>
          <p:nvSpPr>
            <p:cNvPr id="9239" name="Rectangle 4">
              <a:extLst>
                <a:ext uri="{FF2B5EF4-FFF2-40B4-BE49-F238E27FC236}">
                  <a16:creationId xmlns:a16="http://schemas.microsoft.com/office/drawing/2014/main" id="{C9C91211-DB5F-4EC8-88F4-43E160CA085F}"/>
                </a:ext>
              </a:extLst>
            </p:cNvPr>
            <p:cNvSpPr>
              <a:spLocks noChangeArrowheads="1"/>
            </p:cNvSpPr>
            <p:nvPr/>
          </p:nvSpPr>
          <p:spPr bwMode="auto">
            <a:xfrm>
              <a:off x="486" y="1505"/>
              <a:ext cx="1240" cy="520"/>
            </a:xfrm>
            <a:prstGeom prst="rect">
              <a:avLst/>
            </a:prstGeom>
            <a:solidFill>
              <a:srgbClr val="009688"/>
            </a:solidFill>
            <a:ln>
              <a:noFill/>
            </a:ln>
            <a:effectLst>
              <a:prstShdw prst="shdw17" dist="17961" dir="2700000">
                <a:srgbClr val="005A52"/>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CA" altLang="en-US" sz="1500"/>
            </a:p>
          </p:txBody>
        </p:sp>
        <p:sp>
          <p:nvSpPr>
            <p:cNvPr id="9240" name="Rectangle 5">
              <a:extLst>
                <a:ext uri="{FF2B5EF4-FFF2-40B4-BE49-F238E27FC236}">
                  <a16:creationId xmlns:a16="http://schemas.microsoft.com/office/drawing/2014/main" id="{ED6A6889-6AD4-4BC4-8170-241D6763A717}"/>
                </a:ext>
              </a:extLst>
            </p:cNvPr>
            <p:cNvSpPr>
              <a:spLocks noChangeArrowheads="1"/>
            </p:cNvSpPr>
            <p:nvPr/>
          </p:nvSpPr>
          <p:spPr bwMode="auto">
            <a:xfrm>
              <a:off x="707" y="1644"/>
              <a:ext cx="81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833" tIns="41672" rIns="84833" bIns="41672">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n-US" sz="3000"/>
                <a:t>Seller</a:t>
              </a:r>
            </a:p>
          </p:txBody>
        </p:sp>
      </p:grpSp>
      <p:grpSp>
        <p:nvGrpSpPr>
          <p:cNvPr id="9221" name="Group 9">
            <a:extLst>
              <a:ext uri="{FF2B5EF4-FFF2-40B4-BE49-F238E27FC236}">
                <a16:creationId xmlns:a16="http://schemas.microsoft.com/office/drawing/2014/main" id="{246B5214-6FC2-43F7-AA6B-1AC027364239}"/>
              </a:ext>
            </a:extLst>
          </p:cNvPr>
          <p:cNvGrpSpPr>
            <a:grpSpLocks/>
          </p:cNvGrpSpPr>
          <p:nvPr/>
        </p:nvGrpSpPr>
        <p:grpSpPr bwMode="auto">
          <a:xfrm>
            <a:off x="741982" y="5935271"/>
            <a:ext cx="1309688" cy="656333"/>
            <a:chOff x="496" y="3988"/>
            <a:chExt cx="607" cy="441"/>
          </a:xfrm>
        </p:grpSpPr>
        <p:sp>
          <p:nvSpPr>
            <p:cNvPr id="9237" name="Rectangle 7">
              <a:extLst>
                <a:ext uri="{FF2B5EF4-FFF2-40B4-BE49-F238E27FC236}">
                  <a16:creationId xmlns:a16="http://schemas.microsoft.com/office/drawing/2014/main" id="{C8483BB9-18DD-485C-91A3-2D942CC12CEE}"/>
                </a:ext>
              </a:extLst>
            </p:cNvPr>
            <p:cNvSpPr>
              <a:spLocks noChangeArrowheads="1"/>
            </p:cNvSpPr>
            <p:nvPr/>
          </p:nvSpPr>
          <p:spPr bwMode="auto">
            <a:xfrm>
              <a:off x="496" y="3988"/>
              <a:ext cx="607" cy="441"/>
            </a:xfrm>
            <a:prstGeom prst="rect">
              <a:avLst/>
            </a:prstGeom>
            <a:solidFill>
              <a:srgbClr val="AD6900"/>
            </a:solidFill>
            <a:ln>
              <a:noFill/>
            </a:ln>
            <a:effectLst>
              <a:prstShdw prst="shdw17" dist="17961" dir="2700000">
                <a:srgbClr val="683F00"/>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CA" altLang="en-US" sz="1500"/>
            </a:p>
          </p:txBody>
        </p:sp>
        <p:sp>
          <p:nvSpPr>
            <p:cNvPr id="9238" name="Rectangle 8">
              <a:extLst>
                <a:ext uri="{FF2B5EF4-FFF2-40B4-BE49-F238E27FC236}">
                  <a16:creationId xmlns:a16="http://schemas.microsoft.com/office/drawing/2014/main" id="{972D3CB1-47E6-4392-AECA-7A7EF3F782A0}"/>
                </a:ext>
              </a:extLst>
            </p:cNvPr>
            <p:cNvSpPr>
              <a:spLocks noChangeArrowheads="1"/>
            </p:cNvSpPr>
            <p:nvPr/>
          </p:nvSpPr>
          <p:spPr bwMode="auto">
            <a:xfrm>
              <a:off x="508" y="4028"/>
              <a:ext cx="584"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833" tIns="41672" rIns="84833" bIns="41672">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n-US" sz="3000" dirty="0"/>
                <a:t>Buyer</a:t>
              </a:r>
            </a:p>
          </p:txBody>
        </p:sp>
      </p:grpSp>
      <p:sp>
        <p:nvSpPr>
          <p:cNvPr id="9222" name="Rectangle 10">
            <a:extLst>
              <a:ext uri="{FF2B5EF4-FFF2-40B4-BE49-F238E27FC236}">
                <a16:creationId xmlns:a16="http://schemas.microsoft.com/office/drawing/2014/main" id="{3757AF87-D6CB-4415-B45F-B295CA221301}"/>
              </a:ext>
            </a:extLst>
          </p:cNvPr>
          <p:cNvSpPr>
            <a:spLocks noChangeArrowheads="1"/>
          </p:cNvSpPr>
          <p:nvPr/>
        </p:nvSpPr>
        <p:spPr bwMode="auto">
          <a:xfrm>
            <a:off x="518991" y="4786313"/>
            <a:ext cx="804510" cy="77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833" tIns="41672" rIns="84833" bIns="41672">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n-US" sz="1500"/>
              <a:t>Public</a:t>
            </a:r>
          </a:p>
          <a:p>
            <a:pPr algn="ctr"/>
            <a:r>
              <a:rPr lang="en-GB" altLang="en-US" sz="1500"/>
              <a:t>Carrier</a:t>
            </a:r>
          </a:p>
          <a:p>
            <a:pPr algn="ctr"/>
            <a:r>
              <a:rPr lang="en-GB" altLang="en-US" sz="1500"/>
              <a:t>Co.</a:t>
            </a:r>
          </a:p>
        </p:txBody>
      </p:sp>
      <p:pic>
        <p:nvPicPr>
          <p:cNvPr id="9223" name="Picture 11">
            <a:extLst>
              <a:ext uri="{FF2B5EF4-FFF2-40B4-BE49-F238E27FC236}">
                <a16:creationId xmlns:a16="http://schemas.microsoft.com/office/drawing/2014/main" id="{EAF7ECBD-C632-44AD-B5C9-FCA2450F9219}"/>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5930" y="4202907"/>
            <a:ext cx="2482453" cy="198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12">
            <a:extLst>
              <a:ext uri="{FF2B5EF4-FFF2-40B4-BE49-F238E27FC236}">
                <a16:creationId xmlns:a16="http://schemas.microsoft.com/office/drawing/2014/main" id="{484301C9-BF0B-48A2-9973-D8BB8EC71DC4}"/>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9744" y="2880870"/>
            <a:ext cx="1616273" cy="121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Rectangle 13">
            <a:extLst>
              <a:ext uri="{FF2B5EF4-FFF2-40B4-BE49-F238E27FC236}">
                <a16:creationId xmlns:a16="http://schemas.microsoft.com/office/drawing/2014/main" id="{47D4339B-9E41-47CA-9958-9FEA2252832A}"/>
              </a:ext>
            </a:extLst>
          </p:cNvPr>
          <p:cNvSpPr>
            <a:spLocks noGrp="1" noChangeArrowheads="1"/>
          </p:cNvSpPr>
          <p:nvPr>
            <p:ph type="body" idx="1"/>
          </p:nvPr>
        </p:nvSpPr>
        <p:spPr>
          <a:xfrm>
            <a:off x="2553891" y="3653884"/>
            <a:ext cx="5912942" cy="1997273"/>
          </a:xfrm>
          <a:noFill/>
        </p:spPr>
        <p:txBody>
          <a:bodyPr/>
          <a:lstStyle/>
          <a:p>
            <a:pPr>
              <a:lnSpc>
                <a:spcPct val="90000"/>
              </a:lnSpc>
              <a:buNone/>
              <a:tabLst>
                <a:tab pos="1601391" algn="l"/>
              </a:tabLst>
            </a:pPr>
            <a:r>
              <a:rPr lang="en-GB" altLang="en-US" sz="1781" b="1" dirty="0"/>
              <a:t>     </a:t>
            </a:r>
            <a:r>
              <a:rPr lang="en-GB" altLang="en-US" sz="2250" b="1" dirty="0"/>
              <a:t>Ownership                                                                                 passes to                                                                           buyer here</a:t>
            </a:r>
            <a:r>
              <a:rPr lang="en-GB" altLang="en-US" sz="1781" b="1" dirty="0"/>
              <a:t>      </a:t>
            </a:r>
            <a:r>
              <a:rPr lang="en-GB" altLang="en-US" sz="750" b="1" dirty="0"/>
              <a:t> </a:t>
            </a:r>
            <a:r>
              <a:rPr lang="en-GB" altLang="en-US" sz="1781" b="1" dirty="0"/>
              <a:t>                                                                                                                                                                                                                                                                        </a:t>
            </a:r>
            <a:r>
              <a:rPr lang="en-GB" altLang="en-US" sz="2250" b="1" dirty="0"/>
              <a:t>Ownership                                                  	   passes to                                                          	 	buyer here</a:t>
            </a:r>
            <a:r>
              <a:rPr lang="en-GB" altLang="en-US" sz="1781" b="1" dirty="0"/>
              <a:t>                                                                                                              </a:t>
            </a:r>
          </a:p>
        </p:txBody>
      </p:sp>
      <p:sp>
        <p:nvSpPr>
          <p:cNvPr id="9226" name="Rectangle 14">
            <a:extLst>
              <a:ext uri="{FF2B5EF4-FFF2-40B4-BE49-F238E27FC236}">
                <a16:creationId xmlns:a16="http://schemas.microsoft.com/office/drawing/2014/main" id="{35959B69-CEE3-4357-B7B2-1423139CC1ED}"/>
              </a:ext>
            </a:extLst>
          </p:cNvPr>
          <p:cNvSpPr>
            <a:spLocks noChangeArrowheads="1"/>
          </p:cNvSpPr>
          <p:nvPr/>
        </p:nvSpPr>
        <p:spPr bwMode="auto">
          <a:xfrm>
            <a:off x="352722" y="1343958"/>
            <a:ext cx="8471297" cy="48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833" tIns="41672" rIns="84833" bIns="41672">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n-US" sz="2625" dirty="0">
                <a:latin typeface="Times New Roman" panose="02020603050405020304" pitchFamily="18" charset="0"/>
              </a:rPr>
              <a:t>FOB Shipping Point	          	FOB Destination Point</a:t>
            </a:r>
            <a:endParaRPr lang="en-GB" altLang="en-US" sz="2344" dirty="0">
              <a:latin typeface="Times New Roman" panose="02020603050405020304" pitchFamily="18" charset="0"/>
            </a:endParaRPr>
          </a:p>
        </p:txBody>
      </p:sp>
      <p:pic>
        <p:nvPicPr>
          <p:cNvPr id="9227" name="Picture 15">
            <a:extLst>
              <a:ext uri="{FF2B5EF4-FFF2-40B4-BE49-F238E27FC236}">
                <a16:creationId xmlns:a16="http://schemas.microsoft.com/office/drawing/2014/main" id="{FF07D456-2023-4572-BB47-683351D21D9F}"/>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9497" y="2309812"/>
            <a:ext cx="2128242" cy="145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4" name="Rectangle 16">
            <a:extLst>
              <a:ext uri="{FF2B5EF4-FFF2-40B4-BE49-F238E27FC236}">
                <a16:creationId xmlns:a16="http://schemas.microsoft.com/office/drawing/2014/main" id="{1AB7A96C-62EA-40AB-AED4-644709C41A2E}"/>
              </a:ext>
            </a:extLst>
          </p:cNvPr>
          <p:cNvSpPr>
            <a:spLocks noChangeArrowheads="1"/>
          </p:cNvSpPr>
          <p:nvPr/>
        </p:nvSpPr>
        <p:spPr bwMode="auto">
          <a:xfrm>
            <a:off x="2071688" y="428625"/>
            <a:ext cx="5033367" cy="603531"/>
          </a:xfrm>
          <a:prstGeom prst="rect">
            <a:avLst/>
          </a:prstGeom>
          <a:noFill/>
          <a:ln>
            <a:noFill/>
          </a:ln>
          <a:effectLst>
            <a:outerShdw dist="53882" dir="2700000" algn="ctr" rotWithShape="0">
              <a:srgbClr val="95CA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4833" tIns="41672" rIns="84833" bIns="41672">
            <a:spAutoFit/>
          </a:bodyPr>
          <a:lstStyle/>
          <a:p>
            <a:pPr algn="ctr">
              <a:spcBef>
                <a:spcPct val="50000"/>
              </a:spcBef>
              <a:defRPr/>
            </a:pPr>
            <a:r>
              <a:rPr lang="en-GB" altLang="en-US" sz="3375">
                <a:effectLst>
                  <a:outerShdw blurRad="38100" dist="38100" dir="2700000" algn="tl">
                    <a:srgbClr val="FFFFFF"/>
                  </a:outerShdw>
                </a:effectLst>
              </a:rPr>
              <a:t>TERMS OF SALE</a:t>
            </a:r>
          </a:p>
        </p:txBody>
      </p:sp>
      <p:sp>
        <p:nvSpPr>
          <p:cNvPr id="9229" name="Rectangle 17">
            <a:extLst>
              <a:ext uri="{FF2B5EF4-FFF2-40B4-BE49-F238E27FC236}">
                <a16:creationId xmlns:a16="http://schemas.microsoft.com/office/drawing/2014/main" id="{608F5C02-978A-490C-A37D-FE0BD2B479F9}"/>
              </a:ext>
            </a:extLst>
          </p:cNvPr>
          <p:cNvSpPr>
            <a:spLocks noChangeArrowheads="1"/>
          </p:cNvSpPr>
          <p:nvPr/>
        </p:nvSpPr>
        <p:spPr bwMode="auto">
          <a:xfrm>
            <a:off x="6948366" y="4786313"/>
            <a:ext cx="804510" cy="77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833" tIns="41672" rIns="84833" bIns="41672">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n-US" sz="1500" dirty="0"/>
              <a:t>Public</a:t>
            </a:r>
          </a:p>
          <a:p>
            <a:pPr algn="ctr"/>
            <a:r>
              <a:rPr lang="en-GB" altLang="en-US" sz="1500" dirty="0"/>
              <a:t>Carrier</a:t>
            </a:r>
          </a:p>
          <a:p>
            <a:pPr algn="ctr"/>
            <a:r>
              <a:rPr lang="en-GB" altLang="en-US" sz="1500" dirty="0"/>
              <a:t>Co.</a:t>
            </a:r>
          </a:p>
        </p:txBody>
      </p:sp>
      <p:graphicFrame>
        <p:nvGraphicFramePr>
          <p:cNvPr id="9230" name="Object 18">
            <a:hlinkClick r:id="" action="ppaction://ole?verb=0"/>
            <a:extLst>
              <a:ext uri="{FF2B5EF4-FFF2-40B4-BE49-F238E27FC236}">
                <a16:creationId xmlns:a16="http://schemas.microsoft.com/office/drawing/2014/main" id="{4FD36030-0815-49C8-827C-B52D0EE6F29D}"/>
              </a:ext>
            </a:extLst>
          </p:cNvPr>
          <p:cNvGraphicFramePr>
            <a:graphicFrameLocks/>
          </p:cNvGraphicFramePr>
          <p:nvPr/>
        </p:nvGraphicFramePr>
        <p:xfrm>
          <a:off x="4714875" y="5348883"/>
          <a:ext cx="2131219" cy="1442145"/>
        </p:xfrm>
        <a:graphic>
          <a:graphicData uri="http://schemas.openxmlformats.org/presentationml/2006/ole">
            <mc:AlternateContent xmlns:mc="http://schemas.openxmlformats.org/markup-compatibility/2006">
              <mc:Choice xmlns:v="urn:schemas-microsoft-com:vml" Requires="v">
                <p:oleObj spid="_x0000_s7171" name="Micrografx Windows Draw 5.0 Drawing" r:id="rId6" imgW="2295525" imgH="1552575" progId="Draw.Document.5">
                  <p:embed/>
                </p:oleObj>
              </mc:Choice>
              <mc:Fallback>
                <p:oleObj name="Micrografx Windows Draw 5.0 Drawing" r:id="rId6" imgW="2295525" imgH="1552575" progId="Draw.Document.5">
                  <p:embed/>
                  <p:pic>
                    <p:nvPicPr>
                      <p:cNvPr id="9230" name="Object 18">
                        <a:hlinkClick r:id="" action="ppaction://ole?verb=0"/>
                        <a:extLst>
                          <a:ext uri="{FF2B5EF4-FFF2-40B4-BE49-F238E27FC236}">
                            <a16:creationId xmlns:a16="http://schemas.microsoft.com/office/drawing/2014/main" id="{4FD36030-0815-49C8-827C-B52D0EE6F29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5348883"/>
                        <a:ext cx="2131219" cy="14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31" name="Group 21">
            <a:extLst>
              <a:ext uri="{FF2B5EF4-FFF2-40B4-BE49-F238E27FC236}">
                <a16:creationId xmlns:a16="http://schemas.microsoft.com/office/drawing/2014/main" id="{FA90E9C9-80E5-4D85-98FF-64F041F82DC8}"/>
              </a:ext>
            </a:extLst>
          </p:cNvPr>
          <p:cNvGrpSpPr>
            <a:grpSpLocks/>
          </p:cNvGrpSpPr>
          <p:nvPr/>
        </p:nvGrpSpPr>
        <p:grpSpPr bwMode="auto">
          <a:xfrm>
            <a:off x="7361039" y="6125767"/>
            <a:ext cx="1471911" cy="684610"/>
            <a:chOff x="5009" y="4116"/>
            <a:chExt cx="607" cy="460"/>
          </a:xfrm>
        </p:grpSpPr>
        <p:sp>
          <p:nvSpPr>
            <p:cNvPr id="9235" name="Rectangle 19">
              <a:extLst>
                <a:ext uri="{FF2B5EF4-FFF2-40B4-BE49-F238E27FC236}">
                  <a16:creationId xmlns:a16="http://schemas.microsoft.com/office/drawing/2014/main" id="{B1CF068F-331E-4AD2-B23F-3DE9DBAF8CE5}"/>
                </a:ext>
              </a:extLst>
            </p:cNvPr>
            <p:cNvSpPr>
              <a:spLocks noChangeArrowheads="1"/>
            </p:cNvSpPr>
            <p:nvPr/>
          </p:nvSpPr>
          <p:spPr bwMode="auto">
            <a:xfrm>
              <a:off x="5009" y="4116"/>
              <a:ext cx="607" cy="441"/>
            </a:xfrm>
            <a:prstGeom prst="rect">
              <a:avLst/>
            </a:prstGeom>
            <a:solidFill>
              <a:srgbClr val="AD6900"/>
            </a:solidFill>
            <a:ln>
              <a:noFill/>
            </a:ln>
            <a:effectLst>
              <a:prstShdw prst="shdw17" dist="17961" dir="2700000">
                <a:srgbClr val="683F00"/>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CA" altLang="en-US" sz="1500"/>
            </a:p>
          </p:txBody>
        </p:sp>
        <p:sp>
          <p:nvSpPr>
            <p:cNvPr id="9236" name="Rectangle 20">
              <a:extLst>
                <a:ext uri="{FF2B5EF4-FFF2-40B4-BE49-F238E27FC236}">
                  <a16:creationId xmlns:a16="http://schemas.microsoft.com/office/drawing/2014/main" id="{0ACE156B-21A2-4E6B-AF63-7CA1516CD6CA}"/>
                </a:ext>
              </a:extLst>
            </p:cNvPr>
            <p:cNvSpPr>
              <a:spLocks noChangeArrowheads="1"/>
            </p:cNvSpPr>
            <p:nvPr/>
          </p:nvSpPr>
          <p:spPr bwMode="auto">
            <a:xfrm>
              <a:off x="5053" y="4209"/>
              <a:ext cx="52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833" tIns="41672" rIns="84833" bIns="41672">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n-US" sz="3000"/>
                <a:t>Buyer</a:t>
              </a:r>
            </a:p>
          </p:txBody>
        </p:sp>
      </p:grpSp>
      <p:grpSp>
        <p:nvGrpSpPr>
          <p:cNvPr id="9232" name="Group 24">
            <a:extLst>
              <a:ext uri="{FF2B5EF4-FFF2-40B4-BE49-F238E27FC236}">
                <a16:creationId xmlns:a16="http://schemas.microsoft.com/office/drawing/2014/main" id="{9F6F71F3-11FA-43B5-ADB8-07F87CAF8186}"/>
              </a:ext>
            </a:extLst>
          </p:cNvPr>
          <p:cNvGrpSpPr>
            <a:grpSpLocks/>
          </p:cNvGrpSpPr>
          <p:nvPr/>
        </p:nvGrpSpPr>
        <p:grpSpPr bwMode="auto">
          <a:xfrm>
            <a:off x="6619875" y="1918398"/>
            <a:ext cx="1925836" cy="753070"/>
            <a:chOff x="4363" y="1533"/>
            <a:chExt cx="1294" cy="506"/>
          </a:xfrm>
        </p:grpSpPr>
        <p:sp>
          <p:nvSpPr>
            <p:cNvPr id="9233" name="Rectangle 22">
              <a:extLst>
                <a:ext uri="{FF2B5EF4-FFF2-40B4-BE49-F238E27FC236}">
                  <a16:creationId xmlns:a16="http://schemas.microsoft.com/office/drawing/2014/main" id="{F87CC3B9-1616-4CB8-B89D-60EE0C0BAB5C}"/>
                </a:ext>
              </a:extLst>
            </p:cNvPr>
            <p:cNvSpPr>
              <a:spLocks noChangeArrowheads="1"/>
            </p:cNvSpPr>
            <p:nvPr/>
          </p:nvSpPr>
          <p:spPr bwMode="auto">
            <a:xfrm>
              <a:off x="4363" y="1533"/>
              <a:ext cx="1294" cy="506"/>
            </a:xfrm>
            <a:prstGeom prst="rect">
              <a:avLst/>
            </a:prstGeom>
            <a:solidFill>
              <a:srgbClr val="009688"/>
            </a:solidFill>
            <a:ln>
              <a:noFill/>
            </a:ln>
            <a:effectLst>
              <a:prstShdw prst="shdw17" dist="17961" dir="2700000">
                <a:srgbClr val="005A52"/>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endParaRPr lang="en-CA" altLang="en-US" sz="1500"/>
            </a:p>
          </p:txBody>
        </p:sp>
        <p:sp>
          <p:nvSpPr>
            <p:cNvPr id="9234" name="Rectangle 23">
              <a:extLst>
                <a:ext uri="{FF2B5EF4-FFF2-40B4-BE49-F238E27FC236}">
                  <a16:creationId xmlns:a16="http://schemas.microsoft.com/office/drawing/2014/main" id="{CC7CA7A3-C156-4B0C-BDF5-5CED96619D20}"/>
                </a:ext>
              </a:extLst>
            </p:cNvPr>
            <p:cNvSpPr>
              <a:spLocks noChangeArrowheads="1"/>
            </p:cNvSpPr>
            <p:nvPr/>
          </p:nvSpPr>
          <p:spPr bwMode="auto">
            <a:xfrm>
              <a:off x="4611" y="1667"/>
              <a:ext cx="81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833" tIns="41672" rIns="84833" bIns="41672">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ctr"/>
              <a:r>
                <a:rPr lang="en-GB" altLang="en-US" sz="3000"/>
                <a:t>Seller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t>Sales Transaction </a:t>
            </a:r>
          </a:p>
        </p:txBody>
      </p:sp>
      <p:sp>
        <p:nvSpPr>
          <p:cNvPr id="5" name="Slide Number Placeholder 4"/>
          <p:cNvSpPr>
            <a:spLocks noGrp="1"/>
          </p:cNvSpPr>
          <p:nvPr>
            <p:ph type="sldNum" sz="quarter" idx="12"/>
          </p:nvPr>
        </p:nvSpPr>
        <p:spPr bwMode="auto">
          <a:noFill/>
          <a:ln>
            <a:miter lim="800000"/>
            <a:headEnd/>
            <a:tailEnd/>
          </a:ln>
        </p:spPr>
        <p:txBody>
          <a:bodyPr/>
          <a:lstStyle/>
          <a:p>
            <a:fld id="{F969B349-1182-452A-BA7D-353C07C5539A}" type="slidenum">
              <a:rPr lang="en-CA">
                <a:cs typeface="Arial" charset="0"/>
              </a:rPr>
              <a:pPr/>
              <a:t>9</a:t>
            </a:fld>
            <a:endParaRPr lang="en-CA">
              <a:cs typeface="Arial" charset="0"/>
            </a:endParaRPr>
          </a:p>
        </p:txBody>
      </p:sp>
      <p:graphicFrame>
        <p:nvGraphicFramePr>
          <p:cNvPr id="7" name="Object 3">
            <a:extLst>
              <a:ext uri="{FF2B5EF4-FFF2-40B4-BE49-F238E27FC236}">
                <a16:creationId xmlns:a16="http://schemas.microsoft.com/office/drawing/2014/main" id="{9FFAD882-C793-4F20-A680-FC6941CF3624}"/>
              </a:ext>
            </a:extLst>
          </p:cNvPr>
          <p:cNvGraphicFramePr>
            <a:graphicFrameLocks noGrp="1" noChangeAspect="1"/>
          </p:cNvGraphicFramePr>
          <p:nvPr>
            <p:ph idx="1"/>
            <p:extLst>
              <p:ext uri="{D42A27DB-BD31-4B8C-83A1-F6EECF244321}">
                <p14:modId xmlns:p14="http://schemas.microsoft.com/office/powerpoint/2010/main" val="2170178255"/>
              </p:ext>
            </p:extLst>
          </p:nvPr>
        </p:nvGraphicFramePr>
        <p:xfrm>
          <a:off x="867329" y="1819275"/>
          <a:ext cx="7409341" cy="1847850"/>
        </p:xfrm>
        <a:graphic>
          <a:graphicData uri="http://schemas.openxmlformats.org/presentationml/2006/ole">
            <mc:AlternateContent xmlns:mc="http://schemas.openxmlformats.org/markup-compatibility/2006">
              <mc:Choice xmlns:v="urn:schemas-microsoft-com:vml" Requires="v">
                <p:oleObj spid="_x0000_s8195" name="Worksheet" r:id="rId3" imgW="3934313" imgH="981606" progId="Excel.Sheet.8">
                  <p:embed/>
                </p:oleObj>
              </mc:Choice>
              <mc:Fallback>
                <p:oleObj name="Worksheet" r:id="rId3" imgW="3934313" imgH="981606" progId="Excel.Sheet.8">
                  <p:embed/>
                  <p:pic>
                    <p:nvPicPr>
                      <p:cNvPr id="11267" name="Object 3">
                        <a:extLst>
                          <a:ext uri="{FF2B5EF4-FFF2-40B4-BE49-F238E27FC236}">
                            <a16:creationId xmlns:a16="http://schemas.microsoft.com/office/drawing/2014/main" id="{806E5F27-CE55-42CC-9888-CBFF95110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29" y="1819275"/>
                        <a:ext cx="7409341" cy="1847850"/>
                      </a:xfrm>
                      <a:prstGeom prst="rect">
                        <a:avLst/>
                      </a:prstGeom>
                      <a:noFill/>
                      <a:ln>
                        <a:noFill/>
                      </a:ln>
                      <a:effectLst/>
                    </p:spPr>
                  </p:pic>
                </p:oleObj>
              </mc:Fallback>
            </mc:AlternateContent>
          </a:graphicData>
        </a:graphic>
      </p:graphicFrame>
      <p:sp>
        <p:nvSpPr>
          <p:cNvPr id="8" name="Rectangle 4">
            <a:extLst>
              <a:ext uri="{FF2B5EF4-FFF2-40B4-BE49-F238E27FC236}">
                <a16:creationId xmlns:a16="http://schemas.microsoft.com/office/drawing/2014/main" id="{BDD8590A-242E-4D08-9211-88431800CA47}"/>
              </a:ext>
            </a:extLst>
          </p:cNvPr>
          <p:cNvSpPr>
            <a:spLocks noChangeArrowheads="1"/>
          </p:cNvSpPr>
          <p:nvPr/>
        </p:nvSpPr>
        <p:spPr bwMode="auto">
          <a:xfrm>
            <a:off x="1494870" y="4533900"/>
            <a:ext cx="6781800" cy="955675"/>
          </a:xfrm>
          <a:prstGeom prst="rect">
            <a:avLst/>
          </a:prstGeom>
          <a:solidFill>
            <a:srgbClr val="FEFFC5"/>
          </a:solidFill>
          <a:ln w="12700">
            <a:solidFill>
              <a:schemeClr val="bg1"/>
            </a:solidFill>
            <a:miter lim="800000"/>
            <a:headEnd/>
            <a:tailEnd/>
          </a:ln>
          <a:effectLst>
            <a:prstShdw prst="shdw17" dist="17961" dir="2700000">
              <a:schemeClr val="bg1">
                <a:gamma/>
                <a:shade val="60000"/>
                <a:invGamma/>
              </a:schemeClr>
            </a:prstShdw>
          </a:effectLst>
        </p:spPr>
        <p:txBody>
          <a:bodyPr lIns="90488" tIns="44450" rIns="90488" bIns="44450">
            <a:spAutoFit/>
          </a:bodyPr>
          <a:lstStyle/>
          <a:p>
            <a:pPr algn="ctr">
              <a:defRPr/>
            </a:pPr>
            <a:r>
              <a:rPr lang="en-GB" altLang="en-US" sz="2800" dirty="0">
                <a:latin typeface="Times New Roman" pitchFamily="18" charset="0"/>
              </a:rPr>
              <a:t>Only one entry is required to record a sale under a periodic method. </a:t>
            </a:r>
          </a:p>
        </p:txBody>
      </p:sp>
    </p:spTree>
    <p:extLst>
      <p:ext uri="{BB962C8B-B14F-4D97-AF65-F5344CB8AC3E}">
        <p14:creationId xmlns:p14="http://schemas.microsoft.com/office/powerpoint/2010/main" val="146485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theme/theme1.xml><?xml version="1.0" encoding="utf-8"?>
<a:theme xmlns:a="http://schemas.openxmlformats.org/drawingml/2006/main" name="WeygandtAP7ce_Vol1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WeygandtAP7ce_Vol1_Theme</Template>
  <TotalTime>4939</TotalTime>
  <Words>2532</Words>
  <Application>Microsoft Office PowerPoint</Application>
  <PresentationFormat>On-screen Show (4:3)</PresentationFormat>
  <Paragraphs>308</Paragraphs>
  <Slides>48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6" baseType="lpstr">
      <vt:lpstr>Arial</vt:lpstr>
      <vt:lpstr>FIRSTHOME</vt:lpstr>
      <vt:lpstr>Franklin Gothic Medium</vt:lpstr>
      <vt:lpstr>Times New Roman</vt:lpstr>
      <vt:lpstr>WeygandtAP7ce_Vol1_Theme</vt:lpstr>
      <vt:lpstr>Worksheet</vt:lpstr>
      <vt:lpstr>Micrografx Windows Draw 5.0 Drawing</vt:lpstr>
      <vt:lpstr>Microsoft Excel Worksheet</vt:lpstr>
      <vt:lpstr>PowerPoint Presentation</vt:lpstr>
      <vt:lpstr>Chapter 6:  INVENTORY COSTING</vt:lpstr>
      <vt:lpstr>Inventory Costing</vt:lpstr>
      <vt:lpstr>CHAPTER 6: Inventory Costing LEARNING OBJECTIVES</vt:lpstr>
      <vt:lpstr>Determining Inventory Quantities</vt:lpstr>
      <vt:lpstr>Taking a Physical Inventory</vt:lpstr>
      <vt:lpstr>Determining Ownership</vt:lpstr>
      <vt:lpstr>PowerPoint Presentation</vt:lpstr>
      <vt:lpstr>Sales Transaction </vt:lpstr>
      <vt:lpstr>Recording Sales Returns &amp; Allowances</vt:lpstr>
      <vt:lpstr>Purchase of Merchandise </vt:lpstr>
      <vt:lpstr>Purchase Returns &amp; Allowances </vt:lpstr>
      <vt:lpstr>Purchase Returns &amp; Allowances </vt:lpstr>
      <vt:lpstr>CHAPTER 6: Inventory Costing LEARNING OBJECTIVES</vt:lpstr>
      <vt:lpstr>Inventory Cost Determination </vt:lpstr>
      <vt:lpstr>Inventory Costing in a Perpetual Inventory System</vt:lpstr>
      <vt:lpstr>Perpetual Inventory System - First-in, First-out (FIFO)</vt:lpstr>
      <vt:lpstr>Using FIFO</vt:lpstr>
      <vt:lpstr>Perpetual System Inventory Costing – FIFO (Cont’d)</vt:lpstr>
      <vt:lpstr>Perpetual Inventory System - Weighted Average</vt:lpstr>
      <vt:lpstr>Average Cost </vt:lpstr>
      <vt:lpstr>Perpetual System Inventory Costing –  Weighted Average (Cont’d)</vt:lpstr>
      <vt:lpstr>LIFO</vt:lpstr>
      <vt:lpstr>Using LIFO</vt:lpstr>
      <vt:lpstr>Perpetual System Inventory Costing –  Weighted Average (Cont’d)</vt:lpstr>
      <vt:lpstr>CHAPTER 6: Inventory Costing LEARNING OBJECTIVES</vt:lpstr>
      <vt:lpstr>Financial Statement Effects</vt:lpstr>
      <vt:lpstr>CHAPTER 6: Inventory Costing LEARNING OBJECTIVES</vt:lpstr>
      <vt:lpstr>Inventory Errors</vt:lpstr>
      <vt:lpstr>Income Statement Effects</vt:lpstr>
      <vt:lpstr>Balance Sheet Errors</vt:lpstr>
      <vt:lpstr>CHAPTER 6: Inventory Costing LEARNING OBJECTIVES</vt:lpstr>
      <vt:lpstr>Inventory Valuation</vt:lpstr>
      <vt:lpstr>LCM</vt:lpstr>
      <vt:lpstr>LCM</vt:lpstr>
      <vt:lpstr>LCM Cont’d </vt:lpstr>
      <vt:lpstr>CHAPTER 6: Inventory Costing LEARNING OBJECTIVES</vt:lpstr>
      <vt:lpstr>Classifying and Reporting Inventory</vt:lpstr>
      <vt:lpstr>Analysis of Inventory</vt:lpstr>
      <vt:lpstr>Inventory Turnover Ratio</vt:lpstr>
      <vt:lpstr>Days Sales in Inventory</vt:lpstr>
      <vt:lpstr>CHAPTER 6: Inventory Costing LEARNING OBJECTIVES</vt:lpstr>
      <vt:lpstr>Appendix 6A: Inventory Cost Formulas in Periodic Systems: FIFO</vt:lpstr>
      <vt:lpstr>Inventory Cost Formulas in Periodic Systems: Weighted Average</vt:lpstr>
      <vt:lpstr>CHAPTER 6: Inventory Costing LEARNING OBJECTIVES</vt:lpstr>
      <vt:lpstr>Appendix 6B: Estimating Inventories</vt:lpstr>
      <vt:lpstr>Appendix 6B: Estimating Inventories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Principles, 5th Cdn. Edition</dc:title>
  <dc:creator>Debbie Musil</dc:creator>
  <cp:lastModifiedBy>Singh, Brian</cp:lastModifiedBy>
  <cp:revision>357</cp:revision>
  <dcterms:created xsi:type="dcterms:W3CDTF">2004-05-04T03:05:54Z</dcterms:created>
  <dcterms:modified xsi:type="dcterms:W3CDTF">2021-01-06T19:36:59Z</dcterms:modified>
</cp:coreProperties>
</file>